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Override15.xml" ContentType="application/vnd.openxmlformats-officedocument.themeOverride+xml"/>
  <Override PartName="/ppt/theme/themeOverride1.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5.xml" ContentType="application/vnd.openxmlformats-officedocument.themeOverride+xml"/>
  <Override PartName="/ppt/theme/themeOverride4.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4.xml" ContentType="application/vnd.openxmlformats-officedocument.themeOverride+xml"/>
  <Override PartName="/ppt/theme/themeOverride11.xml" ContentType="application/vnd.openxmlformats-officedocument.themeOverride+xml"/>
  <Override PartName="/ppt/theme/themeOverride13.xml" ContentType="application/vnd.openxmlformats-officedocument.themeOverride+xml"/>
  <Override PartName="/ppt/theme/themeOverride12.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81" r:id="rId5"/>
    <p:sldId id="282" r:id="rId6"/>
    <p:sldId id="283" r:id="rId7"/>
    <p:sldId id="284" r:id="rId8"/>
    <p:sldId id="285" r:id="rId9"/>
    <p:sldId id="286" r:id="rId10"/>
    <p:sldId id="287" r:id="rId11"/>
    <p:sldId id="288" r:id="rId12"/>
    <p:sldId id="289" r:id="rId13"/>
    <p:sldId id="290" r:id="rId14"/>
    <p:sldId id="291" r:id="rId15"/>
    <p:sldId id="294" r:id="rId16"/>
    <p:sldId id="292" r:id="rId17"/>
    <p:sldId id="293"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0F5F8F-803C-4543-8A42-F84D505B7FE2}">
          <p14:sldIdLst>
            <p14:sldId id="256"/>
          </p14:sldIdLst>
        </p14:section>
        <p14:section name="Untitled Section" id="{867DB9DE-40AD-41CB-9B12-3B73B7867A17}">
          <p14:sldIdLst>
            <p14:sldId id="269"/>
            <p14:sldId id="270"/>
            <p14:sldId id="281"/>
            <p14:sldId id="282"/>
            <p14:sldId id="283"/>
            <p14:sldId id="284"/>
            <p14:sldId id="285"/>
            <p14:sldId id="286"/>
            <p14:sldId id="287"/>
            <p14:sldId id="288"/>
            <p14:sldId id="289"/>
            <p14:sldId id="290"/>
            <p14:sldId id="291"/>
            <p14:sldId id="294"/>
            <p14:sldId id="292"/>
            <p14:sldId id="293"/>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77C043"/>
    <a:srgbClr val="58595B"/>
    <a:srgbClr val="0F99D6"/>
    <a:srgbClr val="69C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528"/>
        <p:guide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E68CB9-A427-42B6-87D7-B972D0BE02F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383705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68CB9-A427-42B6-87D7-B972D0BE02F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214802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68CB9-A427-42B6-87D7-B972D0BE02F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78075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68CB9-A427-42B6-87D7-B972D0BE02F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323373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68CB9-A427-42B6-87D7-B972D0BE02F1}"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109122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68CB9-A427-42B6-87D7-B972D0BE02F1}"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320394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E68CB9-A427-42B6-87D7-B972D0BE02F1}"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216958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68CB9-A427-42B6-87D7-B972D0BE02F1}"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375787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8CB9-A427-42B6-87D7-B972D0BE02F1}"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275075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68CB9-A427-42B6-87D7-B972D0BE02F1}"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289866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68CB9-A427-42B6-87D7-B972D0BE02F1}"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820DE-9209-4F4D-A973-F95E811A6300}" type="slidenum">
              <a:rPr lang="en-US" smtClean="0"/>
              <a:t>‹#›</a:t>
            </a:fld>
            <a:endParaRPr lang="en-US"/>
          </a:p>
        </p:txBody>
      </p:sp>
    </p:spTree>
    <p:extLst>
      <p:ext uri="{BB962C8B-B14F-4D97-AF65-F5344CB8AC3E}">
        <p14:creationId xmlns:p14="http://schemas.microsoft.com/office/powerpoint/2010/main" val="189455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68CB9-A427-42B6-87D7-B972D0BE02F1}" type="datetimeFigureOut">
              <a:rPr lang="en-US" smtClean="0"/>
              <a:t>11/5/2018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820DE-9209-4F4D-A973-F95E811A6300}" type="slidenum">
              <a:rPr lang="en-US" smtClean="0"/>
              <a:t>‹#›</a:t>
            </a:fld>
            <a:endParaRPr lang="en-US"/>
          </a:p>
        </p:txBody>
      </p:sp>
    </p:spTree>
    <p:extLst>
      <p:ext uri="{BB962C8B-B14F-4D97-AF65-F5344CB8AC3E}">
        <p14:creationId xmlns:p14="http://schemas.microsoft.com/office/powerpoint/2010/main" val="3315666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flipH="1">
            <a:off x="-218243" y="-912181"/>
            <a:ext cx="9525000" cy="792480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0" y="3332385"/>
            <a:ext cx="4572000" cy="3657600"/>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p:nvPr>
        </p:nvSpPr>
        <p:spPr>
          <a:xfrm rot="19208983">
            <a:off x="1205948" y="2535385"/>
            <a:ext cx="6511131" cy="293559"/>
          </a:xfrm>
        </p:spPr>
        <p:txBody>
          <a:bodyPr>
            <a:noAutofit/>
          </a:bodyPr>
          <a:lstStyle/>
          <a:p>
            <a:r>
              <a:rPr lang="en-US" sz="2400" dirty="0" smtClean="0">
                <a:solidFill>
                  <a:srgbClr val="005EA4"/>
                </a:solidFill>
              </a:rPr>
              <a:t>CERTIFIED WEALTHCARE ADVISOR PROGRAM</a:t>
            </a:r>
            <a:endParaRPr lang="en-US" sz="2400" dirty="0">
              <a:solidFill>
                <a:srgbClr val="005EA4"/>
              </a:solidFill>
            </a:endParaRPr>
          </a:p>
        </p:txBody>
      </p:sp>
      <p:sp>
        <p:nvSpPr>
          <p:cNvPr id="13" name="Title 1"/>
          <p:cNvSpPr>
            <a:spLocks noGrp="1"/>
          </p:cNvSpPr>
          <p:nvPr>
            <p:ph type="ctrTitle"/>
          </p:nvPr>
        </p:nvSpPr>
        <p:spPr>
          <a:xfrm rot="19207879">
            <a:off x="1751389" y="2795969"/>
            <a:ext cx="6667650" cy="1135147"/>
          </a:xfrm>
        </p:spPr>
        <p:txBody>
          <a:bodyPr>
            <a:normAutofit/>
          </a:bodyPr>
          <a:lstStyle/>
          <a:p>
            <a:pPr algn="ctr"/>
            <a:r>
              <a:rPr lang="en-US" sz="4800" dirty="0" smtClean="0">
                <a:solidFill>
                  <a:schemeClr val="bg1"/>
                </a:solidFill>
                <a:latin typeface="Proxima Nova Medium" pitchFamily="50" charset="0"/>
              </a:rPr>
              <a:t>THE COMFORT ZONE</a:t>
            </a:r>
            <a:endParaRPr lang="en-US" sz="4800" dirty="0">
              <a:solidFill>
                <a:schemeClr val="bg1"/>
              </a:solidFill>
              <a:latin typeface="Proxima Nova Medium" pitchFamily="50" charset="0"/>
            </a:endParaRPr>
          </a:p>
        </p:txBody>
      </p:sp>
      <p:sp>
        <p:nvSpPr>
          <p:cNvPr id="14" name="TextBox 13"/>
          <p:cNvSpPr txBox="1"/>
          <p:nvPr/>
        </p:nvSpPr>
        <p:spPr>
          <a:xfrm>
            <a:off x="5791200" y="5715000"/>
            <a:ext cx="3352800" cy="646331"/>
          </a:xfrm>
          <a:prstGeom prst="rect">
            <a:avLst/>
          </a:prstGeom>
          <a:noFill/>
        </p:spPr>
        <p:txBody>
          <a:bodyPr wrap="square" rtlCol="0">
            <a:spAutoFit/>
          </a:bodyPr>
          <a:lstStyle/>
          <a:p>
            <a:pPr algn="ctr"/>
            <a:r>
              <a:rPr lang="en-US" dirty="0" smtClean="0">
                <a:solidFill>
                  <a:schemeClr val="bg1"/>
                </a:solidFill>
              </a:rPr>
              <a:t>Section 1 ▪ Module 2</a:t>
            </a:r>
          </a:p>
          <a:p>
            <a:pPr algn="ctr"/>
            <a:r>
              <a:rPr lang="en-US" dirty="0" smtClean="0">
                <a:solidFill>
                  <a:schemeClr val="bg1"/>
                </a:solidFill>
              </a:rPr>
              <a:t>For Investment Professionals Only</a:t>
            </a:r>
            <a:endParaRPr lang="en-US" dirty="0">
              <a:solidFill>
                <a:schemeClr val="bg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304800"/>
            <a:ext cx="2438400" cy="875930"/>
          </a:xfrm>
          <a:prstGeom prst="rect">
            <a:avLst/>
          </a:prstGeom>
        </p:spPr>
      </p:pic>
    </p:spTree>
    <p:extLst>
      <p:ext uri="{BB962C8B-B14F-4D97-AF65-F5344CB8AC3E}">
        <p14:creationId xmlns:p14="http://schemas.microsoft.com/office/powerpoint/2010/main" val="1206092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2743636" cy="707886"/>
          </a:xfrm>
          <a:prstGeom prst="rect">
            <a:avLst/>
          </a:prstGeom>
        </p:spPr>
        <p:txBody>
          <a:bodyPr wrap="none">
            <a:spAutoFit/>
          </a:bodyPr>
          <a:lstStyle/>
          <a:p>
            <a:r>
              <a:rPr lang="en-US" sz="4000" dirty="0" smtClean="0">
                <a:solidFill>
                  <a:schemeClr val="bg1"/>
                </a:solidFill>
              </a:rPr>
              <a:t>Goal Ranges</a:t>
            </a:r>
            <a:endParaRPr lang="en-US" sz="4000" dirty="0">
              <a:solidFill>
                <a:srgbClr val="77C043"/>
              </a:solidFill>
            </a:endParaRPr>
          </a:p>
        </p:txBody>
      </p:sp>
      <p:sp>
        <p:nvSpPr>
          <p:cNvPr id="12" name="TextBox 11"/>
          <p:cNvSpPr txBox="1"/>
          <p:nvPr/>
        </p:nvSpPr>
        <p:spPr>
          <a:xfrm>
            <a:off x="457200" y="1143000"/>
            <a:ext cx="8077200" cy="4647426"/>
          </a:xfrm>
          <a:prstGeom prst="rect">
            <a:avLst/>
          </a:prstGeom>
          <a:noFill/>
        </p:spPr>
        <p:txBody>
          <a:bodyPr wrap="square" rtlCol="0">
            <a:spAutoFit/>
          </a:bodyPr>
          <a:lstStyle/>
          <a:p>
            <a:r>
              <a:rPr lang="en-US" sz="2000" dirty="0">
                <a:solidFill>
                  <a:schemeClr val="tx1">
                    <a:lumMod val="65000"/>
                    <a:lumOff val="35000"/>
                  </a:schemeClr>
                </a:solidFill>
              </a:rPr>
              <a:t>Using this dynamic process, we craft a plan within the </a:t>
            </a:r>
            <a:r>
              <a:rPr lang="en-US" sz="2000" b="1" dirty="0">
                <a:solidFill>
                  <a:srgbClr val="77C043"/>
                </a:solidFill>
              </a:rPr>
              <a:t>Comfort Zone </a:t>
            </a:r>
            <a:r>
              <a:rPr lang="en-US" sz="2000" dirty="0">
                <a:solidFill>
                  <a:schemeClr val="tx1">
                    <a:lumMod val="65000"/>
                    <a:lumOff val="35000"/>
                  </a:schemeClr>
                </a:solidFill>
              </a:rPr>
              <a:t>and then provide ongoing monitoring. If market performance causes plan comfort score to fall into uncertainty or sacrifice, then adjustments can be made to get the plan back into the </a:t>
            </a:r>
            <a:r>
              <a:rPr lang="en-US" sz="2000" b="1" dirty="0">
                <a:solidFill>
                  <a:srgbClr val="77C043"/>
                </a:solidFill>
              </a:rPr>
              <a:t>Comfort Zone</a:t>
            </a:r>
            <a:r>
              <a:rPr lang="en-US" sz="2000" dirty="0">
                <a:solidFill>
                  <a:srgbClr val="77C043"/>
                </a:solidFill>
              </a:rPr>
              <a:t>. </a:t>
            </a:r>
          </a:p>
          <a:p>
            <a:endParaRPr lang="en-US" sz="2000" dirty="0">
              <a:solidFill>
                <a:schemeClr val="tx1">
                  <a:lumMod val="65000"/>
                  <a:lumOff val="35000"/>
                </a:schemeClr>
              </a:solidFill>
            </a:endParaRPr>
          </a:p>
          <a:p>
            <a:pPr algn="ctr"/>
            <a:r>
              <a:rPr lang="en-US" sz="3200" b="1" dirty="0">
                <a:solidFill>
                  <a:srgbClr val="005EA4"/>
                </a:solidFill>
              </a:rPr>
              <a:t>This is why we ask you to define both </a:t>
            </a:r>
            <a:r>
              <a:rPr lang="en-US" sz="3200" b="1" dirty="0">
                <a:solidFill>
                  <a:srgbClr val="0F99D6"/>
                </a:solidFill>
              </a:rPr>
              <a:t>“Ideal” </a:t>
            </a:r>
            <a:r>
              <a:rPr lang="en-US" sz="3200" b="1" dirty="0">
                <a:solidFill>
                  <a:srgbClr val="005EA4"/>
                </a:solidFill>
              </a:rPr>
              <a:t>and </a:t>
            </a:r>
            <a:r>
              <a:rPr lang="en-US" sz="3200" b="1" dirty="0">
                <a:solidFill>
                  <a:srgbClr val="0F99D6"/>
                </a:solidFill>
              </a:rPr>
              <a:t>“Acceptable” </a:t>
            </a:r>
            <a:r>
              <a:rPr lang="en-US" sz="3200" b="1" dirty="0">
                <a:solidFill>
                  <a:srgbClr val="005EA4"/>
                </a:solidFill>
              </a:rPr>
              <a:t>levels for each life goal.</a:t>
            </a:r>
          </a:p>
          <a:p>
            <a:endParaRPr lang="en-US" sz="3200" dirty="0">
              <a:solidFill>
                <a:schemeClr val="tx1">
                  <a:lumMod val="65000"/>
                  <a:lumOff val="35000"/>
                </a:schemeClr>
              </a:solidFill>
            </a:endParaRPr>
          </a:p>
          <a:p>
            <a:r>
              <a:rPr lang="en-US" sz="2000" dirty="0">
                <a:solidFill>
                  <a:schemeClr val="tx1">
                    <a:lumMod val="65000"/>
                    <a:lumOff val="35000"/>
                  </a:schemeClr>
                </a:solidFill>
              </a:rPr>
              <a:t>These goal ranges give you flexibility when a plan’s comfort score falls outside of the </a:t>
            </a:r>
            <a:r>
              <a:rPr lang="en-US" sz="2000" b="1" dirty="0">
                <a:solidFill>
                  <a:srgbClr val="77C043"/>
                </a:solidFill>
              </a:rPr>
              <a:t>Comfort Zone</a:t>
            </a:r>
            <a:r>
              <a:rPr lang="en-US" sz="2000" dirty="0">
                <a:solidFill>
                  <a:srgbClr val="77C043"/>
                </a:solidFill>
              </a:rPr>
              <a:t> </a:t>
            </a:r>
            <a:r>
              <a:rPr lang="en-US" sz="2000" dirty="0">
                <a:solidFill>
                  <a:schemeClr val="tx1">
                    <a:lumMod val="65000"/>
                    <a:lumOff val="35000"/>
                  </a:schemeClr>
                </a:solidFill>
              </a:rPr>
              <a:t>and adjustments are needed. With regular monitoring, adjustments to advice are often minor and manageable.</a:t>
            </a:r>
            <a:br>
              <a:rPr lang="en-US" sz="2000" dirty="0">
                <a:solidFill>
                  <a:schemeClr val="tx1">
                    <a:lumMod val="65000"/>
                    <a:lumOff val="35000"/>
                  </a:schemeClr>
                </a:solidFill>
              </a:rPr>
            </a:br>
            <a:r>
              <a:rPr lang="en-US" sz="2000" dirty="0">
                <a:solidFill>
                  <a:schemeClr val="tx1">
                    <a:lumMod val="65000"/>
                    <a:lumOff val="35000"/>
                  </a:schemeClr>
                </a:solidFill>
              </a:rPr>
              <a:t/>
            </a:r>
            <a:br>
              <a:rPr lang="en-US" sz="2000" dirty="0">
                <a:solidFill>
                  <a:schemeClr val="tx1">
                    <a:lumMod val="65000"/>
                    <a:lumOff val="35000"/>
                  </a:schemeClr>
                </a:solidFill>
              </a:rPr>
            </a:br>
            <a:endParaRPr lang="en-US" sz="2000" dirty="0">
              <a:solidFill>
                <a:schemeClr val="tx1">
                  <a:lumMod val="65000"/>
                  <a:lumOff val="35000"/>
                </a:schemeClr>
              </a:solidFill>
            </a:endParaRPr>
          </a:p>
        </p:txBody>
      </p:sp>
    </p:spTree>
    <p:extLst>
      <p:ext uri="{BB962C8B-B14F-4D97-AF65-F5344CB8AC3E}">
        <p14:creationId xmlns:p14="http://schemas.microsoft.com/office/powerpoint/2010/main" val="2219160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4547079" cy="707886"/>
          </a:xfrm>
          <a:prstGeom prst="rect">
            <a:avLst/>
          </a:prstGeom>
        </p:spPr>
        <p:txBody>
          <a:bodyPr wrap="none">
            <a:spAutoFit/>
          </a:bodyPr>
          <a:lstStyle/>
          <a:p>
            <a:r>
              <a:rPr lang="en-US" sz="4000" dirty="0" smtClean="0">
                <a:solidFill>
                  <a:schemeClr val="bg1"/>
                </a:solidFill>
              </a:rPr>
              <a:t>Relationship Building</a:t>
            </a:r>
            <a:endParaRPr lang="en-US" sz="4000" dirty="0">
              <a:solidFill>
                <a:srgbClr val="77C043"/>
              </a:solidFill>
            </a:endParaRPr>
          </a:p>
        </p:txBody>
      </p:sp>
      <p:sp>
        <p:nvSpPr>
          <p:cNvPr id="12" name="TextBox 11"/>
          <p:cNvSpPr txBox="1"/>
          <p:nvPr/>
        </p:nvSpPr>
        <p:spPr>
          <a:xfrm>
            <a:off x="381000" y="1083816"/>
            <a:ext cx="8077200" cy="1446550"/>
          </a:xfrm>
          <a:prstGeom prst="rect">
            <a:avLst/>
          </a:prstGeom>
          <a:noFill/>
        </p:spPr>
        <p:txBody>
          <a:bodyPr wrap="square" rtlCol="0">
            <a:spAutoFit/>
          </a:bodyPr>
          <a:lstStyle/>
          <a:p>
            <a:r>
              <a:rPr lang="en-US" sz="2000" dirty="0">
                <a:solidFill>
                  <a:srgbClr val="005EA4"/>
                </a:solidFill>
              </a:rPr>
              <a:t>What this means in practical terms…….</a:t>
            </a:r>
          </a:p>
          <a:p>
            <a:endParaRPr lang="en-US" sz="2000" dirty="0">
              <a:solidFill>
                <a:srgbClr val="005EA4"/>
              </a:solidFill>
            </a:endParaRPr>
          </a:p>
          <a:p>
            <a:r>
              <a:rPr lang="en-US" sz="1400" dirty="0">
                <a:solidFill>
                  <a:schemeClr val="tx1">
                    <a:lumMod val="65000"/>
                    <a:lumOff val="35000"/>
                  </a:schemeClr>
                </a:solidFill>
              </a:rPr>
              <a:t>You get to initiate a conversation with your clients about whether they would prefer to take less risk, save less retire later or spend more in retirement. </a:t>
            </a:r>
          </a:p>
          <a:p>
            <a:endParaRPr lang="en-US" sz="2000" dirty="0">
              <a:solidFill>
                <a:schemeClr val="tx1">
                  <a:lumMod val="65000"/>
                  <a:lumOff val="35000"/>
                </a:schemeClr>
              </a:solidFill>
            </a:endParaRPr>
          </a:p>
        </p:txBody>
      </p:sp>
      <p:sp>
        <p:nvSpPr>
          <p:cNvPr id="7" name="TextBox 6"/>
          <p:cNvSpPr txBox="1"/>
          <p:nvPr/>
        </p:nvSpPr>
        <p:spPr>
          <a:xfrm>
            <a:off x="386918" y="5181600"/>
            <a:ext cx="7543800" cy="400110"/>
          </a:xfrm>
          <a:prstGeom prst="rect">
            <a:avLst/>
          </a:prstGeom>
          <a:noFill/>
        </p:spPr>
        <p:txBody>
          <a:bodyPr wrap="square" rtlCol="0">
            <a:spAutoFit/>
          </a:bodyPr>
          <a:lstStyle/>
          <a:p>
            <a:r>
              <a:rPr lang="en-US" sz="2000" b="1" dirty="0" smtClean="0">
                <a:solidFill>
                  <a:srgbClr val="005EA4"/>
                </a:solidFill>
              </a:rPr>
              <a:t>You </a:t>
            </a:r>
            <a:r>
              <a:rPr lang="en-US" sz="2000" b="1" dirty="0">
                <a:solidFill>
                  <a:srgbClr val="005EA4"/>
                </a:solidFill>
              </a:rPr>
              <a:t>are someone who can help them get the most out of life.</a:t>
            </a:r>
          </a:p>
        </p:txBody>
      </p:sp>
      <p:pic>
        <p:nvPicPr>
          <p:cNvPr id="2050" name="Picture 2" descr="\\ric.wcm.net\corp\Sales\Marketing\Pics &amp; Graphics\Biz - Advisor Facing\iStock_000052946058_XX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278" y="2499063"/>
            <a:ext cx="3206522"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837822" y="2750255"/>
            <a:ext cx="3530121" cy="1631216"/>
          </a:xfrm>
          <a:prstGeom prst="rect">
            <a:avLst/>
          </a:prstGeom>
        </p:spPr>
        <p:txBody>
          <a:bodyPr wrap="square">
            <a:spAutoFit/>
          </a:bodyPr>
          <a:lstStyle/>
          <a:p>
            <a:r>
              <a:rPr lang="en-US" sz="2000" dirty="0">
                <a:solidFill>
                  <a:srgbClr val="0F99D6"/>
                </a:solidFill>
              </a:rPr>
              <a:t>That is a great conversation to have – </a:t>
            </a:r>
            <a:r>
              <a:rPr lang="en-US" sz="2000" dirty="0" smtClean="0">
                <a:solidFill>
                  <a:srgbClr val="0F99D6"/>
                </a:solidFill>
              </a:rPr>
              <a:t>a </a:t>
            </a:r>
            <a:r>
              <a:rPr lang="en-US" sz="2000" dirty="0">
                <a:solidFill>
                  <a:srgbClr val="0F99D6"/>
                </a:solidFill>
              </a:rPr>
              <a:t>real relationship builder. Your client will begin to see that you are more than just an investment </a:t>
            </a:r>
            <a:r>
              <a:rPr lang="en-US" sz="2000" dirty="0" smtClean="0">
                <a:solidFill>
                  <a:srgbClr val="0F99D6"/>
                </a:solidFill>
              </a:rPr>
              <a:t>consultant.</a:t>
            </a:r>
            <a:endParaRPr lang="en-US" sz="2000" dirty="0">
              <a:solidFill>
                <a:srgbClr val="0F99D6"/>
              </a:solidFill>
            </a:endParaRPr>
          </a:p>
        </p:txBody>
      </p:sp>
    </p:spTree>
    <p:extLst>
      <p:ext uri="{BB962C8B-B14F-4D97-AF65-F5344CB8AC3E}">
        <p14:creationId xmlns:p14="http://schemas.microsoft.com/office/powerpoint/2010/main" val="2270347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7964168" cy="707886"/>
          </a:xfrm>
          <a:prstGeom prst="rect">
            <a:avLst/>
          </a:prstGeom>
        </p:spPr>
        <p:txBody>
          <a:bodyPr wrap="none">
            <a:spAutoFit/>
          </a:bodyPr>
          <a:lstStyle/>
          <a:p>
            <a:r>
              <a:rPr lang="en-US" sz="4000" dirty="0" smtClean="0">
                <a:solidFill>
                  <a:schemeClr val="bg1"/>
                </a:solidFill>
              </a:rPr>
              <a:t>Uncertain 74% or Less - </a:t>
            </a:r>
            <a:r>
              <a:rPr lang="en-US" sz="4000" dirty="0" smtClean="0">
                <a:solidFill>
                  <a:srgbClr val="77C043"/>
                </a:solidFill>
              </a:rPr>
              <a:t>Underfunded</a:t>
            </a:r>
            <a:endParaRPr lang="en-US" sz="4000" dirty="0">
              <a:solidFill>
                <a:srgbClr val="77C043"/>
              </a:solidFill>
            </a:endParaRPr>
          </a:p>
        </p:txBody>
      </p:sp>
      <p:sp>
        <p:nvSpPr>
          <p:cNvPr id="12" name="TextBox 11"/>
          <p:cNvSpPr txBox="1"/>
          <p:nvPr/>
        </p:nvSpPr>
        <p:spPr>
          <a:xfrm>
            <a:off x="381000" y="1143000"/>
            <a:ext cx="8458200" cy="4308872"/>
          </a:xfrm>
          <a:prstGeom prst="rect">
            <a:avLst/>
          </a:prstGeom>
          <a:noFill/>
        </p:spPr>
        <p:txBody>
          <a:bodyPr wrap="square" rtlCol="0">
            <a:spAutoFit/>
          </a:bodyPr>
          <a:lstStyle/>
          <a:p>
            <a:r>
              <a:rPr lang="en-US" sz="2000" dirty="0">
                <a:solidFill>
                  <a:srgbClr val="005EA4"/>
                </a:solidFill>
              </a:rPr>
              <a:t>Last, let’s look at a plan with a confidence score of </a:t>
            </a:r>
            <a:r>
              <a:rPr lang="en-US" sz="2000" b="1" dirty="0">
                <a:solidFill>
                  <a:srgbClr val="77C043"/>
                </a:solidFill>
              </a:rPr>
              <a:t>50.</a:t>
            </a:r>
            <a:r>
              <a:rPr lang="en-US" sz="2000" b="1" dirty="0">
                <a:solidFill>
                  <a:srgbClr val="005EA4"/>
                </a:solidFill>
              </a:rPr>
              <a:t> </a:t>
            </a:r>
            <a:endParaRPr lang="en-US" sz="2000" b="1" dirty="0" smtClean="0">
              <a:solidFill>
                <a:srgbClr val="005EA4"/>
              </a:solidFill>
            </a:endParaRPr>
          </a:p>
          <a:p>
            <a:endParaRPr lang="en-US" sz="2000" b="1" dirty="0">
              <a:solidFill>
                <a:srgbClr val="005EA4"/>
              </a:solidFill>
            </a:endParaRPr>
          </a:p>
          <a:p>
            <a:r>
              <a:rPr lang="en-US" sz="1400" dirty="0" smtClean="0">
                <a:solidFill>
                  <a:srgbClr val="58595B"/>
                </a:solidFill>
              </a:rPr>
              <a:t>This </a:t>
            </a:r>
            <a:r>
              <a:rPr lang="en-US" sz="1400" dirty="0">
                <a:solidFill>
                  <a:srgbClr val="58595B"/>
                </a:solidFill>
              </a:rPr>
              <a:t>means that the plan has the same odds as a coin flip. Say you present a recommendation to a client and </a:t>
            </a:r>
            <a:r>
              <a:rPr lang="en-US" sz="1400" dirty="0" smtClean="0">
                <a:solidFill>
                  <a:srgbClr val="58595B"/>
                </a:solidFill>
              </a:rPr>
              <a:t>say…</a:t>
            </a:r>
          </a:p>
          <a:p>
            <a:endParaRPr lang="en-US" sz="1400" dirty="0" smtClean="0">
              <a:solidFill>
                <a:srgbClr val="58595B"/>
              </a:solidFill>
            </a:endParaRPr>
          </a:p>
          <a:p>
            <a:pPr algn="ctr"/>
            <a:r>
              <a:rPr lang="en-US" dirty="0" smtClean="0">
                <a:solidFill>
                  <a:srgbClr val="58595B"/>
                </a:solidFill>
              </a:rPr>
              <a:t> </a:t>
            </a:r>
            <a:r>
              <a:rPr lang="en-US" i="1" dirty="0" smtClean="0">
                <a:solidFill>
                  <a:srgbClr val="0F99D6"/>
                </a:solidFill>
              </a:rPr>
              <a:t>“Well, there’s a 50/50 chance of achieving your goals”</a:t>
            </a:r>
          </a:p>
          <a:p>
            <a:endParaRPr lang="en-US" sz="1400" dirty="0" smtClean="0">
              <a:solidFill>
                <a:srgbClr val="58595B"/>
              </a:solidFill>
            </a:endParaRPr>
          </a:p>
          <a:p>
            <a:r>
              <a:rPr lang="en-US" sz="1400" b="1" dirty="0" smtClean="0">
                <a:solidFill>
                  <a:srgbClr val="005EA4"/>
                </a:solidFill>
              </a:rPr>
              <a:t>Would </a:t>
            </a:r>
            <a:r>
              <a:rPr lang="en-US" sz="1400" b="1" dirty="0">
                <a:solidFill>
                  <a:srgbClr val="005EA4"/>
                </a:solidFill>
              </a:rPr>
              <a:t>they feel at all confident? </a:t>
            </a:r>
            <a:endParaRPr lang="en-US" sz="1400" b="1" dirty="0" smtClean="0">
              <a:solidFill>
                <a:srgbClr val="005EA4"/>
              </a:solidFill>
            </a:endParaRPr>
          </a:p>
          <a:p>
            <a:endParaRPr lang="en-US" sz="1400" b="1" dirty="0">
              <a:solidFill>
                <a:srgbClr val="005EA4"/>
              </a:solidFill>
            </a:endParaRPr>
          </a:p>
          <a:p>
            <a:r>
              <a:rPr lang="en-US" sz="1400" dirty="0" smtClean="0">
                <a:solidFill>
                  <a:srgbClr val="58595B"/>
                </a:solidFill>
              </a:rPr>
              <a:t>This </a:t>
            </a:r>
            <a:r>
              <a:rPr lang="en-US" sz="1400" dirty="0">
                <a:solidFill>
                  <a:srgbClr val="58595B"/>
                </a:solidFill>
              </a:rPr>
              <a:t>is why an you as an advisor using the </a:t>
            </a:r>
            <a:r>
              <a:rPr lang="en-US" sz="1400" b="1" dirty="0" smtClean="0">
                <a:solidFill>
                  <a:srgbClr val="77C043"/>
                </a:solidFill>
              </a:rPr>
              <a:t>GDX</a:t>
            </a:r>
            <a:r>
              <a:rPr lang="en-US" sz="1400" b="1" dirty="0" smtClean="0">
                <a:solidFill>
                  <a:srgbClr val="005EA4"/>
                </a:solidFill>
              </a:rPr>
              <a:t>360 </a:t>
            </a:r>
            <a:r>
              <a:rPr lang="en-US" sz="1400" dirty="0">
                <a:solidFill>
                  <a:srgbClr val="58595B"/>
                </a:solidFill>
              </a:rPr>
              <a:t>process would develop a recommendation within the </a:t>
            </a:r>
            <a:r>
              <a:rPr lang="en-US" sz="1400" b="1" dirty="0">
                <a:solidFill>
                  <a:srgbClr val="77C043"/>
                </a:solidFill>
              </a:rPr>
              <a:t>Comfort </a:t>
            </a:r>
            <a:r>
              <a:rPr lang="en-US" sz="1400" b="1" dirty="0" smtClean="0">
                <a:solidFill>
                  <a:srgbClr val="77C043"/>
                </a:solidFill>
              </a:rPr>
              <a:t>Zone</a:t>
            </a:r>
            <a:r>
              <a:rPr lang="en-US" sz="1400" dirty="0" smtClean="0">
                <a:solidFill>
                  <a:srgbClr val="58595B"/>
                </a:solidFill>
              </a:rPr>
              <a:t> </a:t>
            </a:r>
            <a:r>
              <a:rPr lang="en-US" sz="1400" dirty="0">
                <a:solidFill>
                  <a:srgbClr val="58595B"/>
                </a:solidFill>
              </a:rPr>
              <a:t>. You could confidently </a:t>
            </a:r>
            <a:r>
              <a:rPr lang="en-US" sz="1400" dirty="0" smtClean="0">
                <a:solidFill>
                  <a:srgbClr val="58595B"/>
                </a:solidFill>
              </a:rPr>
              <a:t>say….</a:t>
            </a:r>
          </a:p>
          <a:p>
            <a:endParaRPr lang="en-US" sz="1400" dirty="0">
              <a:solidFill>
                <a:srgbClr val="58595B"/>
              </a:solidFill>
            </a:endParaRPr>
          </a:p>
          <a:p>
            <a:pPr algn="ctr"/>
            <a:r>
              <a:rPr lang="en-US" i="1" dirty="0" smtClean="0">
                <a:solidFill>
                  <a:srgbClr val="0F99D6"/>
                </a:solidFill>
              </a:rPr>
              <a:t>“</a:t>
            </a:r>
            <a:r>
              <a:rPr lang="en-US" i="1" dirty="0">
                <a:solidFill>
                  <a:srgbClr val="0F99D6"/>
                </a:solidFill>
              </a:rPr>
              <a:t>It’s likely you will be able to achieve the plan I’m recommending. I am regularly monitoring your plan and will make adjustments necessary to accommodate for extreme market conditions. Likewise, I encourage you to discuss life or goal changes with me so we can incorporate them into </a:t>
            </a:r>
            <a:r>
              <a:rPr lang="en-US" i="1" dirty="0" smtClean="0">
                <a:solidFill>
                  <a:srgbClr val="0F99D6"/>
                </a:solidFill>
              </a:rPr>
              <a:t>the </a:t>
            </a:r>
            <a:r>
              <a:rPr lang="en-US" i="1" dirty="0">
                <a:solidFill>
                  <a:srgbClr val="0F99D6"/>
                </a:solidFill>
              </a:rPr>
              <a:t>recommendation.” </a:t>
            </a:r>
            <a:endParaRPr lang="en-US" i="1" dirty="0" smtClean="0">
              <a:solidFill>
                <a:srgbClr val="0F99D6"/>
              </a:solidFill>
            </a:endParaRPr>
          </a:p>
          <a:p>
            <a:endParaRPr lang="en-US" dirty="0" smtClean="0">
              <a:solidFill>
                <a:srgbClr val="58595B"/>
              </a:solidFill>
            </a:endParaRPr>
          </a:p>
          <a:p>
            <a:r>
              <a:rPr lang="en-US" sz="1400" b="1" dirty="0" smtClean="0">
                <a:solidFill>
                  <a:srgbClr val="005EA4"/>
                </a:solidFill>
              </a:rPr>
              <a:t>Wouldn’t </a:t>
            </a:r>
            <a:r>
              <a:rPr lang="en-US" sz="1400" b="1" dirty="0">
                <a:solidFill>
                  <a:srgbClr val="005EA4"/>
                </a:solidFill>
              </a:rPr>
              <a:t>this conversation give you more confidence that the plan being presented is sound?</a:t>
            </a:r>
          </a:p>
        </p:txBody>
      </p:sp>
    </p:spTree>
    <p:extLst>
      <p:ext uri="{BB962C8B-B14F-4D97-AF65-F5344CB8AC3E}">
        <p14:creationId xmlns:p14="http://schemas.microsoft.com/office/powerpoint/2010/main" val="555840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8709436" cy="707886"/>
          </a:xfrm>
          <a:prstGeom prst="rect">
            <a:avLst/>
          </a:prstGeom>
        </p:spPr>
        <p:txBody>
          <a:bodyPr wrap="none">
            <a:spAutoFit/>
          </a:bodyPr>
          <a:lstStyle/>
          <a:p>
            <a:r>
              <a:rPr lang="en-US" sz="4000" dirty="0" smtClean="0">
                <a:solidFill>
                  <a:schemeClr val="bg1"/>
                </a:solidFill>
              </a:rPr>
              <a:t>Underfunded 74% or Less - </a:t>
            </a:r>
            <a:r>
              <a:rPr lang="en-US" sz="4000" dirty="0" smtClean="0">
                <a:solidFill>
                  <a:srgbClr val="77C043"/>
                </a:solidFill>
              </a:rPr>
              <a:t>Underfunded</a:t>
            </a:r>
            <a:endParaRPr lang="en-US" sz="4000" dirty="0">
              <a:solidFill>
                <a:srgbClr val="77C043"/>
              </a:solidFill>
            </a:endParaRPr>
          </a:p>
        </p:txBody>
      </p:sp>
      <p:sp>
        <p:nvSpPr>
          <p:cNvPr id="12" name="TextBox 11"/>
          <p:cNvSpPr txBox="1"/>
          <p:nvPr/>
        </p:nvSpPr>
        <p:spPr>
          <a:xfrm>
            <a:off x="381000" y="1143000"/>
            <a:ext cx="8077200" cy="4616648"/>
          </a:xfrm>
          <a:prstGeom prst="rect">
            <a:avLst/>
          </a:prstGeom>
          <a:noFill/>
        </p:spPr>
        <p:txBody>
          <a:bodyPr wrap="square" rtlCol="0">
            <a:spAutoFit/>
          </a:bodyPr>
          <a:lstStyle/>
          <a:p>
            <a:r>
              <a:rPr lang="en-US" sz="2000" dirty="0">
                <a:solidFill>
                  <a:srgbClr val="005EA4"/>
                </a:solidFill>
              </a:rPr>
              <a:t>The most common cause for a Comfort Score dipping below 75% is </a:t>
            </a:r>
            <a:r>
              <a:rPr lang="en-US" sz="2000" dirty="0" smtClean="0">
                <a:solidFill>
                  <a:srgbClr val="005EA4"/>
                </a:solidFill>
              </a:rPr>
              <a:t>a… </a:t>
            </a:r>
          </a:p>
          <a:p>
            <a:pPr algn="ctr"/>
            <a:endParaRPr lang="en-US" sz="1400" b="1" dirty="0">
              <a:solidFill>
                <a:srgbClr val="005EA4"/>
              </a:solidFill>
            </a:endParaRPr>
          </a:p>
          <a:p>
            <a:pPr algn="ctr"/>
            <a:r>
              <a:rPr lang="en-US" sz="3200" b="1" dirty="0" smtClean="0">
                <a:solidFill>
                  <a:srgbClr val="77C043"/>
                </a:solidFill>
              </a:rPr>
              <a:t>MARKET DOWNTURN</a:t>
            </a:r>
            <a:r>
              <a:rPr lang="en-US" sz="3200" dirty="0" smtClean="0">
                <a:solidFill>
                  <a:srgbClr val="005EA4"/>
                </a:solidFill>
              </a:rPr>
              <a:t> </a:t>
            </a:r>
          </a:p>
          <a:p>
            <a:endParaRPr lang="en-US" sz="1400" dirty="0">
              <a:solidFill>
                <a:srgbClr val="58595B"/>
              </a:solidFill>
            </a:endParaRPr>
          </a:p>
          <a:p>
            <a:r>
              <a:rPr lang="en-US" sz="1400" dirty="0" smtClean="0">
                <a:solidFill>
                  <a:srgbClr val="58595B"/>
                </a:solidFill>
              </a:rPr>
              <a:t>Market </a:t>
            </a:r>
            <a:r>
              <a:rPr lang="en-US" sz="1400" dirty="0">
                <a:solidFill>
                  <a:srgbClr val="58595B"/>
                </a:solidFill>
              </a:rPr>
              <a:t>downturns are inevitable. Most advisors consider themselves fortunate if they can say, </a:t>
            </a:r>
            <a:endParaRPr lang="en-US" sz="1400" dirty="0" smtClean="0">
              <a:solidFill>
                <a:srgbClr val="58595B"/>
              </a:solidFill>
            </a:endParaRPr>
          </a:p>
          <a:p>
            <a:endParaRPr lang="en-US" sz="1400" dirty="0">
              <a:solidFill>
                <a:srgbClr val="58595B"/>
              </a:solidFill>
            </a:endParaRPr>
          </a:p>
          <a:p>
            <a:pPr algn="ctr"/>
            <a:r>
              <a:rPr lang="en-US" sz="2000" i="1" dirty="0" smtClean="0">
                <a:solidFill>
                  <a:srgbClr val="0F99D6"/>
                </a:solidFill>
              </a:rPr>
              <a:t>“</a:t>
            </a:r>
            <a:r>
              <a:rPr lang="en-US" sz="2000" i="1" dirty="0">
                <a:solidFill>
                  <a:srgbClr val="0F99D6"/>
                </a:solidFill>
              </a:rPr>
              <a:t>Well, the market lost 25% last year but, due to my investment skills, your portfolio only lost 22%.” </a:t>
            </a:r>
            <a:endParaRPr lang="en-US" sz="2000" i="1" dirty="0" smtClean="0">
              <a:solidFill>
                <a:srgbClr val="0F99D6"/>
              </a:solidFill>
            </a:endParaRPr>
          </a:p>
          <a:p>
            <a:endParaRPr lang="en-US" sz="1400" i="1" dirty="0">
              <a:solidFill>
                <a:srgbClr val="58595B"/>
              </a:solidFill>
            </a:endParaRPr>
          </a:p>
          <a:p>
            <a:r>
              <a:rPr lang="en-US" sz="1400" dirty="0" smtClean="0">
                <a:solidFill>
                  <a:srgbClr val="58595B"/>
                </a:solidFill>
              </a:rPr>
              <a:t>While </a:t>
            </a:r>
            <a:r>
              <a:rPr lang="en-US" sz="1400" dirty="0">
                <a:solidFill>
                  <a:srgbClr val="58595B"/>
                </a:solidFill>
              </a:rPr>
              <a:t>that is a 3% outperformance of the market, it is little solace to your client. They took a big hit and wonder if they are still OK. </a:t>
            </a:r>
            <a:endParaRPr lang="en-US" sz="1400" dirty="0" smtClean="0">
              <a:solidFill>
                <a:srgbClr val="58595B"/>
              </a:solidFill>
            </a:endParaRPr>
          </a:p>
          <a:p>
            <a:endParaRPr lang="en-US" sz="1400" b="1" dirty="0">
              <a:solidFill>
                <a:srgbClr val="005EA4"/>
              </a:solidFill>
            </a:endParaRPr>
          </a:p>
          <a:p>
            <a:r>
              <a:rPr lang="en-US" sz="1400" b="1" dirty="0" smtClean="0">
                <a:solidFill>
                  <a:srgbClr val="005EA4"/>
                </a:solidFill>
              </a:rPr>
              <a:t>Can </a:t>
            </a:r>
            <a:r>
              <a:rPr lang="en-US" sz="1400" b="1" dirty="0">
                <a:solidFill>
                  <a:srgbClr val="005EA4"/>
                </a:solidFill>
              </a:rPr>
              <a:t>they still make it? </a:t>
            </a:r>
            <a:r>
              <a:rPr lang="en-US" sz="1400" b="1" dirty="0" smtClean="0">
                <a:solidFill>
                  <a:srgbClr val="005EA4"/>
                </a:solidFill>
              </a:rPr>
              <a:t> </a:t>
            </a:r>
          </a:p>
          <a:p>
            <a:r>
              <a:rPr lang="en-US" sz="1400" b="1" dirty="0" smtClean="0">
                <a:solidFill>
                  <a:srgbClr val="005EA4"/>
                </a:solidFill>
              </a:rPr>
              <a:t>What </a:t>
            </a:r>
            <a:r>
              <a:rPr lang="en-US" sz="1400" b="1" dirty="0">
                <a:solidFill>
                  <a:srgbClr val="005EA4"/>
                </a:solidFill>
              </a:rPr>
              <a:t>does this mean for their life? </a:t>
            </a:r>
            <a:r>
              <a:rPr lang="en-US" sz="1400" b="1" dirty="0" smtClean="0">
                <a:solidFill>
                  <a:srgbClr val="005EA4"/>
                </a:solidFill>
              </a:rPr>
              <a:t> </a:t>
            </a:r>
          </a:p>
          <a:p>
            <a:endParaRPr lang="en-US" sz="1400" dirty="0" smtClean="0">
              <a:solidFill>
                <a:srgbClr val="58595B"/>
              </a:solidFill>
            </a:endParaRPr>
          </a:p>
          <a:p>
            <a:r>
              <a:rPr lang="en-US" sz="1400" dirty="0" smtClean="0">
                <a:solidFill>
                  <a:srgbClr val="58595B"/>
                </a:solidFill>
              </a:rPr>
              <a:t>The </a:t>
            </a:r>
            <a:r>
              <a:rPr lang="en-US" sz="1400" dirty="0">
                <a:solidFill>
                  <a:srgbClr val="58595B"/>
                </a:solidFill>
              </a:rPr>
              <a:t>message they might take from your touting of outperformance </a:t>
            </a:r>
            <a:r>
              <a:rPr lang="en-US" sz="1400" dirty="0" smtClean="0">
                <a:solidFill>
                  <a:srgbClr val="58595B"/>
                </a:solidFill>
              </a:rPr>
              <a:t>is…… </a:t>
            </a:r>
          </a:p>
          <a:p>
            <a:pPr algn="ctr"/>
            <a:endParaRPr lang="en-US" sz="1400" dirty="0">
              <a:solidFill>
                <a:srgbClr val="58595B"/>
              </a:solidFill>
            </a:endParaRPr>
          </a:p>
          <a:p>
            <a:pPr algn="ctr"/>
            <a:r>
              <a:rPr lang="en-US" sz="2000" i="1" dirty="0" smtClean="0">
                <a:solidFill>
                  <a:srgbClr val="0F99D6"/>
                </a:solidFill>
              </a:rPr>
              <a:t>“</a:t>
            </a:r>
            <a:r>
              <a:rPr lang="en-US" sz="2000" i="1" dirty="0">
                <a:solidFill>
                  <a:srgbClr val="0F99D6"/>
                </a:solidFill>
              </a:rPr>
              <a:t>Yeah, you’re hurting and all—but I did great!”</a:t>
            </a:r>
          </a:p>
        </p:txBody>
      </p:sp>
    </p:spTree>
    <p:extLst>
      <p:ext uri="{BB962C8B-B14F-4D97-AF65-F5344CB8AC3E}">
        <p14:creationId xmlns:p14="http://schemas.microsoft.com/office/powerpoint/2010/main" val="3487713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4547079" cy="707886"/>
          </a:xfrm>
          <a:prstGeom prst="rect">
            <a:avLst/>
          </a:prstGeom>
        </p:spPr>
        <p:txBody>
          <a:bodyPr wrap="none">
            <a:spAutoFit/>
          </a:bodyPr>
          <a:lstStyle/>
          <a:p>
            <a:r>
              <a:rPr lang="en-US" sz="4000" dirty="0" smtClean="0">
                <a:solidFill>
                  <a:schemeClr val="bg1"/>
                </a:solidFill>
              </a:rPr>
              <a:t>Relationship Building</a:t>
            </a:r>
            <a:endParaRPr lang="en-US" sz="4000" dirty="0">
              <a:solidFill>
                <a:srgbClr val="77C043"/>
              </a:solidFill>
            </a:endParaRPr>
          </a:p>
        </p:txBody>
      </p:sp>
      <p:sp>
        <p:nvSpPr>
          <p:cNvPr id="12" name="TextBox 11"/>
          <p:cNvSpPr txBox="1"/>
          <p:nvPr/>
        </p:nvSpPr>
        <p:spPr>
          <a:xfrm>
            <a:off x="381000" y="1143000"/>
            <a:ext cx="8077200" cy="5262979"/>
          </a:xfrm>
          <a:prstGeom prst="rect">
            <a:avLst/>
          </a:prstGeom>
          <a:noFill/>
        </p:spPr>
        <p:txBody>
          <a:bodyPr wrap="square" rtlCol="0">
            <a:spAutoFit/>
          </a:bodyPr>
          <a:lstStyle/>
          <a:p>
            <a:r>
              <a:rPr lang="en-US" sz="2000" b="1" dirty="0">
                <a:solidFill>
                  <a:srgbClr val="005EA4"/>
                </a:solidFill>
              </a:rPr>
              <a:t>Our approach is better. </a:t>
            </a:r>
            <a:endParaRPr lang="en-US" sz="2000" b="1" dirty="0" smtClean="0">
              <a:solidFill>
                <a:srgbClr val="005EA4"/>
              </a:solidFill>
            </a:endParaRPr>
          </a:p>
          <a:p>
            <a:endParaRPr lang="en-US" sz="2000" b="1" dirty="0">
              <a:solidFill>
                <a:srgbClr val="005EA4"/>
              </a:solidFill>
            </a:endParaRPr>
          </a:p>
          <a:p>
            <a:r>
              <a:rPr lang="en-US" sz="1400" dirty="0" smtClean="0">
                <a:solidFill>
                  <a:srgbClr val="58595B"/>
                </a:solidFill>
              </a:rPr>
              <a:t>Since </a:t>
            </a:r>
            <a:r>
              <a:rPr lang="en-US" sz="1400" dirty="0">
                <a:solidFill>
                  <a:srgbClr val="58595B"/>
                </a:solidFill>
              </a:rPr>
              <a:t>we are planning around their goals, we can tell them what the downturn means in the most </a:t>
            </a:r>
            <a:r>
              <a:rPr lang="en-US" sz="1400" dirty="0" smtClean="0">
                <a:solidFill>
                  <a:srgbClr val="58595B"/>
                </a:solidFill>
              </a:rPr>
              <a:t>relevant way</a:t>
            </a:r>
            <a:r>
              <a:rPr lang="en-US" sz="1400" dirty="0">
                <a:solidFill>
                  <a:srgbClr val="58595B"/>
                </a:solidFill>
              </a:rPr>
              <a:t>: in terms of their life. The conversation might go like this: </a:t>
            </a:r>
            <a:endParaRPr lang="en-US" sz="1400" dirty="0" smtClean="0">
              <a:solidFill>
                <a:srgbClr val="58595B"/>
              </a:solidFill>
            </a:endParaRPr>
          </a:p>
          <a:p>
            <a:pPr algn="ctr"/>
            <a:r>
              <a:rPr lang="en-US" sz="1400" dirty="0"/>
              <a:t/>
            </a:r>
            <a:br>
              <a:rPr lang="en-US" sz="1400" dirty="0"/>
            </a:br>
            <a:r>
              <a:rPr lang="en-US" dirty="0">
                <a:solidFill>
                  <a:srgbClr val="0F99D6"/>
                </a:solidFill>
              </a:rPr>
              <a:t>“Yes, the market hit a really rough patch and your portfolio was swept up in that tide. But I looked at your plan and we have a few different adjustments we can make to get you back on track. </a:t>
            </a:r>
            <a:endParaRPr lang="en-US" dirty="0" smtClean="0">
              <a:solidFill>
                <a:srgbClr val="0F99D6"/>
              </a:solidFill>
            </a:endParaRPr>
          </a:p>
          <a:p>
            <a:pPr algn="ctr"/>
            <a:endParaRPr lang="en-US" dirty="0">
              <a:solidFill>
                <a:srgbClr val="0F99D6"/>
              </a:solidFill>
            </a:endParaRPr>
          </a:p>
          <a:p>
            <a:pPr algn="ctr"/>
            <a:r>
              <a:rPr lang="en-US" dirty="0" smtClean="0">
                <a:solidFill>
                  <a:srgbClr val="0F99D6"/>
                </a:solidFill>
              </a:rPr>
              <a:t>A </a:t>
            </a:r>
            <a:r>
              <a:rPr lang="en-US" dirty="0">
                <a:solidFill>
                  <a:srgbClr val="0F99D6"/>
                </a:solidFill>
              </a:rPr>
              <a:t>couple of years ago when we sat down, you identified your minimum acceptable ranges for several plan goals. Based on those acceptable goals, I have analyzed your plan and have identified a few simple changes that will get you back in the </a:t>
            </a:r>
            <a:r>
              <a:rPr lang="en-US" b="1" dirty="0">
                <a:solidFill>
                  <a:srgbClr val="77C043"/>
                </a:solidFill>
              </a:rPr>
              <a:t>Comfort Zone</a:t>
            </a:r>
            <a:r>
              <a:rPr lang="en-US" dirty="0">
                <a:solidFill>
                  <a:srgbClr val="0F99D6"/>
                </a:solidFill>
              </a:rPr>
              <a:t>. </a:t>
            </a:r>
            <a:endParaRPr lang="en-US" dirty="0" smtClean="0">
              <a:solidFill>
                <a:srgbClr val="0F99D6"/>
              </a:solidFill>
            </a:endParaRPr>
          </a:p>
          <a:p>
            <a:pPr algn="ctr"/>
            <a:endParaRPr lang="en-US" dirty="0">
              <a:solidFill>
                <a:srgbClr val="0F99D6"/>
              </a:solidFill>
            </a:endParaRPr>
          </a:p>
          <a:p>
            <a:pPr algn="ctr"/>
            <a:r>
              <a:rPr lang="en-US" dirty="0" smtClean="0">
                <a:solidFill>
                  <a:srgbClr val="0F99D6"/>
                </a:solidFill>
              </a:rPr>
              <a:t>So </a:t>
            </a:r>
            <a:r>
              <a:rPr lang="en-US" dirty="0">
                <a:solidFill>
                  <a:srgbClr val="0F99D6"/>
                </a:solidFill>
              </a:rPr>
              <a:t>would you rather work a year longer, save an additional thousand dollars a year or reduce your planned retirement spending by 3%? Any one of those changes will get you back on track</a:t>
            </a:r>
            <a:r>
              <a:rPr lang="en-US" dirty="0" smtClean="0">
                <a:solidFill>
                  <a:srgbClr val="0F99D6"/>
                </a:solidFill>
              </a:rPr>
              <a:t>.”</a:t>
            </a:r>
          </a:p>
          <a:p>
            <a:r>
              <a:rPr lang="en-US" dirty="0">
                <a:solidFill>
                  <a:srgbClr val="0F99D6"/>
                </a:solidFill>
              </a:rPr>
              <a:t/>
            </a:r>
            <a:br>
              <a:rPr lang="en-US" dirty="0">
                <a:solidFill>
                  <a:srgbClr val="0F99D6"/>
                </a:solidFill>
              </a:rPr>
            </a:br>
            <a:endParaRPr lang="en-US" sz="2000" dirty="0">
              <a:solidFill>
                <a:srgbClr val="0F99D6"/>
              </a:solidFill>
            </a:endParaRPr>
          </a:p>
        </p:txBody>
      </p:sp>
    </p:spTree>
    <p:extLst>
      <p:ext uri="{BB962C8B-B14F-4D97-AF65-F5344CB8AC3E}">
        <p14:creationId xmlns:p14="http://schemas.microsoft.com/office/powerpoint/2010/main" val="35871516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4547079" cy="707886"/>
          </a:xfrm>
          <a:prstGeom prst="rect">
            <a:avLst/>
          </a:prstGeom>
        </p:spPr>
        <p:txBody>
          <a:bodyPr wrap="none">
            <a:spAutoFit/>
          </a:bodyPr>
          <a:lstStyle/>
          <a:p>
            <a:r>
              <a:rPr lang="en-US" sz="4000" dirty="0" smtClean="0">
                <a:solidFill>
                  <a:schemeClr val="bg1"/>
                </a:solidFill>
              </a:rPr>
              <a:t>Relationship Building</a:t>
            </a:r>
            <a:endParaRPr lang="en-US" sz="4000" dirty="0">
              <a:solidFill>
                <a:srgbClr val="77C043"/>
              </a:solidFill>
            </a:endParaRPr>
          </a:p>
        </p:txBody>
      </p:sp>
      <p:sp>
        <p:nvSpPr>
          <p:cNvPr id="12" name="TextBox 11"/>
          <p:cNvSpPr txBox="1"/>
          <p:nvPr/>
        </p:nvSpPr>
        <p:spPr>
          <a:xfrm>
            <a:off x="381000" y="1143000"/>
            <a:ext cx="8077200" cy="2400657"/>
          </a:xfrm>
          <a:prstGeom prst="rect">
            <a:avLst/>
          </a:prstGeom>
          <a:noFill/>
        </p:spPr>
        <p:txBody>
          <a:bodyPr wrap="square" rtlCol="0">
            <a:spAutoFit/>
          </a:bodyPr>
          <a:lstStyle/>
          <a:p>
            <a:r>
              <a:rPr lang="en-US" sz="2000" dirty="0">
                <a:solidFill>
                  <a:srgbClr val="58595B"/>
                </a:solidFill>
              </a:rPr>
              <a:t>This approach positions you as someone who cares about their life and has a plan to get it back on track. You are not focused on your performance relative to the market but on helping your client remain confident that they are on track to achieve their goals. </a:t>
            </a:r>
            <a:br>
              <a:rPr lang="en-US" sz="2000" dirty="0">
                <a:solidFill>
                  <a:srgbClr val="58595B"/>
                </a:solidFill>
              </a:rPr>
            </a:br>
            <a:r>
              <a:rPr lang="en-US" sz="3200" dirty="0">
                <a:solidFill>
                  <a:srgbClr val="0F99D6"/>
                </a:solidFill>
              </a:rPr>
              <a:t/>
            </a:r>
            <a:br>
              <a:rPr lang="en-US" sz="3200" dirty="0">
                <a:solidFill>
                  <a:srgbClr val="0F99D6"/>
                </a:solidFill>
              </a:rPr>
            </a:br>
            <a:r>
              <a:rPr lang="en-US" dirty="0">
                <a:solidFill>
                  <a:srgbClr val="0F99D6"/>
                </a:solidFill>
              </a:rPr>
              <a:t/>
            </a:r>
            <a:br>
              <a:rPr lang="en-US" dirty="0">
                <a:solidFill>
                  <a:srgbClr val="0F99D6"/>
                </a:solidFill>
              </a:rPr>
            </a:br>
            <a:endParaRPr lang="en-US" sz="2000" dirty="0">
              <a:solidFill>
                <a:srgbClr val="0F99D6"/>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405" y="2569592"/>
            <a:ext cx="4418490" cy="2945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942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8074070" cy="707886"/>
          </a:xfrm>
          <a:prstGeom prst="rect">
            <a:avLst/>
          </a:prstGeom>
        </p:spPr>
        <p:txBody>
          <a:bodyPr wrap="none">
            <a:spAutoFit/>
          </a:bodyPr>
          <a:lstStyle/>
          <a:p>
            <a:r>
              <a:rPr lang="en-US" sz="4000" dirty="0" err="1" smtClean="0">
                <a:solidFill>
                  <a:schemeClr val="bg1"/>
                </a:solidFill>
              </a:rPr>
              <a:t>Scarifice</a:t>
            </a:r>
            <a:r>
              <a:rPr lang="en-US" sz="4000" dirty="0" smtClean="0">
                <a:solidFill>
                  <a:schemeClr val="bg1"/>
                </a:solidFill>
              </a:rPr>
              <a:t> 91% or Greater - </a:t>
            </a:r>
            <a:r>
              <a:rPr lang="en-US" sz="4000" dirty="0" smtClean="0">
                <a:solidFill>
                  <a:srgbClr val="77C043"/>
                </a:solidFill>
              </a:rPr>
              <a:t>Overfunded</a:t>
            </a:r>
            <a:endParaRPr lang="en-US" sz="4000" dirty="0">
              <a:solidFill>
                <a:srgbClr val="77C043"/>
              </a:solidFill>
            </a:endParaRPr>
          </a:p>
        </p:txBody>
      </p:sp>
      <p:sp>
        <p:nvSpPr>
          <p:cNvPr id="12" name="TextBox 11"/>
          <p:cNvSpPr txBox="1"/>
          <p:nvPr/>
        </p:nvSpPr>
        <p:spPr>
          <a:xfrm>
            <a:off x="800100" y="4038600"/>
            <a:ext cx="7391399" cy="707886"/>
          </a:xfrm>
          <a:prstGeom prst="rect">
            <a:avLst/>
          </a:prstGeom>
          <a:noFill/>
        </p:spPr>
        <p:txBody>
          <a:bodyPr wrap="square" rtlCol="0">
            <a:spAutoFit/>
          </a:bodyPr>
          <a:lstStyle/>
          <a:p>
            <a:pPr algn="ctr"/>
            <a:r>
              <a:rPr lang="en-US" sz="2000" b="1" dirty="0">
                <a:solidFill>
                  <a:srgbClr val="005EA4"/>
                </a:solidFill>
              </a:rPr>
              <a:t>There is too high of a chance they may not meet or exceed </a:t>
            </a:r>
            <a:r>
              <a:rPr lang="en-US" sz="2000" b="1" dirty="0" smtClean="0">
                <a:solidFill>
                  <a:srgbClr val="005EA4"/>
                </a:solidFill>
              </a:rPr>
              <a:t>their goals. Adjustments need to be made. </a:t>
            </a:r>
            <a:endParaRPr lang="en-US" sz="2000" dirty="0">
              <a:solidFill>
                <a:srgbClr val="005EA4"/>
              </a:solidFill>
            </a:endParaRPr>
          </a:p>
        </p:txBody>
      </p:sp>
      <p:pic>
        <p:nvPicPr>
          <p:cNvPr id="102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859" y="1447800"/>
            <a:ext cx="4815680" cy="276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493948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p:cNvSpPr txBox="1"/>
          <p:nvPr/>
        </p:nvSpPr>
        <p:spPr>
          <a:xfrm>
            <a:off x="381000" y="1143000"/>
            <a:ext cx="8382000" cy="4893647"/>
          </a:xfrm>
          <a:prstGeom prst="rect">
            <a:avLst/>
          </a:prstGeom>
          <a:noFill/>
        </p:spPr>
        <p:txBody>
          <a:bodyPr wrap="square" rtlCol="0">
            <a:spAutoFit/>
          </a:bodyPr>
          <a:lstStyle/>
          <a:p>
            <a:r>
              <a:rPr lang="en-US" sz="2000" dirty="0">
                <a:solidFill>
                  <a:srgbClr val="58595B"/>
                </a:solidFill>
              </a:rPr>
              <a:t>Use our interactive </a:t>
            </a:r>
            <a:r>
              <a:rPr lang="en-US" sz="2000" b="1" dirty="0">
                <a:solidFill>
                  <a:srgbClr val="77C043"/>
                </a:solidFill>
              </a:rPr>
              <a:t>Comfort </a:t>
            </a:r>
            <a:r>
              <a:rPr lang="en-US" sz="2000" b="1" dirty="0" smtClean="0">
                <a:solidFill>
                  <a:srgbClr val="77C043"/>
                </a:solidFill>
              </a:rPr>
              <a:t>Zone </a:t>
            </a:r>
            <a:r>
              <a:rPr lang="en-US" sz="2000" dirty="0">
                <a:solidFill>
                  <a:srgbClr val="58595B"/>
                </a:solidFill>
              </a:rPr>
              <a:t>to track a client's comfort score, review upcoming goals and cash flows and asset ranges. </a:t>
            </a:r>
            <a:endParaRPr lang="en-US" sz="2000" dirty="0" smtClean="0">
              <a:solidFill>
                <a:srgbClr val="58595B"/>
              </a:solidFill>
            </a:endParaRPr>
          </a:p>
          <a:p>
            <a:endParaRPr lang="en-US" sz="2000" dirty="0">
              <a:solidFill>
                <a:srgbClr val="58595B"/>
              </a:solidFill>
            </a:endParaRPr>
          </a:p>
          <a:p>
            <a:endParaRPr lang="en-US" sz="2000" dirty="0" smtClean="0">
              <a:solidFill>
                <a:srgbClr val="58595B"/>
              </a:solidFill>
            </a:endParaRPr>
          </a:p>
          <a:p>
            <a:endParaRPr lang="en-US" sz="2000" dirty="0">
              <a:solidFill>
                <a:srgbClr val="58595B"/>
              </a:solidFill>
            </a:endParaRPr>
          </a:p>
          <a:p>
            <a:endParaRPr lang="en-US" sz="2000" dirty="0" smtClean="0">
              <a:solidFill>
                <a:srgbClr val="58595B"/>
              </a:solidFill>
            </a:endParaRPr>
          </a:p>
          <a:p>
            <a:endParaRPr lang="en-US" sz="2000" dirty="0">
              <a:solidFill>
                <a:srgbClr val="58595B"/>
              </a:solidFill>
            </a:endParaRPr>
          </a:p>
          <a:p>
            <a:endParaRPr lang="en-US" sz="2000" dirty="0" smtClean="0">
              <a:solidFill>
                <a:srgbClr val="58595B"/>
              </a:solidFill>
            </a:endParaRPr>
          </a:p>
          <a:p>
            <a:endParaRPr lang="en-US" sz="2000" dirty="0">
              <a:solidFill>
                <a:srgbClr val="58595B"/>
              </a:solidFill>
            </a:endParaRPr>
          </a:p>
          <a:p>
            <a:endParaRPr lang="en-US" sz="2000" dirty="0" smtClean="0">
              <a:solidFill>
                <a:srgbClr val="58595B"/>
              </a:solidFill>
            </a:endParaRPr>
          </a:p>
          <a:p>
            <a:endParaRPr lang="en-US" sz="1400" dirty="0">
              <a:solidFill>
                <a:srgbClr val="58595B"/>
              </a:solidFill>
            </a:endParaRPr>
          </a:p>
          <a:p>
            <a:r>
              <a:rPr lang="en-US" sz="1400" dirty="0" smtClean="0">
                <a:solidFill>
                  <a:srgbClr val="58595B"/>
                </a:solidFill>
              </a:rPr>
              <a:t>Ongoing</a:t>
            </a:r>
            <a:r>
              <a:rPr lang="en-US" sz="1400" dirty="0">
                <a:solidFill>
                  <a:srgbClr val="58595B"/>
                </a:solidFill>
              </a:rPr>
              <a:t>, proactive goal adjustments keep them on track regardless of market movement. </a:t>
            </a:r>
            <a:r>
              <a:rPr lang="en-US" sz="1400" b="1" dirty="0">
                <a:solidFill>
                  <a:srgbClr val="77C043"/>
                </a:solidFill>
              </a:rPr>
              <a:t>Comfort Zone</a:t>
            </a:r>
            <a:r>
              <a:rPr lang="en-US" sz="1400" dirty="0">
                <a:solidFill>
                  <a:srgbClr val="58595B"/>
                </a:solidFill>
              </a:rPr>
              <a:t> monitoring manages future confidence in achieving life goals while helping avoid excessive risk and lifestyle sacrifice. </a:t>
            </a:r>
            <a:endParaRPr lang="en-US" sz="1400" dirty="0" smtClean="0">
              <a:solidFill>
                <a:srgbClr val="58595B"/>
              </a:solidFill>
            </a:endParaRPr>
          </a:p>
          <a:p>
            <a:r>
              <a:rPr lang="en-US" sz="1400" dirty="0" smtClean="0">
                <a:solidFill>
                  <a:srgbClr val="58595B"/>
                </a:solidFill>
              </a:rPr>
              <a:t>This </a:t>
            </a:r>
            <a:r>
              <a:rPr lang="en-US" sz="1400" dirty="0">
                <a:solidFill>
                  <a:srgbClr val="58595B"/>
                </a:solidFill>
              </a:rPr>
              <a:t>approach transforms the conversations you will have with your clients to focus more on their life and the things that can be controlled rather than market performance and things that are out of your control.</a:t>
            </a:r>
            <a:br>
              <a:rPr lang="en-US" sz="1400" dirty="0">
                <a:solidFill>
                  <a:srgbClr val="58595B"/>
                </a:solidFill>
              </a:rPr>
            </a:br>
            <a:r>
              <a:rPr lang="en-US" sz="1400" dirty="0">
                <a:solidFill>
                  <a:srgbClr val="58595B"/>
                </a:solidFill>
              </a:rPr>
              <a:t/>
            </a:r>
            <a:br>
              <a:rPr lang="en-US" sz="1400" dirty="0">
                <a:solidFill>
                  <a:srgbClr val="58595B"/>
                </a:solidFill>
              </a:rPr>
            </a:br>
            <a:endParaRPr lang="en-US" sz="1400" dirty="0">
              <a:solidFill>
                <a:srgbClr val="58595B"/>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2448" y="1955395"/>
            <a:ext cx="4637650" cy="2305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5760167" cy="707886"/>
          </a:xfrm>
          <a:prstGeom prst="rect">
            <a:avLst/>
          </a:prstGeom>
        </p:spPr>
        <p:txBody>
          <a:bodyPr wrap="none">
            <a:spAutoFit/>
          </a:bodyPr>
          <a:lstStyle/>
          <a:p>
            <a:r>
              <a:rPr lang="en-US" sz="4000" dirty="0" smtClean="0">
                <a:solidFill>
                  <a:schemeClr val="bg1"/>
                </a:solidFill>
              </a:rPr>
              <a:t>What’s My </a:t>
            </a:r>
            <a:r>
              <a:rPr lang="en-US" sz="4000" dirty="0">
                <a:solidFill>
                  <a:schemeClr val="bg1"/>
                </a:solidFill>
              </a:rPr>
              <a:t>C</a:t>
            </a:r>
            <a:r>
              <a:rPr lang="en-US" sz="4000" dirty="0" smtClean="0">
                <a:solidFill>
                  <a:schemeClr val="bg1"/>
                </a:solidFill>
              </a:rPr>
              <a:t>omfort Score?</a:t>
            </a:r>
            <a:endParaRPr lang="en-US" sz="4000" dirty="0">
              <a:solidFill>
                <a:srgbClr val="77C043"/>
              </a:solidFill>
            </a:endParaRPr>
          </a:p>
        </p:txBody>
      </p:sp>
    </p:spTree>
    <p:extLst>
      <p:ext uri="{BB962C8B-B14F-4D97-AF65-F5344CB8AC3E}">
        <p14:creationId xmlns:p14="http://schemas.microsoft.com/office/powerpoint/2010/main" val="782944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1454"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914400" y="1219200"/>
            <a:ext cx="7467600" cy="44497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2288127" cy="646331"/>
          </a:xfrm>
          <a:prstGeom prst="rect">
            <a:avLst/>
          </a:prstGeom>
        </p:spPr>
        <p:txBody>
          <a:bodyPr wrap="none">
            <a:spAutoFit/>
          </a:bodyPr>
          <a:lstStyle/>
          <a:p>
            <a:r>
              <a:rPr lang="en-US" sz="3600" dirty="0" smtClean="0">
                <a:solidFill>
                  <a:schemeClr val="bg1"/>
                </a:solidFill>
              </a:rPr>
              <a:t>Disclosures</a:t>
            </a:r>
            <a:endParaRPr lang="en-US" sz="3600" dirty="0">
              <a:solidFill>
                <a:srgbClr val="77C043"/>
              </a:solidFill>
            </a:endParaRPr>
          </a:p>
        </p:txBody>
      </p:sp>
      <p:sp>
        <p:nvSpPr>
          <p:cNvPr id="7" name="Rectangle 6"/>
          <p:cNvSpPr/>
          <p:nvPr/>
        </p:nvSpPr>
        <p:spPr>
          <a:xfrm>
            <a:off x="762000" y="1131902"/>
            <a:ext cx="7772400" cy="3108543"/>
          </a:xfrm>
          <a:prstGeom prst="rect">
            <a:avLst/>
          </a:prstGeom>
        </p:spPr>
        <p:txBody>
          <a:bodyPr wrap="square">
            <a:spAutoFit/>
          </a:bodyPr>
          <a:lstStyle/>
          <a:p>
            <a:r>
              <a:rPr lang="en-US" sz="1400" i="1" dirty="0" smtClean="0">
                <a:solidFill>
                  <a:schemeClr val="tx1">
                    <a:lumMod val="50000"/>
                    <a:lumOff val="50000"/>
                  </a:schemeClr>
                </a:solidFill>
              </a:rPr>
              <a:t>FOR INVESTMENT PROFESSIONALS ONLY</a:t>
            </a:r>
          </a:p>
          <a:p>
            <a:endParaRPr lang="en-US" sz="1400" i="1" dirty="0" smtClean="0">
              <a:solidFill>
                <a:schemeClr val="tx1">
                  <a:lumMod val="50000"/>
                  <a:lumOff val="50000"/>
                </a:schemeClr>
              </a:solidFill>
            </a:endParaRPr>
          </a:p>
          <a:p>
            <a:r>
              <a:rPr lang="en-US" sz="1400" i="1" dirty="0" smtClean="0">
                <a:solidFill>
                  <a:schemeClr val="tx1">
                    <a:lumMod val="50000"/>
                    <a:lumOff val="50000"/>
                  </a:schemeClr>
                </a:solidFill>
              </a:rPr>
              <a:t>©2018 Wealthcare Capital Management LLC (“Wealthcare”) is a registered investment advisor with the U.S. Securities and Exchange Commission (SEC) under the Investment Advisors Act of 1940.  All Rights Reserved.  </a:t>
            </a:r>
            <a:endParaRPr lang="en-US" sz="1400" dirty="0" smtClean="0">
              <a:solidFill>
                <a:schemeClr val="tx1">
                  <a:lumMod val="50000"/>
                  <a:lumOff val="50000"/>
                </a:schemeClr>
              </a:solidFill>
            </a:endParaRPr>
          </a:p>
          <a:p>
            <a:endParaRPr lang="en-US" sz="1400" i="1" dirty="0" smtClean="0">
              <a:solidFill>
                <a:schemeClr val="tx1">
                  <a:lumMod val="50000"/>
                  <a:lumOff val="50000"/>
                </a:schemeClr>
              </a:solidFill>
            </a:endParaRPr>
          </a:p>
          <a:p>
            <a:r>
              <a:rPr lang="en-US" sz="1400" i="1" dirty="0" smtClean="0">
                <a:solidFill>
                  <a:schemeClr val="tx1">
                    <a:lumMod val="50000"/>
                    <a:lumOff val="50000"/>
                  </a:schemeClr>
                </a:solidFill>
              </a:rPr>
              <a:t>Wealthcare cannot guarantee a client will in all circumstances of changing personal financial goals and market conditions be able to remain in a client's Wealthcare Plan "Comfort Zone®,” as that term is illustrated in this presentation. </a:t>
            </a:r>
            <a:endParaRPr lang="en-US" sz="1400" dirty="0" smtClean="0">
              <a:solidFill>
                <a:schemeClr val="tx1">
                  <a:lumMod val="50000"/>
                  <a:lumOff val="50000"/>
                </a:schemeClr>
              </a:solidFill>
            </a:endParaRPr>
          </a:p>
          <a:p>
            <a:r>
              <a:rPr lang="en-US" sz="1400" i="1" dirty="0" smtClean="0">
                <a:solidFill>
                  <a:schemeClr val="tx1">
                    <a:lumMod val="50000"/>
                    <a:lumOff val="50000"/>
                  </a:schemeClr>
                </a:solidFill>
              </a:rPr>
              <a:t> </a:t>
            </a:r>
            <a:endParaRPr lang="en-US" sz="1400" dirty="0" smtClean="0">
              <a:solidFill>
                <a:schemeClr val="tx1">
                  <a:lumMod val="50000"/>
                  <a:lumOff val="50000"/>
                </a:schemeClr>
              </a:solidFill>
            </a:endParaRPr>
          </a:p>
          <a:p>
            <a:r>
              <a:rPr lang="en-US" sz="1400" i="1" dirty="0" err="1" smtClean="0">
                <a:solidFill>
                  <a:schemeClr val="tx1">
                    <a:lumMod val="50000"/>
                    <a:lumOff val="50000"/>
                  </a:schemeClr>
                </a:solidFill>
              </a:rPr>
              <a:t>Wealthcare’s</a:t>
            </a:r>
            <a:r>
              <a:rPr lang="en-US" sz="1400" i="1" dirty="0" smtClean="0">
                <a:solidFill>
                  <a:schemeClr val="tx1">
                    <a:lumMod val="50000"/>
                    <a:lumOff val="50000"/>
                  </a:schemeClr>
                </a:solidFill>
              </a:rPr>
              <a:t> GDX360® is a fiduciary process that integrates goals-based planning with investment implementation that includes cost and tax management services designed to put clients first. Comfort Zone</a:t>
            </a:r>
            <a:r>
              <a:rPr lang="en-US" sz="1400" i="1" baseline="30000" dirty="0" smtClean="0">
                <a:solidFill>
                  <a:schemeClr val="tx1">
                    <a:lumMod val="50000"/>
                    <a:lumOff val="50000"/>
                  </a:schemeClr>
                </a:solidFill>
              </a:rPr>
              <a:t> ®</a:t>
            </a:r>
            <a:r>
              <a:rPr lang="en-US" sz="1400" i="1" dirty="0" smtClean="0">
                <a:solidFill>
                  <a:schemeClr val="tx1">
                    <a:lumMod val="50000"/>
                    <a:lumOff val="50000"/>
                  </a:schemeClr>
                </a:solidFill>
              </a:rPr>
              <a:t> and GDX360</a:t>
            </a:r>
            <a:r>
              <a:rPr lang="en-US" sz="1400" i="1" baseline="30000" dirty="0" smtClean="0">
                <a:solidFill>
                  <a:schemeClr val="tx1">
                    <a:lumMod val="50000"/>
                    <a:lumOff val="50000"/>
                  </a:schemeClr>
                </a:solidFill>
              </a:rPr>
              <a:t>®</a:t>
            </a:r>
            <a:r>
              <a:rPr lang="en-US" sz="1400" i="1" dirty="0" smtClean="0">
                <a:solidFill>
                  <a:schemeClr val="tx1">
                    <a:lumMod val="50000"/>
                    <a:lumOff val="50000"/>
                  </a:schemeClr>
                </a:solidFill>
              </a:rPr>
              <a:t> are trademarks of Wealthcare Capital Management IP LLC, an affiliate of Wealthcare.</a:t>
            </a:r>
            <a:endParaRPr lang="en-US" sz="1400" dirty="0" smtClean="0">
              <a:solidFill>
                <a:schemeClr val="tx1">
                  <a:lumMod val="50000"/>
                  <a:lumOff val="50000"/>
                </a:schemeClr>
              </a:solidFill>
            </a:endParaRPr>
          </a:p>
        </p:txBody>
      </p:sp>
    </p:spTree>
    <p:extLst>
      <p:ext uri="{BB962C8B-B14F-4D97-AF65-F5344CB8AC3E}">
        <p14:creationId xmlns:p14="http://schemas.microsoft.com/office/powerpoint/2010/main" val="33314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22176" y="1143000"/>
            <a:ext cx="8064623" cy="838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77C043"/>
                </a:solidFill>
              </a:rPr>
              <a:t>GDX</a:t>
            </a:r>
            <a:r>
              <a:rPr lang="en-US" sz="2000" b="1" dirty="0">
                <a:solidFill>
                  <a:srgbClr val="005EA4"/>
                </a:solidFill>
              </a:rPr>
              <a:t>360</a:t>
            </a:r>
            <a:r>
              <a:rPr lang="en-US" sz="2000" b="1" baseline="30000" dirty="0">
                <a:solidFill>
                  <a:srgbClr val="005EA4"/>
                </a:solidFill>
              </a:rPr>
              <a:t>®</a:t>
            </a:r>
            <a:r>
              <a:rPr lang="en-US" sz="2000" i="1" dirty="0">
                <a:solidFill>
                  <a:srgbClr val="77C043"/>
                </a:solidFill>
              </a:rPr>
              <a:t> </a:t>
            </a:r>
            <a:r>
              <a:rPr lang="en-US" sz="2000" dirty="0">
                <a:solidFill>
                  <a:schemeClr val="tx1">
                    <a:lumMod val="65000"/>
                    <a:lumOff val="35000"/>
                  </a:schemeClr>
                </a:solidFill>
              </a:rPr>
              <a:t>is </a:t>
            </a:r>
            <a:r>
              <a:rPr lang="en-US" sz="2000" dirty="0" err="1">
                <a:solidFill>
                  <a:schemeClr val="tx1">
                    <a:lumMod val="65000"/>
                    <a:lumOff val="35000"/>
                  </a:schemeClr>
                </a:solidFill>
              </a:rPr>
              <a:t>Wealthcare’s</a:t>
            </a:r>
            <a:r>
              <a:rPr lang="en-US" sz="2000" dirty="0">
                <a:solidFill>
                  <a:schemeClr val="tx1">
                    <a:lumMod val="65000"/>
                    <a:lumOff val="35000"/>
                  </a:schemeClr>
                </a:solidFill>
              </a:rPr>
              <a:t> experience-based, goals-driven model that aligns your clients money with what matters to them most – their life goals. </a:t>
            </a:r>
            <a:endParaRPr lang="en-US" sz="2000" dirty="0" smtClean="0">
              <a:solidFill>
                <a:schemeClr val="tx1">
                  <a:lumMod val="65000"/>
                  <a:lumOff val="35000"/>
                </a:schemeClr>
              </a:solidFill>
            </a:endParaRPr>
          </a:p>
          <a:p>
            <a:pPr marL="0" indent="0">
              <a:buNone/>
            </a:pPr>
            <a:endParaRPr lang="en-US" sz="2000" dirty="0" smtClean="0">
              <a:solidFill>
                <a:schemeClr val="tx1">
                  <a:lumMod val="65000"/>
                  <a:lumOff val="35000"/>
                </a:schemeClr>
              </a:solidFill>
            </a:endParaRPr>
          </a:p>
          <a:p>
            <a:pPr marL="0" indent="0">
              <a:buNone/>
            </a:pPr>
            <a:r>
              <a:rPr lang="en-US" sz="1400" dirty="0" smtClean="0">
                <a:solidFill>
                  <a:schemeClr val="tx1">
                    <a:lumMod val="65000"/>
                    <a:lumOff val="35000"/>
                  </a:schemeClr>
                </a:solidFill>
              </a:rPr>
              <a:t>Centered </a:t>
            </a:r>
            <a:r>
              <a:rPr lang="en-US" sz="1400" dirty="0">
                <a:solidFill>
                  <a:schemeClr val="tx1">
                    <a:lumMod val="65000"/>
                    <a:lumOff val="35000"/>
                  </a:schemeClr>
                </a:solidFill>
              </a:rPr>
              <a:t>on the investor, this process delivers the three elements of a positive financial experience that empower you to make recommend better financial decisions</a:t>
            </a:r>
            <a:r>
              <a:rPr lang="en-US" sz="1400" dirty="0" smtClean="0">
                <a:solidFill>
                  <a:schemeClr val="tx1">
                    <a:lumMod val="65000"/>
                    <a:lumOff val="35000"/>
                  </a:schemeClr>
                </a:solidFill>
              </a:rPr>
              <a:t>:</a:t>
            </a:r>
            <a:endParaRPr lang="en-US" sz="1400" dirty="0">
              <a:solidFill>
                <a:srgbClr val="005EA4"/>
              </a:solidFill>
            </a:endParaRPr>
          </a:p>
        </p:txBody>
      </p:sp>
      <p:sp>
        <p:nvSpPr>
          <p:cNvPr id="5" name="Rectangle 4"/>
          <p:cNvSpPr/>
          <p:nvPr/>
        </p:nvSpPr>
        <p:spPr>
          <a:xfrm>
            <a:off x="304800" y="304800"/>
            <a:ext cx="3938707" cy="707886"/>
          </a:xfrm>
          <a:prstGeom prst="rect">
            <a:avLst/>
          </a:prstGeom>
        </p:spPr>
        <p:txBody>
          <a:bodyPr wrap="none">
            <a:spAutoFit/>
          </a:bodyPr>
          <a:lstStyle/>
          <a:p>
            <a:r>
              <a:rPr lang="en-US" sz="4000" dirty="0" smtClean="0">
                <a:solidFill>
                  <a:schemeClr val="bg1"/>
                </a:solidFill>
              </a:rPr>
              <a:t>The </a:t>
            </a:r>
            <a:r>
              <a:rPr lang="en-US" sz="4000" dirty="0" smtClean="0">
                <a:solidFill>
                  <a:srgbClr val="77C043"/>
                </a:solidFill>
              </a:rPr>
              <a:t>Comfort Zone</a:t>
            </a:r>
            <a:endParaRPr lang="en-US" sz="4000" dirty="0">
              <a:solidFill>
                <a:srgbClr val="77C043"/>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667000"/>
            <a:ext cx="2908201" cy="296245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151878" y="3086397"/>
            <a:ext cx="3429000" cy="2123658"/>
          </a:xfrm>
          <a:prstGeom prst="rect">
            <a:avLst/>
          </a:prstGeom>
        </p:spPr>
        <p:txBody>
          <a:bodyPr wrap="square">
            <a:spAutoFit/>
          </a:bodyPr>
          <a:lstStyle/>
          <a:p>
            <a:pPr algn="ctr"/>
            <a:r>
              <a:rPr lang="en-US" sz="4400" b="1" dirty="0" smtClean="0">
                <a:solidFill>
                  <a:srgbClr val="005EA4"/>
                </a:solidFill>
              </a:rPr>
              <a:t>Clarity,</a:t>
            </a:r>
          </a:p>
          <a:p>
            <a:pPr algn="ctr"/>
            <a:r>
              <a:rPr lang="en-US" sz="4400" b="1" dirty="0" smtClean="0">
                <a:solidFill>
                  <a:srgbClr val="005EA4"/>
                </a:solidFill>
              </a:rPr>
              <a:t>Confidence, </a:t>
            </a:r>
          </a:p>
          <a:p>
            <a:pPr algn="ctr"/>
            <a:r>
              <a:rPr lang="en-US" sz="4400" b="1" dirty="0" smtClean="0">
                <a:solidFill>
                  <a:srgbClr val="005EA4"/>
                </a:solidFill>
              </a:rPr>
              <a:t>and </a:t>
            </a:r>
            <a:r>
              <a:rPr lang="en-US" sz="4400" b="1" dirty="0">
                <a:solidFill>
                  <a:srgbClr val="005EA4"/>
                </a:solidFill>
              </a:rPr>
              <a:t>Control</a:t>
            </a:r>
            <a:endParaRPr lang="en-US" sz="4400" dirty="0">
              <a:solidFill>
                <a:srgbClr val="005EA4"/>
              </a:solidFill>
            </a:endParaRPr>
          </a:p>
        </p:txBody>
      </p:sp>
    </p:spTree>
    <p:extLst>
      <p:ext uri="{BB962C8B-B14F-4D97-AF65-F5344CB8AC3E}">
        <p14:creationId xmlns:p14="http://schemas.microsoft.com/office/powerpoint/2010/main" val="25105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3938707" cy="707886"/>
          </a:xfrm>
          <a:prstGeom prst="rect">
            <a:avLst/>
          </a:prstGeom>
        </p:spPr>
        <p:txBody>
          <a:bodyPr wrap="none">
            <a:spAutoFit/>
          </a:bodyPr>
          <a:lstStyle/>
          <a:p>
            <a:r>
              <a:rPr lang="en-US" sz="4000" dirty="0" smtClean="0">
                <a:solidFill>
                  <a:schemeClr val="bg1"/>
                </a:solidFill>
              </a:rPr>
              <a:t>The </a:t>
            </a:r>
            <a:r>
              <a:rPr lang="en-US" sz="4000" dirty="0" smtClean="0">
                <a:solidFill>
                  <a:srgbClr val="77C043"/>
                </a:solidFill>
              </a:rPr>
              <a:t>Comfort Zone</a:t>
            </a:r>
            <a:endParaRPr lang="en-US" sz="4000" dirty="0">
              <a:solidFill>
                <a:srgbClr val="77C043"/>
              </a:solidFill>
            </a:endParaRPr>
          </a:p>
        </p:txBody>
      </p:sp>
      <p:sp>
        <p:nvSpPr>
          <p:cNvPr id="12" name="TextBox 11"/>
          <p:cNvSpPr txBox="1"/>
          <p:nvPr/>
        </p:nvSpPr>
        <p:spPr>
          <a:xfrm>
            <a:off x="381000" y="1143000"/>
            <a:ext cx="8077200" cy="3139321"/>
          </a:xfrm>
          <a:prstGeom prst="rect">
            <a:avLst/>
          </a:prstGeom>
          <a:noFill/>
        </p:spPr>
        <p:txBody>
          <a:bodyPr wrap="square" rtlCol="0">
            <a:spAutoFit/>
          </a:bodyPr>
          <a:lstStyle/>
          <a:p>
            <a:r>
              <a:rPr lang="en-US" sz="2000" dirty="0">
                <a:solidFill>
                  <a:srgbClr val="58595B"/>
                </a:solidFill>
              </a:rPr>
              <a:t>Central to the Wealthcare </a:t>
            </a:r>
            <a:r>
              <a:rPr lang="en-US" sz="2000" b="1" dirty="0" smtClean="0">
                <a:solidFill>
                  <a:srgbClr val="77C043"/>
                </a:solidFill>
              </a:rPr>
              <a:t>GDX</a:t>
            </a:r>
            <a:r>
              <a:rPr lang="en-US" sz="2000" b="1" dirty="0" smtClean="0">
                <a:solidFill>
                  <a:srgbClr val="005EA4"/>
                </a:solidFill>
              </a:rPr>
              <a:t>360</a:t>
            </a:r>
            <a:r>
              <a:rPr lang="en-US" sz="2000" dirty="0" smtClean="0">
                <a:solidFill>
                  <a:srgbClr val="77C043"/>
                </a:solidFill>
              </a:rPr>
              <a:t> </a:t>
            </a:r>
            <a:r>
              <a:rPr lang="en-US" sz="2000" dirty="0">
                <a:solidFill>
                  <a:srgbClr val="58595B"/>
                </a:solidFill>
              </a:rPr>
              <a:t>process is the</a:t>
            </a:r>
            <a:r>
              <a:rPr lang="en-US" sz="2000" dirty="0">
                <a:solidFill>
                  <a:srgbClr val="005EA4"/>
                </a:solidFill>
              </a:rPr>
              <a:t> </a:t>
            </a:r>
            <a:r>
              <a:rPr lang="en-US" sz="2000" b="1" dirty="0">
                <a:solidFill>
                  <a:srgbClr val="77C043"/>
                </a:solidFill>
              </a:rPr>
              <a:t>Comfort Zone</a:t>
            </a:r>
            <a:r>
              <a:rPr lang="en-US" sz="2000" b="1" baseline="30000" dirty="0">
                <a:solidFill>
                  <a:srgbClr val="77C043"/>
                </a:solidFill>
              </a:rPr>
              <a:t>®</a:t>
            </a:r>
            <a:r>
              <a:rPr lang="en-US" sz="2000" b="1" dirty="0">
                <a:solidFill>
                  <a:srgbClr val="58595B"/>
                </a:solidFill>
              </a:rPr>
              <a:t>,</a:t>
            </a:r>
            <a:r>
              <a:rPr lang="en-US" sz="2000" dirty="0">
                <a:solidFill>
                  <a:srgbClr val="58595B"/>
                </a:solidFill>
              </a:rPr>
              <a:t> produced by our patented</a:t>
            </a:r>
            <a:r>
              <a:rPr lang="en-US" sz="2000" b="1" dirty="0">
                <a:solidFill>
                  <a:srgbClr val="58595B"/>
                </a:solidFill>
              </a:rPr>
              <a:t> </a:t>
            </a:r>
            <a:r>
              <a:rPr lang="en-US" sz="2000" dirty="0">
                <a:solidFill>
                  <a:srgbClr val="58595B"/>
                </a:solidFill>
              </a:rPr>
              <a:t>financial planning technology. </a:t>
            </a:r>
          </a:p>
          <a:p>
            <a:endParaRPr lang="en-US" dirty="0">
              <a:solidFill>
                <a:schemeClr val="tx1">
                  <a:lumMod val="65000"/>
                  <a:lumOff val="35000"/>
                </a:schemeClr>
              </a:solidFill>
            </a:endParaRPr>
          </a:p>
          <a:p>
            <a:r>
              <a:rPr lang="en-US" sz="2000" dirty="0" smtClean="0">
                <a:solidFill>
                  <a:schemeClr val="tx1">
                    <a:lumMod val="65000"/>
                    <a:lumOff val="35000"/>
                  </a:schemeClr>
                </a:solidFill>
              </a:rPr>
              <a:t>The software simultaneously evaluates a client's goals, investment strategy, assets, and all other financial resources (today and in the future), to assess how confident they can be that they’ll meet or exceed their goals. This sophisticated "stress testing" process is a Monte Carlo simulation that simulates </a:t>
            </a:r>
            <a:r>
              <a:rPr lang="en-US" sz="2000" b="1" dirty="0" smtClean="0">
                <a:solidFill>
                  <a:srgbClr val="005EA4"/>
                </a:solidFill>
              </a:rPr>
              <a:t>1,000 lifetimes </a:t>
            </a:r>
            <a:r>
              <a:rPr lang="en-US" sz="2000" dirty="0" smtClean="0">
                <a:solidFill>
                  <a:schemeClr val="tx1">
                    <a:lumMod val="65000"/>
                    <a:lumOff val="35000"/>
                  </a:schemeClr>
                </a:solidFill>
              </a:rPr>
              <a:t>under a variety of market conditions. The plan’s "confidence” or “comfort" is the percentage of the </a:t>
            </a:r>
            <a:r>
              <a:rPr lang="en-US" sz="2000" b="1" dirty="0" smtClean="0">
                <a:solidFill>
                  <a:srgbClr val="005EA4"/>
                </a:solidFill>
              </a:rPr>
              <a:t>1,000 simulations (market scenarios) </a:t>
            </a:r>
            <a:r>
              <a:rPr lang="en-US" sz="2000" dirty="0" smtClean="0">
                <a:solidFill>
                  <a:schemeClr val="tx1">
                    <a:lumMod val="65000"/>
                    <a:lumOff val="35000"/>
                  </a:schemeClr>
                </a:solidFill>
              </a:rPr>
              <a:t>that met or exceeded their goals. </a:t>
            </a:r>
            <a:endParaRPr lang="en-US" sz="2000" dirty="0">
              <a:solidFill>
                <a:schemeClr val="tx1">
                  <a:lumMod val="65000"/>
                  <a:lumOff val="3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436005"/>
            <a:ext cx="4599373" cy="1114428"/>
          </a:xfrm>
          <a:prstGeom prst="rect">
            <a:avLst/>
          </a:prstGeom>
        </p:spPr>
      </p:pic>
      <p:sp>
        <p:nvSpPr>
          <p:cNvPr id="9" name="TextBox 8"/>
          <p:cNvSpPr txBox="1"/>
          <p:nvPr/>
        </p:nvSpPr>
        <p:spPr>
          <a:xfrm>
            <a:off x="5486400" y="4636252"/>
            <a:ext cx="2895600" cy="707886"/>
          </a:xfrm>
          <a:prstGeom prst="rect">
            <a:avLst/>
          </a:prstGeom>
          <a:noFill/>
        </p:spPr>
        <p:txBody>
          <a:bodyPr wrap="square" rtlCol="0">
            <a:spAutoFit/>
          </a:bodyPr>
          <a:lstStyle/>
          <a:p>
            <a:pPr algn="ctr"/>
            <a:r>
              <a:rPr lang="en-US" sz="2000" b="1" dirty="0" smtClean="0">
                <a:solidFill>
                  <a:srgbClr val="77C043"/>
                </a:solidFill>
              </a:rPr>
              <a:t>1,000</a:t>
            </a:r>
            <a:r>
              <a:rPr lang="en-US" sz="2000" b="1" dirty="0" smtClean="0"/>
              <a:t> </a:t>
            </a:r>
            <a:r>
              <a:rPr lang="en-US" sz="2000" b="1" dirty="0" smtClean="0">
                <a:solidFill>
                  <a:srgbClr val="005EA4"/>
                </a:solidFill>
              </a:rPr>
              <a:t>Lifetimes</a:t>
            </a:r>
          </a:p>
          <a:p>
            <a:pPr algn="ctr"/>
            <a:r>
              <a:rPr lang="en-US" sz="2000" b="1" dirty="0" smtClean="0">
                <a:solidFill>
                  <a:srgbClr val="77C043"/>
                </a:solidFill>
              </a:rPr>
              <a:t>1,000</a:t>
            </a:r>
            <a:r>
              <a:rPr lang="en-US" sz="2000" b="1" dirty="0" smtClean="0"/>
              <a:t> </a:t>
            </a:r>
            <a:r>
              <a:rPr lang="en-US" sz="2000" b="1" dirty="0" smtClean="0">
                <a:solidFill>
                  <a:srgbClr val="005EA4"/>
                </a:solidFill>
              </a:rPr>
              <a:t>Market Scenarios</a:t>
            </a:r>
            <a:endParaRPr lang="en-US" sz="2000" b="1" dirty="0">
              <a:solidFill>
                <a:srgbClr val="005EA4"/>
              </a:solidFill>
            </a:endParaRPr>
          </a:p>
        </p:txBody>
      </p:sp>
    </p:spTree>
    <p:extLst>
      <p:ext uri="{BB962C8B-B14F-4D97-AF65-F5344CB8AC3E}">
        <p14:creationId xmlns:p14="http://schemas.microsoft.com/office/powerpoint/2010/main" val="3812246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3938707" cy="707886"/>
          </a:xfrm>
          <a:prstGeom prst="rect">
            <a:avLst/>
          </a:prstGeom>
        </p:spPr>
        <p:txBody>
          <a:bodyPr wrap="none">
            <a:spAutoFit/>
          </a:bodyPr>
          <a:lstStyle/>
          <a:p>
            <a:r>
              <a:rPr lang="en-US" sz="4000" dirty="0" smtClean="0">
                <a:solidFill>
                  <a:schemeClr val="bg1"/>
                </a:solidFill>
              </a:rPr>
              <a:t>The </a:t>
            </a:r>
            <a:r>
              <a:rPr lang="en-US" sz="4000" dirty="0" smtClean="0">
                <a:solidFill>
                  <a:srgbClr val="77C043"/>
                </a:solidFill>
              </a:rPr>
              <a:t>Comfort Zone</a:t>
            </a:r>
            <a:endParaRPr lang="en-US" sz="4000" dirty="0">
              <a:solidFill>
                <a:srgbClr val="77C043"/>
              </a:solidFill>
            </a:endParaRPr>
          </a:p>
        </p:txBody>
      </p:sp>
      <p:sp>
        <p:nvSpPr>
          <p:cNvPr id="12" name="TextBox 11"/>
          <p:cNvSpPr txBox="1"/>
          <p:nvPr/>
        </p:nvSpPr>
        <p:spPr>
          <a:xfrm>
            <a:off x="419100" y="1903624"/>
            <a:ext cx="8305800" cy="1569660"/>
          </a:xfrm>
          <a:prstGeom prst="rect">
            <a:avLst/>
          </a:prstGeom>
          <a:noFill/>
        </p:spPr>
        <p:txBody>
          <a:bodyPr wrap="square" rtlCol="0">
            <a:spAutoFit/>
          </a:bodyPr>
          <a:lstStyle/>
          <a:p>
            <a:pPr algn="ctr"/>
            <a:r>
              <a:rPr lang="en-US" sz="3200" dirty="0">
                <a:solidFill>
                  <a:srgbClr val="58595B"/>
                </a:solidFill>
              </a:rPr>
              <a:t>Why do we use</a:t>
            </a:r>
            <a:r>
              <a:rPr lang="en-US" sz="3200" dirty="0">
                <a:solidFill>
                  <a:srgbClr val="005EA4"/>
                </a:solidFill>
              </a:rPr>
              <a:t> </a:t>
            </a:r>
            <a:r>
              <a:rPr lang="en-US" sz="3200" dirty="0" smtClean="0">
                <a:solidFill>
                  <a:schemeClr val="tx1">
                    <a:lumMod val="65000"/>
                    <a:lumOff val="35000"/>
                  </a:schemeClr>
                </a:solidFill>
              </a:rPr>
              <a:t>the</a:t>
            </a:r>
            <a:r>
              <a:rPr lang="en-US" sz="3200" dirty="0" smtClean="0">
                <a:solidFill>
                  <a:srgbClr val="005EA4"/>
                </a:solidFill>
              </a:rPr>
              <a:t> </a:t>
            </a:r>
            <a:r>
              <a:rPr lang="en-US" sz="3200" b="1" dirty="0" smtClean="0">
                <a:solidFill>
                  <a:srgbClr val="77C043"/>
                </a:solidFill>
              </a:rPr>
              <a:t>Comfort </a:t>
            </a:r>
            <a:r>
              <a:rPr lang="en-US" sz="3200" b="1" dirty="0">
                <a:solidFill>
                  <a:srgbClr val="77C043"/>
                </a:solidFill>
              </a:rPr>
              <a:t>Zone </a:t>
            </a:r>
            <a:r>
              <a:rPr lang="en-US" sz="3200" dirty="0">
                <a:solidFill>
                  <a:srgbClr val="58595B"/>
                </a:solidFill>
              </a:rPr>
              <a:t>with our clients and why do we recommend a plan whose score will range between </a:t>
            </a:r>
            <a:r>
              <a:rPr lang="en-US" sz="3200" b="1" dirty="0">
                <a:solidFill>
                  <a:srgbClr val="77C043"/>
                </a:solidFill>
              </a:rPr>
              <a:t>75-90% </a:t>
            </a:r>
            <a:r>
              <a:rPr lang="en-US" sz="3200" dirty="0">
                <a:solidFill>
                  <a:srgbClr val="58595B"/>
                </a:solidFill>
              </a:rPr>
              <a:t>confidence</a:t>
            </a:r>
            <a:r>
              <a:rPr lang="en-US" sz="3200" dirty="0" smtClean="0">
                <a:solidFill>
                  <a:srgbClr val="58595B"/>
                </a:solidFill>
              </a:rPr>
              <a:t>?</a:t>
            </a:r>
            <a:endParaRPr lang="en-US" sz="3200" dirty="0">
              <a:solidFill>
                <a:srgbClr val="58595B"/>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838200" y="3810000"/>
            <a:ext cx="7467600" cy="1143000"/>
          </a:xfrm>
          <a:prstGeom prst="rect">
            <a:avLst/>
          </a:prstGeom>
        </p:spPr>
      </p:pic>
    </p:spTree>
    <p:extLst>
      <p:ext uri="{BB962C8B-B14F-4D97-AF65-F5344CB8AC3E}">
        <p14:creationId xmlns:p14="http://schemas.microsoft.com/office/powerpoint/2010/main" val="987233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8540480" cy="646331"/>
          </a:xfrm>
          <a:prstGeom prst="rect">
            <a:avLst/>
          </a:prstGeom>
        </p:spPr>
        <p:txBody>
          <a:bodyPr wrap="none">
            <a:spAutoFit/>
          </a:bodyPr>
          <a:lstStyle/>
          <a:p>
            <a:r>
              <a:rPr lang="en-US" sz="3600" dirty="0" smtClean="0">
                <a:solidFill>
                  <a:schemeClr val="bg1"/>
                </a:solidFill>
              </a:rPr>
              <a:t>Confidence and Comfort in Balance - </a:t>
            </a:r>
            <a:r>
              <a:rPr lang="en-US" sz="3600" dirty="0" smtClean="0">
                <a:solidFill>
                  <a:srgbClr val="77C043"/>
                </a:solidFill>
              </a:rPr>
              <a:t>Funded</a:t>
            </a:r>
            <a:endParaRPr lang="en-US" sz="3600" dirty="0">
              <a:solidFill>
                <a:srgbClr val="77C043"/>
              </a:solidFill>
            </a:endParaRPr>
          </a:p>
        </p:txBody>
      </p:sp>
      <p:sp>
        <p:nvSpPr>
          <p:cNvPr id="12" name="TextBox 11"/>
          <p:cNvSpPr txBox="1"/>
          <p:nvPr/>
        </p:nvSpPr>
        <p:spPr>
          <a:xfrm>
            <a:off x="381000" y="1143000"/>
            <a:ext cx="8077200" cy="3170099"/>
          </a:xfrm>
          <a:prstGeom prst="rect">
            <a:avLst/>
          </a:prstGeom>
          <a:noFill/>
        </p:spPr>
        <p:txBody>
          <a:bodyPr wrap="square" rtlCol="0">
            <a:spAutoFit/>
          </a:bodyPr>
          <a:lstStyle/>
          <a:p>
            <a:r>
              <a:rPr lang="en-US" sz="2000" dirty="0">
                <a:solidFill>
                  <a:srgbClr val="005EA4"/>
                </a:solidFill>
              </a:rPr>
              <a:t>First, let’s look at the returns they might expect to see across the 1,000 simulations:</a:t>
            </a:r>
          </a:p>
          <a:p>
            <a:endParaRPr lang="en-US" sz="2000" dirty="0">
              <a:solidFill>
                <a:srgbClr val="005EA4"/>
              </a:solidFill>
            </a:endParaRPr>
          </a:p>
          <a:p>
            <a:pPr marL="742950" lvl="1" indent="-285750">
              <a:buClr>
                <a:srgbClr val="69C5EA"/>
              </a:buClr>
              <a:buFont typeface="Wingdings" panose="05000000000000000000" pitchFamily="2" charset="2"/>
              <a:buChar char="§"/>
            </a:pPr>
            <a:r>
              <a:rPr lang="en-US" sz="1400" dirty="0">
                <a:solidFill>
                  <a:schemeClr val="tx1">
                    <a:lumMod val="65000"/>
                    <a:lumOff val="35000"/>
                  </a:schemeClr>
                </a:solidFill>
              </a:rPr>
              <a:t>We generate randomized returns for each year of each simulation that are log-normally distributed and correlated across the asset classes. </a:t>
            </a:r>
            <a:endParaRPr lang="en-US" sz="1400" dirty="0" smtClean="0">
              <a:solidFill>
                <a:schemeClr val="tx1">
                  <a:lumMod val="65000"/>
                  <a:lumOff val="35000"/>
                </a:schemeClr>
              </a:solidFill>
            </a:endParaRPr>
          </a:p>
          <a:p>
            <a:pPr marL="742950" lvl="1" indent="-285750">
              <a:buClr>
                <a:srgbClr val="69C5EA"/>
              </a:buClr>
              <a:buFont typeface="Wingdings" panose="05000000000000000000" pitchFamily="2" charset="2"/>
              <a:buChar char="§"/>
            </a:pPr>
            <a:endParaRPr lang="en-US" sz="1400" dirty="0">
              <a:solidFill>
                <a:schemeClr val="tx1">
                  <a:lumMod val="65000"/>
                  <a:lumOff val="35000"/>
                </a:schemeClr>
              </a:solidFill>
            </a:endParaRPr>
          </a:p>
          <a:p>
            <a:pPr marL="742950" lvl="1" indent="-285750">
              <a:buClr>
                <a:srgbClr val="69C5EA"/>
              </a:buClr>
              <a:buFont typeface="Wingdings" panose="05000000000000000000" pitchFamily="2" charset="2"/>
              <a:buChar char="§"/>
            </a:pPr>
            <a:r>
              <a:rPr lang="en-US" sz="1400" dirty="0">
                <a:solidFill>
                  <a:schemeClr val="tx1">
                    <a:lumMod val="65000"/>
                    <a:lumOff val="35000"/>
                  </a:schemeClr>
                </a:solidFill>
              </a:rPr>
              <a:t>These returns are randomized using the mean and standard deviation of each asset class in our capital market assumptions</a:t>
            </a:r>
            <a:r>
              <a:rPr lang="en-US" sz="1400" i="1" dirty="0">
                <a:solidFill>
                  <a:schemeClr val="tx1">
                    <a:lumMod val="65000"/>
                    <a:lumOff val="35000"/>
                  </a:schemeClr>
                </a:solidFill>
              </a:rPr>
              <a:t>.</a:t>
            </a:r>
            <a:r>
              <a:rPr lang="en-US" sz="1400" dirty="0">
                <a:solidFill>
                  <a:schemeClr val="tx1">
                    <a:lumMod val="65000"/>
                    <a:lumOff val="35000"/>
                  </a:schemeClr>
                </a:solidFill>
              </a:rPr>
              <a:t> </a:t>
            </a:r>
            <a:endParaRPr lang="en-US" sz="1400" dirty="0" smtClean="0">
              <a:solidFill>
                <a:schemeClr val="tx1">
                  <a:lumMod val="65000"/>
                  <a:lumOff val="35000"/>
                </a:schemeClr>
              </a:solidFill>
            </a:endParaRPr>
          </a:p>
          <a:p>
            <a:pPr marL="742950" lvl="1" indent="-285750">
              <a:buClr>
                <a:srgbClr val="69C5EA"/>
              </a:buClr>
              <a:buFont typeface="Wingdings" panose="05000000000000000000" pitchFamily="2" charset="2"/>
              <a:buChar char="§"/>
            </a:pPr>
            <a:endParaRPr lang="en-US" sz="1400" dirty="0">
              <a:solidFill>
                <a:schemeClr val="tx1">
                  <a:lumMod val="65000"/>
                  <a:lumOff val="35000"/>
                </a:schemeClr>
              </a:solidFill>
            </a:endParaRPr>
          </a:p>
          <a:p>
            <a:pPr marL="742950" lvl="1" indent="-285750">
              <a:buClr>
                <a:srgbClr val="69C5EA"/>
              </a:buClr>
              <a:buFont typeface="Wingdings" panose="05000000000000000000" pitchFamily="2" charset="2"/>
              <a:buChar char="§"/>
            </a:pPr>
            <a:r>
              <a:rPr lang="en-US" sz="1400" dirty="0">
                <a:solidFill>
                  <a:schemeClr val="tx1">
                    <a:lumMod val="65000"/>
                    <a:lumOff val="35000"/>
                  </a:schemeClr>
                </a:solidFill>
              </a:rPr>
              <a:t>Certain trials will include returns that are better (or worse) than actual historical returns. </a:t>
            </a:r>
            <a:endParaRPr lang="en-US" sz="1400" dirty="0" smtClean="0">
              <a:solidFill>
                <a:schemeClr val="tx1">
                  <a:lumMod val="65000"/>
                  <a:lumOff val="35000"/>
                </a:schemeClr>
              </a:solidFill>
            </a:endParaRPr>
          </a:p>
          <a:p>
            <a:pPr marL="742950" lvl="1" indent="-285750">
              <a:buClr>
                <a:srgbClr val="69C5EA"/>
              </a:buClr>
              <a:buFont typeface="Wingdings" panose="05000000000000000000" pitchFamily="2" charset="2"/>
              <a:buChar char="§"/>
            </a:pPr>
            <a:endParaRPr lang="en-US" sz="1400" dirty="0">
              <a:solidFill>
                <a:schemeClr val="tx1">
                  <a:lumMod val="65000"/>
                  <a:lumOff val="35000"/>
                </a:schemeClr>
              </a:solidFill>
            </a:endParaRPr>
          </a:p>
          <a:p>
            <a:pPr marL="742950" lvl="1" indent="-285750">
              <a:buClr>
                <a:srgbClr val="69C5EA"/>
              </a:buClr>
              <a:buFont typeface="Wingdings" panose="05000000000000000000" pitchFamily="2" charset="2"/>
              <a:buChar char="§"/>
            </a:pPr>
            <a:r>
              <a:rPr lang="en-US" sz="1400" dirty="0">
                <a:solidFill>
                  <a:schemeClr val="tx1">
                    <a:lumMod val="65000"/>
                    <a:lumOff val="35000"/>
                  </a:schemeClr>
                </a:solidFill>
              </a:rPr>
              <a:t>A comfort score of 75% is consistent with experiencing returns comparable to the worst thirty-year period (1928-1957) in our return history (which starts in 1926.) </a:t>
            </a:r>
          </a:p>
        </p:txBody>
      </p:sp>
    </p:spTree>
    <p:extLst>
      <p:ext uri="{BB962C8B-B14F-4D97-AF65-F5344CB8AC3E}">
        <p14:creationId xmlns:p14="http://schemas.microsoft.com/office/powerpoint/2010/main" val="20239217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8540480" cy="646331"/>
          </a:xfrm>
          <a:prstGeom prst="rect">
            <a:avLst/>
          </a:prstGeom>
        </p:spPr>
        <p:txBody>
          <a:bodyPr wrap="none">
            <a:spAutoFit/>
          </a:bodyPr>
          <a:lstStyle/>
          <a:p>
            <a:r>
              <a:rPr lang="en-US" sz="3600" dirty="0" smtClean="0">
                <a:solidFill>
                  <a:schemeClr val="bg1"/>
                </a:solidFill>
              </a:rPr>
              <a:t>Confidence and Comfort in Balance - </a:t>
            </a:r>
            <a:r>
              <a:rPr lang="en-US" sz="3600" dirty="0" smtClean="0">
                <a:solidFill>
                  <a:srgbClr val="77C043"/>
                </a:solidFill>
              </a:rPr>
              <a:t>Funded</a:t>
            </a:r>
            <a:endParaRPr lang="en-US" sz="3600" dirty="0">
              <a:solidFill>
                <a:srgbClr val="77C043"/>
              </a:solidFill>
            </a:endParaRPr>
          </a:p>
        </p:txBody>
      </p:sp>
      <p:sp>
        <p:nvSpPr>
          <p:cNvPr id="12" name="TextBox 11"/>
          <p:cNvSpPr txBox="1"/>
          <p:nvPr/>
        </p:nvSpPr>
        <p:spPr>
          <a:xfrm>
            <a:off x="381000" y="1143000"/>
            <a:ext cx="8077200" cy="2400657"/>
          </a:xfrm>
          <a:prstGeom prst="rect">
            <a:avLst/>
          </a:prstGeom>
          <a:noFill/>
        </p:spPr>
        <p:txBody>
          <a:bodyPr wrap="square" rtlCol="0">
            <a:spAutoFit/>
          </a:bodyPr>
          <a:lstStyle/>
          <a:p>
            <a:pPr marL="0" lvl="1" indent="0">
              <a:buNone/>
            </a:pPr>
            <a:r>
              <a:rPr lang="en-US" sz="2000" dirty="0">
                <a:solidFill>
                  <a:srgbClr val="005EA4"/>
                </a:solidFill>
              </a:rPr>
              <a:t>Therefore……</a:t>
            </a:r>
          </a:p>
          <a:p>
            <a:pPr marL="0" lvl="1" indent="0">
              <a:buNone/>
            </a:pPr>
            <a:endParaRPr lang="en-US" dirty="0">
              <a:solidFill>
                <a:srgbClr val="005EA4"/>
              </a:solidFill>
            </a:endParaRPr>
          </a:p>
          <a:p>
            <a:pPr marL="857250" lvl="2" indent="-457200">
              <a:buClr>
                <a:srgbClr val="69C5EA"/>
              </a:buClr>
              <a:buFont typeface="Wingdings" panose="05000000000000000000" pitchFamily="2" charset="2"/>
              <a:buChar char="§"/>
            </a:pPr>
            <a:r>
              <a:rPr lang="en-US" sz="1400" dirty="0">
                <a:solidFill>
                  <a:schemeClr val="tx1">
                    <a:lumMod val="65000"/>
                    <a:lumOff val="35000"/>
                  </a:schemeClr>
                </a:solidFill>
              </a:rPr>
              <a:t>a recommendation that falls within the </a:t>
            </a:r>
            <a:r>
              <a:rPr lang="en-US" sz="1400" b="1" dirty="0">
                <a:solidFill>
                  <a:srgbClr val="77C043"/>
                </a:solidFill>
              </a:rPr>
              <a:t>Comfort Zone </a:t>
            </a:r>
            <a:r>
              <a:rPr lang="en-US" sz="1400" dirty="0">
                <a:solidFill>
                  <a:schemeClr val="tx1">
                    <a:lumMod val="65000"/>
                    <a:lumOff val="35000"/>
                  </a:schemeClr>
                </a:solidFill>
              </a:rPr>
              <a:t>provides your client with security that they can likely realize their goals even if market performance is extremely poor. </a:t>
            </a:r>
            <a:endParaRPr lang="en-US" sz="1400" dirty="0" smtClean="0">
              <a:solidFill>
                <a:schemeClr val="tx1">
                  <a:lumMod val="65000"/>
                  <a:lumOff val="35000"/>
                </a:schemeClr>
              </a:solidFill>
            </a:endParaRPr>
          </a:p>
          <a:p>
            <a:pPr marL="857250" lvl="2" indent="-457200">
              <a:buClr>
                <a:srgbClr val="69C5EA"/>
              </a:buClr>
              <a:buFont typeface="Wingdings" panose="05000000000000000000" pitchFamily="2" charset="2"/>
              <a:buChar char="§"/>
            </a:pPr>
            <a:endParaRPr lang="en-US" sz="1400" dirty="0">
              <a:solidFill>
                <a:schemeClr val="tx1">
                  <a:lumMod val="65000"/>
                  <a:lumOff val="35000"/>
                </a:schemeClr>
              </a:solidFill>
            </a:endParaRPr>
          </a:p>
          <a:p>
            <a:pPr marL="857250" lvl="2" indent="-457200">
              <a:buClr>
                <a:srgbClr val="69C5EA"/>
              </a:buClr>
              <a:buFont typeface="Wingdings" panose="05000000000000000000" pitchFamily="2" charset="2"/>
              <a:buChar char="§"/>
            </a:pPr>
            <a:r>
              <a:rPr lang="en-US" sz="1400" dirty="0">
                <a:solidFill>
                  <a:schemeClr val="tx1">
                    <a:lumMod val="65000"/>
                    <a:lumOff val="35000"/>
                  </a:schemeClr>
                </a:solidFill>
              </a:rPr>
              <a:t>If future market performance is similar to what we’ve experienced historically; their confidence level should increase, possibly resulting in overconfidence or sacrifice. </a:t>
            </a:r>
            <a:endParaRPr lang="en-US" sz="1400" dirty="0" smtClean="0">
              <a:solidFill>
                <a:schemeClr val="tx1">
                  <a:lumMod val="65000"/>
                  <a:lumOff val="35000"/>
                </a:schemeClr>
              </a:solidFill>
            </a:endParaRPr>
          </a:p>
          <a:p>
            <a:pPr marL="857250" lvl="2" indent="-457200">
              <a:buClr>
                <a:srgbClr val="69C5EA"/>
              </a:buClr>
              <a:buFont typeface="Wingdings" panose="05000000000000000000" pitchFamily="2" charset="2"/>
              <a:buChar char="§"/>
            </a:pPr>
            <a:endParaRPr lang="en-US" sz="1400" dirty="0">
              <a:solidFill>
                <a:schemeClr val="tx1">
                  <a:lumMod val="65000"/>
                  <a:lumOff val="35000"/>
                </a:schemeClr>
              </a:solidFill>
            </a:endParaRPr>
          </a:p>
          <a:p>
            <a:pPr marL="857250" lvl="2" indent="-457200">
              <a:buClr>
                <a:srgbClr val="69C5EA"/>
              </a:buClr>
              <a:buFont typeface="Wingdings" panose="05000000000000000000" pitchFamily="2" charset="2"/>
              <a:buChar char="§"/>
            </a:pPr>
            <a:r>
              <a:rPr lang="en-US" sz="1400" dirty="0">
                <a:solidFill>
                  <a:schemeClr val="tx1">
                    <a:lumMod val="65000"/>
                    <a:lumOff val="35000"/>
                  </a:schemeClr>
                </a:solidFill>
              </a:rPr>
              <a:t>This allows us to incorporate more higher priority goals into their recommendation in an effort to maintain a result in the </a:t>
            </a:r>
            <a:r>
              <a:rPr lang="en-US" sz="1400" b="1" dirty="0">
                <a:solidFill>
                  <a:srgbClr val="77C043"/>
                </a:solidFill>
              </a:rPr>
              <a:t>Comfort Zone.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052230"/>
            <a:ext cx="1632915" cy="1344340"/>
          </a:xfrm>
          <a:prstGeom prst="rect">
            <a:avLst/>
          </a:prstGeom>
        </p:spPr>
      </p:pic>
      <p:sp>
        <p:nvSpPr>
          <p:cNvPr id="9" name="TextBox 8"/>
          <p:cNvSpPr txBox="1"/>
          <p:nvPr/>
        </p:nvSpPr>
        <p:spPr>
          <a:xfrm>
            <a:off x="3920231" y="4432012"/>
            <a:ext cx="4595693" cy="584775"/>
          </a:xfrm>
          <a:prstGeom prst="rect">
            <a:avLst/>
          </a:prstGeom>
          <a:noFill/>
        </p:spPr>
        <p:txBody>
          <a:bodyPr wrap="square" rtlCol="0">
            <a:spAutoFit/>
          </a:bodyPr>
          <a:lstStyle/>
          <a:p>
            <a:r>
              <a:rPr lang="en-US" sz="3200" dirty="0" smtClean="0">
                <a:solidFill>
                  <a:srgbClr val="005EA4"/>
                </a:solidFill>
              </a:rPr>
              <a:t>Balanced</a:t>
            </a:r>
            <a:r>
              <a:rPr lang="en-US" sz="3200" dirty="0" smtClean="0"/>
              <a:t> </a:t>
            </a:r>
            <a:r>
              <a:rPr lang="en-US" sz="3200" dirty="0" smtClean="0">
                <a:solidFill>
                  <a:srgbClr val="77C043"/>
                </a:solidFill>
              </a:rPr>
              <a:t>=</a:t>
            </a:r>
            <a:r>
              <a:rPr lang="en-US" sz="3200" dirty="0" smtClean="0"/>
              <a:t> </a:t>
            </a:r>
            <a:r>
              <a:rPr lang="en-US" sz="3200" dirty="0" smtClean="0">
                <a:solidFill>
                  <a:srgbClr val="005EA4"/>
                </a:solidFill>
              </a:rPr>
              <a:t>Comfort</a:t>
            </a:r>
            <a:endParaRPr lang="en-US" sz="3200" dirty="0">
              <a:solidFill>
                <a:srgbClr val="005EA4"/>
              </a:solidFill>
            </a:endParaRPr>
          </a:p>
        </p:txBody>
      </p:sp>
    </p:spTree>
    <p:extLst>
      <p:ext uri="{BB962C8B-B14F-4D97-AF65-F5344CB8AC3E}">
        <p14:creationId xmlns:p14="http://schemas.microsoft.com/office/powerpoint/2010/main" val="349914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81000" y="3657600"/>
            <a:ext cx="8229600" cy="2590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rgbClr val="77C043"/>
                </a:solidFill>
              </a:rPr>
              <a:t>A confidence level between </a:t>
            </a:r>
            <a:r>
              <a:rPr lang="en-US" sz="2000" b="1" dirty="0">
                <a:solidFill>
                  <a:srgbClr val="005EA4"/>
                </a:solidFill>
              </a:rPr>
              <a:t>75% and 90%</a:t>
            </a:r>
            <a:r>
              <a:rPr lang="en-US" sz="2000" b="1" dirty="0">
                <a:solidFill>
                  <a:srgbClr val="77C043"/>
                </a:solidFill>
              </a:rPr>
              <a:t> should give them confidence that their goals can be met or exceeded. This indicates goals are manageable and they can avoid unnecessary investment risk. </a:t>
            </a:r>
            <a:endParaRPr lang="en-US" sz="2000" dirty="0"/>
          </a:p>
        </p:txBody>
      </p:sp>
      <p:sp>
        <p:nvSpPr>
          <p:cNvPr id="5" name="Rectangle 4"/>
          <p:cNvSpPr/>
          <p:nvPr/>
        </p:nvSpPr>
        <p:spPr>
          <a:xfrm>
            <a:off x="304800" y="304800"/>
            <a:ext cx="8540480" cy="646331"/>
          </a:xfrm>
          <a:prstGeom prst="rect">
            <a:avLst/>
          </a:prstGeom>
        </p:spPr>
        <p:txBody>
          <a:bodyPr wrap="none">
            <a:spAutoFit/>
          </a:bodyPr>
          <a:lstStyle/>
          <a:p>
            <a:r>
              <a:rPr lang="en-US" sz="3600" dirty="0" smtClean="0">
                <a:solidFill>
                  <a:schemeClr val="bg1"/>
                </a:solidFill>
              </a:rPr>
              <a:t>Confidence and Comfort in Balance - </a:t>
            </a:r>
            <a:r>
              <a:rPr lang="en-US" sz="3600" dirty="0" smtClean="0">
                <a:solidFill>
                  <a:srgbClr val="77C043"/>
                </a:solidFill>
              </a:rPr>
              <a:t>Funded</a:t>
            </a:r>
            <a:endParaRPr lang="en-US" sz="3600" dirty="0">
              <a:solidFill>
                <a:srgbClr val="77C043"/>
              </a:solidFill>
            </a:endParaRPr>
          </a:p>
        </p:txBody>
      </p:sp>
      <p:pic>
        <p:nvPicPr>
          <p:cNvPr id="8" name="Picture 7"/>
          <p:cNvPicPr/>
          <p:nvPr/>
        </p:nvPicPr>
        <p:blipFill>
          <a:blip r:embed="rId3"/>
          <a:stretch>
            <a:fillRect/>
          </a:stretch>
        </p:blipFill>
        <p:spPr>
          <a:xfrm>
            <a:off x="2403340" y="1716350"/>
            <a:ext cx="4343400" cy="167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1219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5" name="Rectangle 4"/>
          <p:cNvSpPr/>
          <p:nvPr/>
        </p:nvSpPr>
        <p:spPr>
          <a:xfrm>
            <a:off x="304800" y="304800"/>
            <a:ext cx="6691640" cy="707886"/>
          </a:xfrm>
          <a:prstGeom prst="rect">
            <a:avLst/>
          </a:prstGeom>
        </p:spPr>
        <p:txBody>
          <a:bodyPr wrap="none">
            <a:spAutoFit/>
          </a:bodyPr>
          <a:lstStyle/>
          <a:p>
            <a:r>
              <a:rPr lang="en-US" sz="4000" dirty="0" smtClean="0">
                <a:solidFill>
                  <a:schemeClr val="bg1"/>
                </a:solidFill>
              </a:rPr>
              <a:t>Overfunded</a:t>
            </a:r>
            <a:r>
              <a:rPr lang="en-US" sz="4000" dirty="0" smtClean="0">
                <a:solidFill>
                  <a:srgbClr val="77C043"/>
                </a:solidFill>
              </a:rPr>
              <a:t> &gt; </a:t>
            </a:r>
            <a:r>
              <a:rPr lang="en-US" sz="4000" dirty="0" smtClean="0">
                <a:solidFill>
                  <a:schemeClr val="bg1"/>
                </a:solidFill>
              </a:rPr>
              <a:t>90%.......</a:t>
            </a:r>
            <a:r>
              <a:rPr lang="en-US" sz="4000" dirty="0" err="1" smtClean="0">
                <a:solidFill>
                  <a:schemeClr val="bg1"/>
                </a:solidFill>
              </a:rPr>
              <a:t>Scarifice</a:t>
            </a:r>
            <a:endParaRPr lang="en-US" sz="4000" dirty="0">
              <a:solidFill>
                <a:schemeClr val="bg1"/>
              </a:solidFill>
            </a:endParaRPr>
          </a:p>
        </p:txBody>
      </p:sp>
      <p:sp>
        <p:nvSpPr>
          <p:cNvPr id="12" name="TextBox 11"/>
          <p:cNvSpPr txBox="1"/>
          <p:nvPr/>
        </p:nvSpPr>
        <p:spPr>
          <a:xfrm>
            <a:off x="381000" y="1143000"/>
            <a:ext cx="8077200" cy="4278094"/>
          </a:xfrm>
          <a:prstGeom prst="rect">
            <a:avLst/>
          </a:prstGeom>
          <a:noFill/>
        </p:spPr>
        <p:txBody>
          <a:bodyPr wrap="square" rtlCol="0">
            <a:spAutoFit/>
          </a:bodyPr>
          <a:lstStyle/>
          <a:p>
            <a:r>
              <a:rPr lang="en-US" sz="2000" dirty="0">
                <a:solidFill>
                  <a:srgbClr val="005EA4"/>
                </a:solidFill>
              </a:rPr>
              <a:t>Next, let’s look at a plan that falls outside the </a:t>
            </a:r>
            <a:r>
              <a:rPr lang="en-US" sz="2000" b="1" dirty="0">
                <a:solidFill>
                  <a:srgbClr val="77C043"/>
                </a:solidFill>
              </a:rPr>
              <a:t>Comfort </a:t>
            </a:r>
            <a:r>
              <a:rPr lang="en-US" sz="2000" b="1" dirty="0" smtClean="0">
                <a:solidFill>
                  <a:srgbClr val="77C043"/>
                </a:solidFill>
              </a:rPr>
              <a:t>Zone</a:t>
            </a:r>
            <a:r>
              <a:rPr lang="en-US" sz="2000" dirty="0" smtClean="0">
                <a:solidFill>
                  <a:srgbClr val="77C043"/>
                </a:solidFill>
              </a:rPr>
              <a:t>. </a:t>
            </a:r>
            <a:endParaRPr lang="en-US" sz="2000" dirty="0">
              <a:solidFill>
                <a:srgbClr val="77C043"/>
              </a:solidFill>
            </a:endParaRPr>
          </a:p>
          <a:p>
            <a:endParaRPr lang="en-US" sz="2000" dirty="0">
              <a:solidFill>
                <a:schemeClr val="tx1">
                  <a:lumMod val="65000"/>
                  <a:lumOff val="35000"/>
                </a:schemeClr>
              </a:solidFill>
            </a:endParaRPr>
          </a:p>
          <a:p>
            <a:r>
              <a:rPr lang="en-US" sz="2000" dirty="0" smtClean="0">
                <a:solidFill>
                  <a:schemeClr val="tx1">
                    <a:lumMod val="65000"/>
                    <a:lumOff val="35000"/>
                  </a:schemeClr>
                </a:solidFill>
              </a:rPr>
              <a:t>For </a:t>
            </a:r>
            <a:r>
              <a:rPr lang="en-US" sz="2000" dirty="0">
                <a:solidFill>
                  <a:schemeClr val="tx1">
                    <a:lumMod val="65000"/>
                    <a:lumOff val="35000"/>
                  </a:schemeClr>
                </a:solidFill>
              </a:rPr>
              <a:t>a plan with a Comfort Score of </a:t>
            </a:r>
            <a:r>
              <a:rPr lang="en-US" sz="2000" b="1" dirty="0">
                <a:solidFill>
                  <a:srgbClr val="005EA4"/>
                </a:solidFill>
              </a:rPr>
              <a:t>95%</a:t>
            </a:r>
            <a:r>
              <a:rPr lang="en-US" sz="2000" dirty="0">
                <a:solidFill>
                  <a:schemeClr val="tx1">
                    <a:lumMod val="65000"/>
                    <a:lumOff val="35000"/>
                  </a:schemeClr>
                </a:solidFill>
              </a:rPr>
              <a:t>, you might think</a:t>
            </a:r>
            <a:r>
              <a:rPr lang="en-US" sz="2000" dirty="0" smtClean="0">
                <a:solidFill>
                  <a:schemeClr val="tx1">
                    <a:lumMod val="65000"/>
                    <a:lumOff val="35000"/>
                  </a:schemeClr>
                </a:solidFill>
              </a:rPr>
              <a:t>…</a:t>
            </a:r>
            <a:r>
              <a:rPr lang="en-US" sz="2000" b="1" dirty="0" smtClean="0">
                <a:solidFill>
                  <a:srgbClr val="005EA4"/>
                </a:solidFill>
              </a:rPr>
              <a:t> </a:t>
            </a:r>
          </a:p>
          <a:p>
            <a:endParaRPr lang="en-US" sz="2000" b="1" dirty="0">
              <a:solidFill>
                <a:srgbClr val="005EA4"/>
              </a:solidFill>
            </a:endParaRPr>
          </a:p>
          <a:p>
            <a:pPr algn="ctr"/>
            <a:r>
              <a:rPr lang="en-US" sz="3200" b="1" i="1" dirty="0" smtClean="0">
                <a:solidFill>
                  <a:srgbClr val="0F99D6"/>
                </a:solidFill>
              </a:rPr>
              <a:t>“</a:t>
            </a:r>
            <a:r>
              <a:rPr lang="en-US" sz="3200" b="1" i="1" dirty="0">
                <a:solidFill>
                  <a:srgbClr val="0F99D6"/>
                </a:solidFill>
              </a:rPr>
              <a:t>That’s great.”</a:t>
            </a:r>
          </a:p>
          <a:p>
            <a:pPr algn="ctr"/>
            <a:r>
              <a:rPr lang="en-US" sz="2000" b="1" dirty="0">
                <a:solidFill>
                  <a:srgbClr val="77C043"/>
                </a:solidFill>
              </a:rPr>
              <a:t> </a:t>
            </a:r>
          </a:p>
          <a:p>
            <a:r>
              <a:rPr lang="en-US" sz="2000" b="1" dirty="0" smtClean="0">
                <a:solidFill>
                  <a:srgbClr val="005EA4"/>
                </a:solidFill>
              </a:rPr>
              <a:t>However……….. </a:t>
            </a:r>
            <a:r>
              <a:rPr lang="en-US" sz="2000" dirty="0" smtClean="0">
                <a:solidFill>
                  <a:schemeClr val="tx1">
                    <a:lumMod val="65000"/>
                    <a:lumOff val="35000"/>
                  </a:schemeClr>
                </a:solidFill>
              </a:rPr>
              <a:t>this </a:t>
            </a:r>
            <a:r>
              <a:rPr lang="en-US" sz="2000" dirty="0">
                <a:solidFill>
                  <a:schemeClr val="tx1">
                    <a:lumMod val="65000"/>
                    <a:lumOff val="35000"/>
                  </a:schemeClr>
                </a:solidFill>
              </a:rPr>
              <a:t>is a plan that exceeds its goals in all but the </a:t>
            </a:r>
            <a:r>
              <a:rPr lang="en-US" sz="2000" b="1" dirty="0">
                <a:solidFill>
                  <a:srgbClr val="005EA4"/>
                </a:solidFill>
              </a:rPr>
              <a:t>worst </a:t>
            </a:r>
            <a:r>
              <a:rPr lang="en-US" sz="2000" b="1" dirty="0" smtClean="0">
                <a:solidFill>
                  <a:srgbClr val="005EA4"/>
                </a:solidFill>
              </a:rPr>
              <a:t>5</a:t>
            </a:r>
            <a:r>
              <a:rPr lang="en-US" sz="2000" b="1" dirty="0">
                <a:solidFill>
                  <a:srgbClr val="005EA4"/>
                </a:solidFill>
              </a:rPr>
              <a:t>%</a:t>
            </a:r>
            <a:r>
              <a:rPr lang="en-US" sz="2000" dirty="0">
                <a:solidFill>
                  <a:schemeClr val="tx1">
                    <a:lumMod val="65000"/>
                    <a:lumOff val="35000"/>
                  </a:schemeClr>
                </a:solidFill>
              </a:rPr>
              <a:t> </a:t>
            </a:r>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of </a:t>
            </a:r>
            <a:r>
              <a:rPr lang="en-US" sz="2000" dirty="0">
                <a:solidFill>
                  <a:schemeClr val="tx1">
                    <a:lumMod val="65000"/>
                    <a:lumOff val="35000"/>
                  </a:schemeClr>
                </a:solidFill>
              </a:rPr>
              <a:t>simulated return scenarios. </a:t>
            </a:r>
          </a:p>
          <a:p>
            <a:endParaRPr lang="en-US" sz="2000" dirty="0">
              <a:solidFill>
                <a:schemeClr val="tx1">
                  <a:lumMod val="65000"/>
                  <a:lumOff val="35000"/>
                </a:schemeClr>
              </a:solidFill>
            </a:endParaRPr>
          </a:p>
          <a:p>
            <a:r>
              <a:rPr lang="en-US" sz="2000" dirty="0" smtClean="0">
                <a:solidFill>
                  <a:schemeClr val="tx1">
                    <a:lumMod val="65000"/>
                    <a:lumOff val="35000"/>
                  </a:schemeClr>
                </a:solidFill>
              </a:rPr>
              <a:t>That </a:t>
            </a:r>
            <a:r>
              <a:rPr lang="en-US" sz="2000" dirty="0">
                <a:solidFill>
                  <a:schemeClr val="tx1">
                    <a:lumMod val="65000"/>
                    <a:lumOff val="35000"/>
                  </a:schemeClr>
                </a:solidFill>
              </a:rPr>
              <a:t>means the plan exceeded its goals for many trials that were far worse than those we have ever experienced. In planning your client's life around results so dire they will likely sacrifice their lifestyle by reducing spending, working longer, or taking unnecessary investment risk.</a:t>
            </a:r>
          </a:p>
        </p:txBody>
      </p:sp>
    </p:spTree>
    <p:extLst>
      <p:ext uri="{BB962C8B-B14F-4D97-AF65-F5344CB8AC3E}">
        <p14:creationId xmlns:p14="http://schemas.microsoft.com/office/powerpoint/2010/main" val="2228870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454" y="0"/>
            <a:ext cx="9165454" cy="101268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p:nvSpPr>
        <p:spPr>
          <a:xfrm>
            <a:off x="0" y="5791199"/>
            <a:ext cx="4572000" cy="1198785"/>
          </a:xfrm>
          <a:prstGeom prst="rtTriangle">
            <a:avLst/>
          </a:prstGeom>
          <a:solidFill>
            <a:srgbClr val="0F99D6">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a:off x="-25153" y="5486400"/>
            <a:ext cx="9165454" cy="1370120"/>
          </a:xfrm>
          <a:prstGeom prst="rtTriangl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09600" y="1295400"/>
            <a:ext cx="7772400"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smtClean="0">
              <a:solidFill>
                <a:srgbClr val="005EA4"/>
              </a:solidFill>
            </a:endParaRPr>
          </a:p>
          <a:p>
            <a:pPr marL="0" indent="0">
              <a:buFont typeface="Arial" panose="020B0604020202020204" pitchFamily="34" charset="0"/>
              <a:buNone/>
            </a:pPr>
            <a:endParaRPr lang="en-US" dirty="0">
              <a:solidFill>
                <a:schemeClr val="tx1">
                  <a:lumMod val="65000"/>
                  <a:lumOff val="35000"/>
                </a:schemeClr>
              </a:solidFill>
            </a:endParaRPr>
          </a:p>
        </p:txBody>
      </p:sp>
      <p:sp>
        <p:nvSpPr>
          <p:cNvPr id="12" name="TextBox 11"/>
          <p:cNvSpPr txBox="1"/>
          <p:nvPr/>
        </p:nvSpPr>
        <p:spPr>
          <a:xfrm>
            <a:off x="381000" y="1143000"/>
            <a:ext cx="8077200" cy="3908762"/>
          </a:xfrm>
          <a:prstGeom prst="rect">
            <a:avLst/>
          </a:prstGeom>
          <a:noFill/>
        </p:spPr>
        <p:txBody>
          <a:bodyPr wrap="square" rtlCol="0">
            <a:spAutoFit/>
          </a:bodyPr>
          <a:lstStyle/>
          <a:p>
            <a:r>
              <a:rPr lang="en-US" sz="2000" dirty="0">
                <a:solidFill>
                  <a:srgbClr val="005EA4"/>
                </a:solidFill>
              </a:rPr>
              <a:t>This added </a:t>
            </a:r>
            <a:r>
              <a:rPr lang="en-US" sz="2000" dirty="0" smtClean="0">
                <a:solidFill>
                  <a:srgbClr val="005EA4"/>
                </a:solidFill>
              </a:rPr>
              <a:t>confidence may </a:t>
            </a:r>
            <a:r>
              <a:rPr lang="en-US" sz="2000" dirty="0">
                <a:solidFill>
                  <a:srgbClr val="005EA4"/>
                </a:solidFill>
              </a:rPr>
              <a:t>be unnecessarily costly to their lifestyle:</a:t>
            </a:r>
          </a:p>
          <a:p>
            <a:r>
              <a:rPr lang="en-US" sz="2000" dirty="0">
                <a:solidFill>
                  <a:srgbClr val="005EA4"/>
                </a:solidFill>
              </a:rPr>
              <a:t> </a:t>
            </a:r>
          </a:p>
          <a:p>
            <a:pPr marL="800100" lvl="1" indent="-342900">
              <a:buClr>
                <a:srgbClr val="69C5EA"/>
              </a:buClr>
              <a:buFont typeface="Wingdings" panose="05000000000000000000" pitchFamily="2" charset="2"/>
              <a:buChar char="§"/>
            </a:pPr>
            <a:r>
              <a:rPr lang="en-US" sz="1400" dirty="0" smtClean="0">
                <a:solidFill>
                  <a:schemeClr val="tx1">
                    <a:lumMod val="65000"/>
                    <a:lumOff val="35000"/>
                  </a:schemeClr>
                </a:solidFill>
              </a:rPr>
              <a:t>That </a:t>
            </a:r>
            <a:r>
              <a:rPr lang="en-US" sz="1400" dirty="0">
                <a:solidFill>
                  <a:schemeClr val="tx1">
                    <a:lumMod val="65000"/>
                    <a:lumOff val="35000"/>
                  </a:schemeClr>
                </a:solidFill>
              </a:rPr>
              <a:t>is, sacrificing too much to protect against a hypothetical catastrophic market downturn. </a:t>
            </a:r>
            <a:endParaRPr lang="en-US" sz="1400" dirty="0" smtClean="0">
              <a:solidFill>
                <a:schemeClr val="tx1">
                  <a:lumMod val="65000"/>
                  <a:lumOff val="35000"/>
                </a:schemeClr>
              </a:solidFill>
            </a:endParaRPr>
          </a:p>
          <a:p>
            <a:pPr marL="800100" lvl="1" indent="-342900">
              <a:buClr>
                <a:srgbClr val="69C5EA"/>
              </a:buClr>
              <a:buFont typeface="Wingdings" panose="05000000000000000000" pitchFamily="2" charset="2"/>
              <a:buChar char="§"/>
            </a:pPr>
            <a:endParaRPr lang="en-US" sz="1400" dirty="0">
              <a:solidFill>
                <a:schemeClr val="tx1">
                  <a:lumMod val="65000"/>
                  <a:lumOff val="35000"/>
                </a:schemeClr>
              </a:solidFill>
            </a:endParaRPr>
          </a:p>
          <a:p>
            <a:pPr marL="800100" lvl="1" indent="-342900">
              <a:buClr>
                <a:srgbClr val="69C5EA"/>
              </a:buClr>
              <a:buFont typeface="Wingdings" panose="05000000000000000000" pitchFamily="2" charset="2"/>
              <a:buChar char="§"/>
            </a:pPr>
            <a:r>
              <a:rPr lang="en-US" sz="1400" dirty="0">
                <a:solidFill>
                  <a:schemeClr val="tx1">
                    <a:lumMod val="65000"/>
                    <a:lumOff val="35000"/>
                  </a:schemeClr>
                </a:solidFill>
              </a:rPr>
              <a:t>If planning was a static, “set it and forget it” process, then being so conservative may be warranted. </a:t>
            </a:r>
            <a:endParaRPr lang="en-US" sz="1400" dirty="0" smtClean="0">
              <a:solidFill>
                <a:schemeClr val="tx1">
                  <a:lumMod val="65000"/>
                  <a:lumOff val="35000"/>
                </a:schemeClr>
              </a:solidFill>
            </a:endParaRPr>
          </a:p>
          <a:p>
            <a:pPr marL="800100" lvl="1" indent="-342900">
              <a:buClr>
                <a:srgbClr val="69C5EA"/>
              </a:buClr>
              <a:buFont typeface="Wingdings" panose="05000000000000000000" pitchFamily="2" charset="2"/>
              <a:buChar char="§"/>
            </a:pPr>
            <a:endParaRPr lang="en-US" sz="1400" dirty="0">
              <a:solidFill>
                <a:schemeClr val="tx1">
                  <a:lumMod val="65000"/>
                  <a:lumOff val="35000"/>
                </a:schemeClr>
              </a:solidFill>
            </a:endParaRPr>
          </a:p>
          <a:p>
            <a:pPr marL="800100" lvl="1" indent="-342900">
              <a:buClr>
                <a:srgbClr val="69C5EA"/>
              </a:buClr>
              <a:buFont typeface="Wingdings" panose="05000000000000000000" pitchFamily="2" charset="2"/>
              <a:buChar char="§"/>
            </a:pPr>
            <a:r>
              <a:rPr lang="en-US" sz="1400" dirty="0">
                <a:solidFill>
                  <a:schemeClr val="tx1">
                    <a:lumMod val="65000"/>
                    <a:lumOff val="35000"/>
                  </a:schemeClr>
                </a:solidFill>
              </a:rPr>
              <a:t>However, planning should be a dynamic process with advice targeting a more reasonable plan confidence. </a:t>
            </a:r>
          </a:p>
          <a:p>
            <a:pPr>
              <a:buFont typeface="Wingdings" panose="05000000000000000000" pitchFamily="2" charset="2"/>
              <a:buChar char="Ø"/>
            </a:pPr>
            <a:endParaRPr lang="en-US" sz="1400" dirty="0"/>
          </a:p>
          <a:p>
            <a:pPr algn="ctr"/>
            <a:r>
              <a:rPr lang="en-US" sz="3200" dirty="0">
                <a:solidFill>
                  <a:srgbClr val="0F99D6"/>
                </a:solidFill>
              </a:rPr>
              <a:t>Dynamic planning allows for course corrections, </a:t>
            </a:r>
          </a:p>
          <a:p>
            <a:pPr algn="ctr"/>
            <a:r>
              <a:rPr lang="en-US" sz="3200" dirty="0">
                <a:solidFill>
                  <a:srgbClr val="0F99D6"/>
                </a:solidFill>
              </a:rPr>
              <a:t>both due to unexpected market returns or changes </a:t>
            </a:r>
            <a:r>
              <a:rPr lang="en-US" sz="3200" dirty="0" smtClean="0">
                <a:solidFill>
                  <a:srgbClr val="0F99D6"/>
                </a:solidFill>
              </a:rPr>
              <a:t>in </a:t>
            </a:r>
            <a:r>
              <a:rPr lang="en-US" sz="3200" dirty="0">
                <a:solidFill>
                  <a:srgbClr val="0F99D6"/>
                </a:solidFill>
              </a:rPr>
              <a:t>their life or goals. </a:t>
            </a:r>
          </a:p>
        </p:txBody>
      </p:sp>
      <p:sp>
        <p:nvSpPr>
          <p:cNvPr id="8" name="Rectangle 7"/>
          <p:cNvSpPr/>
          <p:nvPr/>
        </p:nvSpPr>
        <p:spPr>
          <a:xfrm>
            <a:off x="304800" y="304800"/>
            <a:ext cx="6691640" cy="707886"/>
          </a:xfrm>
          <a:prstGeom prst="rect">
            <a:avLst/>
          </a:prstGeom>
        </p:spPr>
        <p:txBody>
          <a:bodyPr wrap="none">
            <a:spAutoFit/>
          </a:bodyPr>
          <a:lstStyle/>
          <a:p>
            <a:r>
              <a:rPr lang="en-US" sz="4000" dirty="0" smtClean="0">
                <a:solidFill>
                  <a:schemeClr val="bg1"/>
                </a:solidFill>
              </a:rPr>
              <a:t>Overfunded</a:t>
            </a:r>
            <a:r>
              <a:rPr lang="en-US" sz="4000" dirty="0" smtClean="0">
                <a:solidFill>
                  <a:srgbClr val="77C043"/>
                </a:solidFill>
              </a:rPr>
              <a:t> &gt; </a:t>
            </a:r>
            <a:r>
              <a:rPr lang="en-US" sz="4000" dirty="0" smtClean="0">
                <a:solidFill>
                  <a:schemeClr val="bg1"/>
                </a:solidFill>
              </a:rPr>
              <a:t>90%.......</a:t>
            </a:r>
            <a:r>
              <a:rPr lang="en-US" sz="4000" dirty="0" err="1" smtClean="0">
                <a:solidFill>
                  <a:schemeClr val="bg1"/>
                </a:solidFill>
              </a:rPr>
              <a:t>Scarifice</a:t>
            </a:r>
            <a:endParaRPr lang="en-US" sz="4000" dirty="0">
              <a:solidFill>
                <a:schemeClr val="bg1"/>
              </a:solidFill>
            </a:endParaRPr>
          </a:p>
        </p:txBody>
      </p:sp>
    </p:spTree>
    <p:extLst>
      <p:ext uri="{BB962C8B-B14F-4D97-AF65-F5344CB8AC3E}">
        <p14:creationId xmlns:p14="http://schemas.microsoft.com/office/powerpoint/2010/main" val="34207485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BCEF4911487B4194EEDB330B39F4E4" ma:contentTypeVersion="8" ma:contentTypeDescription="Create a new document." ma:contentTypeScope="" ma:versionID="dfd54f570ea2713383e4696e57e15d2e">
  <xsd:schema xmlns:xsd="http://www.w3.org/2001/XMLSchema" xmlns:xs="http://www.w3.org/2001/XMLSchema" xmlns:p="http://schemas.microsoft.com/office/2006/metadata/properties" xmlns:ns2="99d3a1a8-2c0f-4418-82f5-37072e7681fe" targetNamespace="http://schemas.microsoft.com/office/2006/metadata/properties" ma:root="true" ma:fieldsID="a02f58eb8dfa728669666d3351c4e922" ns2:_="">
    <xsd:import namespace="99d3a1a8-2c0f-4418-82f5-37072e7681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d3a1a8-2c0f-4418-82f5-37072e768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A0F55D-3F66-4C80-BD41-DCB402714E41}"/>
</file>

<file path=customXml/itemProps2.xml><?xml version="1.0" encoding="utf-8"?>
<ds:datastoreItem xmlns:ds="http://schemas.openxmlformats.org/officeDocument/2006/customXml" ds:itemID="{D875FB4D-B8B9-4375-8033-0C5FAC0B70EB}"/>
</file>

<file path=customXml/itemProps3.xml><?xml version="1.0" encoding="utf-8"?>
<ds:datastoreItem xmlns:ds="http://schemas.openxmlformats.org/officeDocument/2006/customXml" ds:itemID="{AD1462DA-C87E-42DD-B32B-1E03418E0642}"/>
</file>

<file path=docProps/app.xml><?xml version="1.0" encoding="utf-8"?>
<Properties xmlns="http://schemas.openxmlformats.org/officeDocument/2006/extended-properties" xmlns:vt="http://schemas.openxmlformats.org/officeDocument/2006/docPropsVTypes">
  <Template/>
  <TotalTime>11937</TotalTime>
  <Words>1405</Words>
  <Application>Microsoft Office PowerPoint</Application>
  <PresentationFormat>On-screen Show (4:3)</PresentationFormat>
  <Paragraphs>140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COMFORT ZONE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Lugg</dc:creator>
  <cp:lastModifiedBy>Alicia Lugg</cp:lastModifiedBy>
  <cp:revision>56</cp:revision>
  <dcterms:created xsi:type="dcterms:W3CDTF">2018-10-18T16:41:21Z</dcterms:created>
  <dcterms:modified xsi:type="dcterms:W3CDTF">2018-11-05T22:03:38Z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0x0101009DBCEF4911487B4194EEDB330B39F4E4</vt:lpwstr>
  </property>
</Properties>
</file>