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4"/>
    <p:sldMasterId id="2147483684" r:id="rId5"/>
    <p:sldMasterId id="2147483730" r:id="rId6"/>
    <p:sldMasterId id="2147483696" r:id="rId7"/>
    <p:sldMasterId id="2147483708" r:id="rId8"/>
    <p:sldMasterId id="2147483743" r:id="rId9"/>
  </p:sldMasterIdLst>
  <p:notesMasterIdLst>
    <p:notesMasterId r:id="rId49"/>
  </p:notesMasterIdLst>
  <p:sldIdLst>
    <p:sldId id="260" r:id="rId10"/>
    <p:sldId id="263" r:id="rId11"/>
    <p:sldId id="316" r:id="rId12"/>
    <p:sldId id="266" r:id="rId13"/>
    <p:sldId id="267" r:id="rId14"/>
    <p:sldId id="268" r:id="rId15"/>
    <p:sldId id="269" r:id="rId16"/>
    <p:sldId id="270" r:id="rId17"/>
    <p:sldId id="318" r:id="rId18"/>
    <p:sldId id="323" r:id="rId19"/>
    <p:sldId id="320" r:id="rId20"/>
    <p:sldId id="272" r:id="rId21"/>
    <p:sldId id="279" r:id="rId22"/>
    <p:sldId id="328" r:id="rId23"/>
    <p:sldId id="332" r:id="rId24"/>
    <p:sldId id="324" r:id="rId25"/>
    <p:sldId id="273" r:id="rId26"/>
    <p:sldId id="317" r:id="rId27"/>
    <p:sldId id="271" r:id="rId28"/>
    <p:sldId id="303" r:id="rId29"/>
    <p:sldId id="330" r:id="rId30"/>
    <p:sldId id="331" r:id="rId31"/>
    <p:sldId id="278" r:id="rId32"/>
    <p:sldId id="333" r:id="rId33"/>
    <p:sldId id="282" r:id="rId34"/>
    <p:sldId id="336" r:id="rId35"/>
    <p:sldId id="335" r:id="rId36"/>
    <p:sldId id="337" r:id="rId37"/>
    <p:sldId id="338" r:id="rId38"/>
    <p:sldId id="339" r:id="rId39"/>
    <p:sldId id="340" r:id="rId40"/>
    <p:sldId id="290" r:id="rId41"/>
    <p:sldId id="291" r:id="rId42"/>
    <p:sldId id="292" r:id="rId43"/>
    <p:sldId id="293" r:id="rId44"/>
    <p:sldId id="294" r:id="rId45"/>
    <p:sldId id="341" r:id="rId46"/>
    <p:sldId id="342" r:id="rId47"/>
    <p:sldId id="343"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4" userDrawn="1">
          <p15:clr>
            <a:srgbClr val="A4A3A4"/>
          </p15:clr>
        </p15:guide>
        <p15:guide id="2" pos="2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58595B"/>
    <a:srgbClr val="77C043"/>
    <a:srgbClr val="005E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9" autoAdjust="0"/>
    <p:restoredTop sz="94606" autoAdjust="0"/>
  </p:normalViewPr>
  <p:slideViewPr>
    <p:cSldViewPr snapToGrid="0" snapToObjects="1">
      <p:cViewPr>
        <p:scale>
          <a:sx n="75" d="100"/>
          <a:sy n="75" d="100"/>
        </p:scale>
        <p:origin x="1651" y="43"/>
      </p:cViewPr>
      <p:guideLst>
        <p:guide orient="horz" pos="984"/>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3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wealthcarecapitalmanagement-my.sharepoint.com/personal/cphilipoom_wealthcarecapital_com/Documents/CMA/RonM-2022/CmaUpdateImpact-2023-v2-Ja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wealthcarecapitalmanagement-my.sharepoint.com/personal/cphilipoom_wealthcarecapital_com/Documents/CMA/RonM-2022/CmaUpdateImpact-2023-v2-Jan.xlsx" TargetMode="External"/><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3" Type="http://schemas.openxmlformats.org/officeDocument/2006/relationships/oleObject" Target="https://wealthcarecapitalmanagement-my.sharepoint.com/personal/cphilipoom_wealthcarecapital_com/Documents/CMA/RonM-2022/CmaUpdateImpact-2023-v2-Jan.xlsx" TargetMode="External"/><Relationship Id="rId2" Type="http://schemas.microsoft.com/office/2011/relationships/chartColorStyle" Target="colors4.xml"/><Relationship Id="rId1" Type="http://schemas.microsoft.com/office/2011/relationships/chartStyle" Target="style4.xml"/></Relationships>
</file>

<file path=ppt/charts/_rels/chart4.xml.rels><?xml version="1.0" encoding="UTF-8" standalone="yes"?>
<Relationships xmlns="http://schemas.openxmlformats.org/package/2006/relationships"><Relationship Id="rId1" Type="http://schemas.openxmlformats.org/officeDocument/2006/relationships/oleObject" Target="https://wealthcarecapitalmanagement-my.sharepoint.com/personal/cphilipoom_wealthcarecapital_com/Documents/CMA/RonM-2022/CmaUpdateImpact-2023-v2-Jan.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https://wealthcarecapitalmanagement-my.sharepoint.com/personal/cphilipoom_wealthcarecapital_com/Documents/CMA/RonM-2022/CmaUpdateImpact-2023-v2-Jan.xlsx" TargetMode="External"/><Relationship Id="rId2" Type="http://schemas.microsoft.com/office/2011/relationships/chartColorStyle" Target="colors5.xml"/><Relationship Id="rId1" Type="http://schemas.microsoft.com/office/2011/relationships/chartStyle" Target="style5.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https://wealthcarecapitalmanagement-my.sharepoint.com/personal/cphilipoom_wealthcarecapital_com/Documents/CMA/RonM-2022/CmaUpdateImpact-2023-v2-Ja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Average Confidence Impact by Risk Level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Average Impact</c:v>
          </c:tx>
          <c:spPr>
            <a:solidFill>
              <a:schemeClr val="accent1"/>
            </a:solidFill>
            <a:ln>
              <a:noFill/>
            </a:ln>
            <a:effectLst/>
          </c:spPr>
          <c:invertIfNegative val="0"/>
          <c:dPt>
            <c:idx val="0"/>
            <c:invertIfNegative val="0"/>
            <c:bubble3D val="0"/>
            <c:spPr>
              <a:solidFill>
                <a:schemeClr val="bg2">
                  <a:lumMod val="50000"/>
                </a:schemeClr>
              </a:solidFill>
              <a:ln>
                <a:noFill/>
              </a:ln>
              <a:effectLst/>
            </c:spPr>
            <c:extLst>
              <c:ext xmlns:c16="http://schemas.microsoft.com/office/drawing/2014/chart" uri="{C3380CC4-5D6E-409C-BE32-E72D297353CC}">
                <c16:uniqueId val="{00000001-F581-4C69-822B-EB8AEC43971F}"/>
              </c:ext>
            </c:extLst>
          </c:dPt>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3-F581-4C69-822B-EB8AEC43971F}"/>
              </c:ext>
            </c:extLst>
          </c:dPt>
          <c:dPt>
            <c:idx val="2"/>
            <c:invertIfNegative val="0"/>
            <c:bubble3D val="0"/>
            <c:spPr>
              <a:solidFill>
                <a:srgbClr val="7030A0"/>
              </a:solidFill>
              <a:ln>
                <a:noFill/>
              </a:ln>
              <a:effectLst/>
            </c:spPr>
            <c:extLst>
              <c:ext xmlns:c16="http://schemas.microsoft.com/office/drawing/2014/chart" uri="{C3380CC4-5D6E-409C-BE32-E72D297353CC}">
                <c16:uniqueId val="{00000005-F581-4C69-822B-EB8AEC43971F}"/>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7-F581-4C69-822B-EB8AEC43971F}"/>
              </c:ext>
            </c:extLst>
          </c:dPt>
          <c:dPt>
            <c:idx val="4"/>
            <c:invertIfNegative val="0"/>
            <c:bubble3D val="0"/>
            <c:spPr>
              <a:solidFill>
                <a:srgbClr val="C00000"/>
              </a:solidFill>
              <a:ln>
                <a:noFill/>
              </a:ln>
              <a:effectLst/>
            </c:spPr>
            <c:extLst>
              <c:ext xmlns:c16="http://schemas.microsoft.com/office/drawing/2014/chart" uri="{C3380CC4-5D6E-409C-BE32-E72D297353CC}">
                <c16:uniqueId val="{00000009-F581-4C69-822B-EB8AEC43971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ImpactByRiskLevel!$B$4:$B$9</c:f>
              <c:strCache>
                <c:ptCount val="6"/>
                <c:pt idx="0">
                  <c:v>Conservative</c:v>
                </c:pt>
                <c:pt idx="1">
                  <c:v>Balanced</c:v>
                </c:pt>
                <c:pt idx="2">
                  <c:v>Mod. Growth</c:v>
                </c:pt>
                <c:pt idx="3">
                  <c:v>Growth</c:v>
                </c:pt>
                <c:pt idx="4">
                  <c:v>Agg. Growth</c:v>
                </c:pt>
                <c:pt idx="5">
                  <c:v>Overall</c:v>
                </c:pt>
              </c:strCache>
            </c:strRef>
          </c:cat>
          <c:val>
            <c:numRef>
              <c:f>ImpactByRiskLevel!$J$4:$J$9</c:f>
              <c:numCache>
                <c:formatCode>0.0</c:formatCode>
                <c:ptCount val="6"/>
                <c:pt idx="0">
                  <c:v>3.2</c:v>
                </c:pt>
                <c:pt idx="1">
                  <c:v>1</c:v>
                </c:pt>
                <c:pt idx="2">
                  <c:v>0.5</c:v>
                </c:pt>
                <c:pt idx="3">
                  <c:v>0.2</c:v>
                </c:pt>
                <c:pt idx="4">
                  <c:v>0</c:v>
                </c:pt>
                <c:pt idx="5">
                  <c:v>0.9</c:v>
                </c:pt>
              </c:numCache>
            </c:numRef>
          </c:val>
          <c:extLst>
            <c:ext xmlns:c16="http://schemas.microsoft.com/office/drawing/2014/chart" uri="{C3380CC4-5D6E-409C-BE32-E72D297353CC}">
              <c16:uniqueId val="{0000000A-F581-4C69-822B-EB8AEC43971F}"/>
            </c:ext>
          </c:extLst>
        </c:ser>
        <c:dLbls>
          <c:showLegendKey val="0"/>
          <c:showVal val="0"/>
          <c:showCatName val="0"/>
          <c:showSerName val="0"/>
          <c:showPercent val="0"/>
          <c:showBubbleSize val="0"/>
        </c:dLbls>
        <c:gapWidth val="219"/>
        <c:overlap val="-27"/>
        <c:axId val="56327999"/>
        <c:axId val="56328831"/>
      </c:barChart>
      <c:catAx>
        <c:axId val="5632799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328831"/>
        <c:crosses val="autoZero"/>
        <c:auto val="1"/>
        <c:lblAlgn val="ctr"/>
        <c:lblOffset val="100"/>
        <c:noMultiLvlLbl val="0"/>
      </c:catAx>
      <c:valAx>
        <c:axId val="563288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3279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400" b="0" i="0" baseline="0" dirty="0">
                <a:effectLst/>
              </a:rPr>
              <a:t>Confidence Impact Distribution</a:t>
            </a:r>
            <a:endParaRPr lang="en-US" sz="1400" baseline="0" dirty="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Dist2022To2023!$B$11:$B$23</c:f>
              <c:numCache>
                <c:formatCode>General</c:formatCode>
                <c:ptCount val="13"/>
                <c:pt idx="0">
                  <c:v>-2</c:v>
                </c:pt>
                <c:pt idx="1">
                  <c:v>-1</c:v>
                </c:pt>
                <c:pt idx="2">
                  <c:v>0</c:v>
                </c:pt>
                <c:pt idx="3">
                  <c:v>1</c:v>
                </c:pt>
                <c:pt idx="4">
                  <c:v>2</c:v>
                </c:pt>
                <c:pt idx="5">
                  <c:v>3</c:v>
                </c:pt>
                <c:pt idx="6">
                  <c:v>4</c:v>
                </c:pt>
                <c:pt idx="7">
                  <c:v>5</c:v>
                </c:pt>
                <c:pt idx="8">
                  <c:v>6</c:v>
                </c:pt>
                <c:pt idx="9">
                  <c:v>7</c:v>
                </c:pt>
                <c:pt idx="10">
                  <c:v>8</c:v>
                </c:pt>
                <c:pt idx="11">
                  <c:v>9</c:v>
                </c:pt>
                <c:pt idx="12">
                  <c:v>10</c:v>
                </c:pt>
              </c:numCache>
            </c:numRef>
          </c:cat>
          <c:val>
            <c:numRef>
              <c:f>Dist2022To2023!$E$11:$E$23</c:f>
              <c:numCache>
                <c:formatCode>0.0%</c:formatCode>
                <c:ptCount val="13"/>
                <c:pt idx="0">
                  <c:v>3.6452004860267314E-3</c:v>
                </c:pt>
                <c:pt idx="1">
                  <c:v>4.4957472660996353E-2</c:v>
                </c:pt>
                <c:pt idx="2">
                  <c:v>0.36695018226002429</c:v>
                </c:pt>
                <c:pt idx="3">
                  <c:v>0.39368165249088699</c:v>
                </c:pt>
                <c:pt idx="4">
                  <c:v>0.11421628189550426</c:v>
                </c:pt>
                <c:pt idx="5">
                  <c:v>3.5236938031591739E-2</c:v>
                </c:pt>
                <c:pt idx="6">
                  <c:v>2.6731470230862697E-2</c:v>
                </c:pt>
                <c:pt idx="7">
                  <c:v>7.2904009720534627E-3</c:v>
                </c:pt>
                <c:pt idx="8">
                  <c:v>4.8602673147023082E-3</c:v>
                </c:pt>
                <c:pt idx="9">
                  <c:v>1.215066828675577E-3</c:v>
                </c:pt>
                <c:pt idx="10">
                  <c:v>0</c:v>
                </c:pt>
                <c:pt idx="11">
                  <c:v>0</c:v>
                </c:pt>
                <c:pt idx="12">
                  <c:v>1.215066828675577E-3</c:v>
                </c:pt>
              </c:numCache>
            </c:numRef>
          </c:val>
          <c:extLst>
            <c:ext xmlns:c16="http://schemas.microsoft.com/office/drawing/2014/chart" uri="{C3380CC4-5D6E-409C-BE32-E72D297353CC}">
              <c16:uniqueId val="{00000000-FB1D-41A9-B302-EFCAE0845A76}"/>
            </c:ext>
          </c:extLst>
        </c:ser>
        <c:dLbls>
          <c:showLegendKey val="0"/>
          <c:showVal val="0"/>
          <c:showCatName val="0"/>
          <c:showSerName val="0"/>
          <c:showPercent val="0"/>
          <c:showBubbleSize val="0"/>
        </c:dLbls>
        <c:gapWidth val="219"/>
        <c:overlap val="-27"/>
        <c:axId val="385812879"/>
        <c:axId val="385802895"/>
      </c:barChart>
      <c:catAx>
        <c:axId val="385812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5802895"/>
        <c:crosses val="autoZero"/>
        <c:auto val="1"/>
        <c:lblAlgn val="ctr"/>
        <c:lblOffset val="100"/>
        <c:noMultiLvlLbl val="0"/>
      </c:catAx>
      <c:valAx>
        <c:axId val="38580289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5812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dirty="0">
                <a:effectLst/>
              </a:rPr>
              <a:t>Cumulative Confidence Impact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7122703412073491E-2"/>
          <c:y val="0.15523245930355498"/>
          <c:w val="0.87232174103237092"/>
          <c:h val="0.73736814493283132"/>
        </c:manualLayout>
      </c:layout>
      <c:barChart>
        <c:barDir val="col"/>
        <c:grouping val="clustered"/>
        <c:varyColors val="0"/>
        <c:ser>
          <c:idx val="0"/>
          <c:order val="0"/>
          <c:spPr>
            <a:solidFill>
              <a:schemeClr val="accent1"/>
            </a:solidFill>
            <a:ln>
              <a:noFill/>
            </a:ln>
            <a:effectLst/>
          </c:spPr>
          <c:invertIfNegative val="0"/>
          <c:dLbls>
            <c:dLbl>
              <c:idx val="10"/>
              <c:delete val="1"/>
              <c:extLst>
                <c:ext xmlns:c15="http://schemas.microsoft.com/office/drawing/2012/chart" uri="{CE6537A1-D6FC-4f65-9D91-7224C49458BB}"/>
                <c:ext xmlns:c16="http://schemas.microsoft.com/office/drawing/2014/chart" uri="{C3380CC4-5D6E-409C-BE32-E72D297353CC}">
                  <c16:uniqueId val="{00000001-7716-4AF9-A264-698015622F49}"/>
                </c:ext>
              </c:extLst>
            </c:dLbl>
            <c:dLbl>
              <c:idx val="11"/>
              <c:delete val="1"/>
              <c:extLst>
                <c:ext xmlns:c15="http://schemas.microsoft.com/office/drawing/2012/chart" uri="{CE6537A1-D6FC-4f65-9D91-7224C49458BB}"/>
                <c:ext xmlns:c16="http://schemas.microsoft.com/office/drawing/2014/chart" uri="{C3380CC4-5D6E-409C-BE32-E72D297353CC}">
                  <c16:uniqueId val="{00000002-7716-4AF9-A264-698015622F4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Dist2022To2023!$B$11:$B$23</c:f>
              <c:numCache>
                <c:formatCode>General</c:formatCode>
                <c:ptCount val="13"/>
                <c:pt idx="0">
                  <c:v>-2</c:v>
                </c:pt>
                <c:pt idx="1">
                  <c:v>-1</c:v>
                </c:pt>
                <c:pt idx="2">
                  <c:v>0</c:v>
                </c:pt>
                <c:pt idx="3">
                  <c:v>1</c:v>
                </c:pt>
                <c:pt idx="4">
                  <c:v>2</c:v>
                </c:pt>
                <c:pt idx="5">
                  <c:v>3</c:v>
                </c:pt>
                <c:pt idx="6">
                  <c:v>4</c:v>
                </c:pt>
                <c:pt idx="7">
                  <c:v>5</c:v>
                </c:pt>
                <c:pt idx="8">
                  <c:v>6</c:v>
                </c:pt>
                <c:pt idx="9">
                  <c:v>7</c:v>
                </c:pt>
                <c:pt idx="10">
                  <c:v>8</c:v>
                </c:pt>
                <c:pt idx="11">
                  <c:v>9</c:v>
                </c:pt>
                <c:pt idx="12">
                  <c:v>10</c:v>
                </c:pt>
              </c:numCache>
            </c:numRef>
          </c:cat>
          <c:val>
            <c:numRef>
              <c:f>Dist2022To2023!$D$11:$D$23</c:f>
              <c:numCache>
                <c:formatCode>0.0%</c:formatCode>
                <c:ptCount val="13"/>
                <c:pt idx="0">
                  <c:v>3.6452004860267314E-3</c:v>
                </c:pt>
                <c:pt idx="1">
                  <c:v>4.8602673147023087E-2</c:v>
                </c:pt>
                <c:pt idx="2">
                  <c:v>0.41555285540704739</c:v>
                </c:pt>
                <c:pt idx="3">
                  <c:v>0.80923450789793439</c:v>
                </c:pt>
                <c:pt idx="4">
                  <c:v>0.92345078979343864</c:v>
                </c:pt>
                <c:pt idx="5">
                  <c:v>0.95868772782503042</c:v>
                </c:pt>
                <c:pt idx="6">
                  <c:v>0.98541919805589306</c:v>
                </c:pt>
                <c:pt idx="7">
                  <c:v>0.99270959902794653</c:v>
                </c:pt>
                <c:pt idx="8">
                  <c:v>0.99756986634264888</c:v>
                </c:pt>
                <c:pt idx="9">
                  <c:v>0.99878493317132444</c:v>
                </c:pt>
                <c:pt idx="10">
                  <c:v>0.99878493317132444</c:v>
                </c:pt>
                <c:pt idx="11">
                  <c:v>0.99878493317132444</c:v>
                </c:pt>
                <c:pt idx="12">
                  <c:v>1</c:v>
                </c:pt>
              </c:numCache>
            </c:numRef>
          </c:val>
          <c:extLst>
            <c:ext xmlns:c16="http://schemas.microsoft.com/office/drawing/2014/chart" uri="{C3380CC4-5D6E-409C-BE32-E72D297353CC}">
              <c16:uniqueId val="{00000003-7716-4AF9-A264-698015622F49}"/>
            </c:ext>
          </c:extLst>
        </c:ser>
        <c:dLbls>
          <c:showLegendKey val="0"/>
          <c:showVal val="0"/>
          <c:showCatName val="0"/>
          <c:showSerName val="0"/>
          <c:showPercent val="0"/>
          <c:showBubbleSize val="0"/>
        </c:dLbls>
        <c:gapWidth val="219"/>
        <c:overlap val="-27"/>
        <c:axId val="385812879"/>
        <c:axId val="385802895"/>
      </c:barChart>
      <c:catAx>
        <c:axId val="385812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5802895"/>
        <c:crosses val="autoZero"/>
        <c:auto val="1"/>
        <c:lblAlgn val="ctr"/>
        <c:lblOffset val="100"/>
        <c:noMultiLvlLbl val="0"/>
      </c:catAx>
      <c:valAx>
        <c:axId val="38580289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5812879"/>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Confidence Impact Distribution</a:t>
            </a:r>
          </a:p>
        </c:rich>
      </c:tx>
      <c:overlay val="0"/>
      <c:spPr>
        <a:noFill/>
        <a:ln>
          <a:noFill/>
        </a:ln>
        <a:effectLst/>
      </c:spPr>
    </c:title>
    <c:autoTitleDeleted val="0"/>
    <c:plotArea>
      <c:layout/>
      <c:barChart>
        <c:barDir val="col"/>
        <c:grouping val="clustered"/>
        <c:varyColors val="0"/>
        <c:ser>
          <c:idx val="0"/>
          <c:order val="0"/>
          <c:tx>
            <c:strRef>
              <c:f>DistFrom2021!$M$10</c:f>
              <c:strCache>
                <c:ptCount val="1"/>
                <c:pt idx="0">
                  <c:v>2021==&gt;2022</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DistFrom2021!$L$11:$L$25</c:f>
              <c:strCache>
                <c:ptCount val="15"/>
                <c:pt idx="0">
                  <c:v>&lt;-14</c:v>
                </c:pt>
                <c:pt idx="1">
                  <c:v>-14</c:v>
                </c:pt>
                <c:pt idx="2">
                  <c:v>-12</c:v>
                </c:pt>
                <c:pt idx="3">
                  <c:v>-10</c:v>
                </c:pt>
                <c:pt idx="4">
                  <c:v>-8</c:v>
                </c:pt>
                <c:pt idx="5">
                  <c:v>-6</c:v>
                </c:pt>
                <c:pt idx="6">
                  <c:v>-4</c:v>
                </c:pt>
                <c:pt idx="7">
                  <c:v>-2</c:v>
                </c:pt>
                <c:pt idx="8">
                  <c:v>0</c:v>
                </c:pt>
                <c:pt idx="9">
                  <c:v>2</c:v>
                </c:pt>
                <c:pt idx="10">
                  <c:v>4</c:v>
                </c:pt>
                <c:pt idx="11">
                  <c:v>6</c:v>
                </c:pt>
                <c:pt idx="12">
                  <c:v>8</c:v>
                </c:pt>
                <c:pt idx="13">
                  <c:v>10</c:v>
                </c:pt>
                <c:pt idx="14">
                  <c:v>&gt; 10</c:v>
                </c:pt>
              </c:strCache>
            </c:strRef>
          </c:cat>
          <c:val>
            <c:numRef>
              <c:f>DistFrom2021!$O$11:$O$25</c:f>
              <c:numCache>
                <c:formatCode>0.0%</c:formatCode>
                <c:ptCount val="15"/>
                <c:pt idx="0">
                  <c:v>1.9822282980177717E-2</c:v>
                </c:pt>
                <c:pt idx="1">
                  <c:v>4.1011619958988381E-3</c:v>
                </c:pt>
                <c:pt idx="2">
                  <c:v>9.5693779904306216E-3</c:v>
                </c:pt>
                <c:pt idx="3">
                  <c:v>8.8858509911141498E-3</c:v>
                </c:pt>
                <c:pt idx="4">
                  <c:v>1.5037593984962405E-2</c:v>
                </c:pt>
                <c:pt idx="5">
                  <c:v>3.6226930963773066E-2</c:v>
                </c:pt>
                <c:pt idx="6">
                  <c:v>6.7669172932330823E-2</c:v>
                </c:pt>
                <c:pt idx="7">
                  <c:v>0.22146274777853725</c:v>
                </c:pt>
                <c:pt idx="8">
                  <c:v>0.24470266575529734</c:v>
                </c:pt>
                <c:pt idx="9">
                  <c:v>7.2453861927546132E-2</c:v>
                </c:pt>
                <c:pt idx="10">
                  <c:v>0.11825017088174983</c:v>
                </c:pt>
                <c:pt idx="11">
                  <c:v>0.12098427887901572</c:v>
                </c:pt>
                <c:pt idx="12">
                  <c:v>4.9897470950102531E-2</c:v>
                </c:pt>
                <c:pt idx="13">
                  <c:v>8.8858509911141498E-3</c:v>
                </c:pt>
                <c:pt idx="14">
                  <c:v>2.050580997949419E-3</c:v>
                </c:pt>
              </c:numCache>
            </c:numRef>
          </c:val>
          <c:extLst>
            <c:ext xmlns:c16="http://schemas.microsoft.com/office/drawing/2014/chart" uri="{C3380CC4-5D6E-409C-BE32-E72D297353CC}">
              <c16:uniqueId val="{00000000-0C34-45B6-A4C5-4F431886ED8F}"/>
            </c:ext>
          </c:extLst>
        </c:ser>
        <c:ser>
          <c:idx val="1"/>
          <c:order val="1"/>
          <c:tx>
            <c:strRef>
              <c:f>DistFrom2021!$N$10</c:f>
              <c:strCache>
                <c:ptCount val="1"/>
                <c:pt idx="0">
                  <c:v>2021==&gt;2023</c:v>
                </c:pt>
              </c:strCache>
            </c:strRef>
          </c:tx>
          <c:spPr>
            <a:solidFill>
              <a:schemeClr val="accent2"/>
            </a:solidFill>
            <a:ln>
              <a:noFill/>
            </a:ln>
            <a:effectLst/>
          </c:spPr>
          <c:invertIfNegative val="0"/>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C34-45B6-A4C5-4F431886ED8F}"/>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C34-45B6-A4C5-4F431886ED8F}"/>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C34-45B6-A4C5-4F431886ED8F}"/>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C34-45B6-A4C5-4F431886ED8F}"/>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C34-45B6-A4C5-4F431886ED8F}"/>
                </c:ext>
              </c:extLst>
            </c:dLbl>
            <c:numFmt formatCode="0%" sourceLinked="0"/>
            <c:spPr>
              <a:noFill/>
              <a:ln>
                <a:noFill/>
              </a:ln>
              <a:effectLst/>
            </c:spPr>
            <c:txPr>
              <a:bodyPr rot="0" spcFirstLastPara="1" vertOverflow="ellipsis" vert="horz" wrap="square" lIns="13716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DistFrom2021!$L$11:$L$25</c:f>
              <c:strCache>
                <c:ptCount val="15"/>
                <c:pt idx="0">
                  <c:v>&lt;-14</c:v>
                </c:pt>
                <c:pt idx="1">
                  <c:v>-14</c:v>
                </c:pt>
                <c:pt idx="2">
                  <c:v>-12</c:v>
                </c:pt>
                <c:pt idx="3">
                  <c:v>-10</c:v>
                </c:pt>
                <c:pt idx="4">
                  <c:v>-8</c:v>
                </c:pt>
                <c:pt idx="5">
                  <c:v>-6</c:v>
                </c:pt>
                <c:pt idx="6">
                  <c:v>-4</c:v>
                </c:pt>
                <c:pt idx="7">
                  <c:v>-2</c:v>
                </c:pt>
                <c:pt idx="8">
                  <c:v>0</c:v>
                </c:pt>
                <c:pt idx="9">
                  <c:v>2</c:v>
                </c:pt>
                <c:pt idx="10">
                  <c:v>4</c:v>
                </c:pt>
                <c:pt idx="11">
                  <c:v>6</c:v>
                </c:pt>
                <c:pt idx="12">
                  <c:v>8</c:v>
                </c:pt>
                <c:pt idx="13">
                  <c:v>10</c:v>
                </c:pt>
                <c:pt idx="14">
                  <c:v>&gt; 10</c:v>
                </c:pt>
              </c:strCache>
            </c:strRef>
          </c:cat>
          <c:val>
            <c:numRef>
              <c:f>DistFrom2021!$P$11:$P$25</c:f>
              <c:numCache>
                <c:formatCode>0.0%</c:formatCode>
                <c:ptCount val="15"/>
                <c:pt idx="0">
                  <c:v>1.5037593984962405E-2</c:v>
                </c:pt>
                <c:pt idx="1">
                  <c:v>2.050580997949419E-3</c:v>
                </c:pt>
                <c:pt idx="2">
                  <c:v>6.8352699931647299E-3</c:v>
                </c:pt>
                <c:pt idx="3">
                  <c:v>4.7846889952153108E-3</c:v>
                </c:pt>
                <c:pt idx="4">
                  <c:v>1.5037593984962405E-2</c:v>
                </c:pt>
                <c:pt idx="5">
                  <c:v>2.1189336978810664E-2</c:v>
                </c:pt>
                <c:pt idx="6">
                  <c:v>4.9897470950102531E-2</c:v>
                </c:pt>
                <c:pt idx="7">
                  <c:v>0.1749829118250171</c:v>
                </c:pt>
                <c:pt idx="8">
                  <c:v>0.2713602187286398</c:v>
                </c:pt>
                <c:pt idx="9">
                  <c:v>0.12508544087491455</c:v>
                </c:pt>
                <c:pt idx="10">
                  <c:v>0.12098427887901572</c:v>
                </c:pt>
                <c:pt idx="11">
                  <c:v>0.11688311688311688</c:v>
                </c:pt>
                <c:pt idx="12">
                  <c:v>5.1948051948051951E-2</c:v>
                </c:pt>
                <c:pt idx="13">
                  <c:v>2.050580997949419E-2</c:v>
                </c:pt>
                <c:pt idx="14">
                  <c:v>3.4176349965823649E-3</c:v>
                </c:pt>
              </c:numCache>
            </c:numRef>
          </c:val>
          <c:extLst>
            <c:ext xmlns:c16="http://schemas.microsoft.com/office/drawing/2014/chart" uri="{C3380CC4-5D6E-409C-BE32-E72D297353CC}">
              <c16:uniqueId val="{00000001-0C34-45B6-A4C5-4F431886ED8F}"/>
            </c:ext>
          </c:extLst>
        </c:ser>
        <c:dLbls>
          <c:showLegendKey val="0"/>
          <c:showVal val="0"/>
          <c:showCatName val="0"/>
          <c:showSerName val="0"/>
          <c:showPercent val="0"/>
          <c:showBubbleSize val="0"/>
        </c:dLbls>
        <c:gapWidth val="219"/>
        <c:overlap val="-27"/>
        <c:axId val="236452575"/>
        <c:axId val="236465887"/>
      </c:barChart>
      <c:catAx>
        <c:axId val="236452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6465887"/>
        <c:crosses val="autoZero"/>
        <c:auto val="1"/>
        <c:lblAlgn val="ctr"/>
        <c:lblOffset val="100"/>
        <c:noMultiLvlLbl val="0"/>
      </c:catAx>
      <c:valAx>
        <c:axId val="23646588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6452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Confidence Impact </a:t>
            </a:r>
            <a:r>
              <a:rPr lang="en-US" b="1" dirty="0">
                <a:solidFill>
                  <a:schemeClr val="accent3">
                    <a:lumMod val="75000"/>
                  </a:schemeClr>
                </a:solidFill>
              </a:rPr>
              <a:t>Advantage </a:t>
            </a:r>
          </a:p>
          <a:p>
            <a:pPr>
              <a:defRPr/>
            </a:pPr>
            <a:r>
              <a:rPr lang="en-US" dirty="0"/>
              <a:t>For skipping 2022 CMA and moving directly from 2021 to 2023</a:t>
            </a:r>
            <a:r>
              <a:rPr lang="en-US" baseline="0" dirty="0"/>
              <a:t> CMA</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DistFrom2021!$L$11:$L$25</c:f>
              <c:strCache>
                <c:ptCount val="15"/>
                <c:pt idx="0">
                  <c:v>&lt;-14</c:v>
                </c:pt>
                <c:pt idx="1">
                  <c:v>-14</c:v>
                </c:pt>
                <c:pt idx="2">
                  <c:v>-12</c:v>
                </c:pt>
                <c:pt idx="3">
                  <c:v>-10</c:v>
                </c:pt>
                <c:pt idx="4">
                  <c:v>-8</c:v>
                </c:pt>
                <c:pt idx="5">
                  <c:v>-6</c:v>
                </c:pt>
                <c:pt idx="6">
                  <c:v>-4</c:v>
                </c:pt>
                <c:pt idx="7">
                  <c:v>-2</c:v>
                </c:pt>
                <c:pt idx="8">
                  <c:v>0</c:v>
                </c:pt>
                <c:pt idx="9">
                  <c:v>2</c:v>
                </c:pt>
                <c:pt idx="10">
                  <c:v>4</c:v>
                </c:pt>
                <c:pt idx="11">
                  <c:v>6</c:v>
                </c:pt>
                <c:pt idx="12">
                  <c:v>8</c:v>
                </c:pt>
                <c:pt idx="13">
                  <c:v>10</c:v>
                </c:pt>
                <c:pt idx="14">
                  <c:v>&gt; 10</c:v>
                </c:pt>
              </c:strCache>
            </c:strRef>
          </c:cat>
          <c:val>
            <c:numRef>
              <c:f>DistFrom2021!$S$11:$S$25</c:f>
              <c:numCache>
                <c:formatCode>0.0%</c:formatCode>
                <c:ptCount val="15"/>
                <c:pt idx="0">
                  <c:v>4.7846889952153117E-3</c:v>
                </c:pt>
                <c:pt idx="1">
                  <c:v>2.050580997949419E-3</c:v>
                </c:pt>
                <c:pt idx="2">
                  <c:v>2.7341079972658918E-3</c:v>
                </c:pt>
                <c:pt idx="3">
                  <c:v>4.101161995898839E-3</c:v>
                </c:pt>
                <c:pt idx="4">
                  <c:v>0</c:v>
                </c:pt>
                <c:pt idx="5">
                  <c:v>1.5037593984962402E-2</c:v>
                </c:pt>
                <c:pt idx="6">
                  <c:v>1.7771701982228293E-2</c:v>
                </c:pt>
                <c:pt idx="7">
                  <c:v>4.6479835953520149E-2</c:v>
                </c:pt>
                <c:pt idx="8">
                  <c:v>2.6657552973342463E-2</c:v>
                </c:pt>
                <c:pt idx="9">
                  <c:v>5.2631578947368418E-2</c:v>
                </c:pt>
                <c:pt idx="10">
                  <c:v>2.7341079972658944E-3</c:v>
                </c:pt>
                <c:pt idx="11">
                  <c:v>-4.1011619958988416E-3</c:v>
                </c:pt>
                <c:pt idx="12">
                  <c:v>2.0505809979494208E-3</c:v>
                </c:pt>
                <c:pt idx="13">
                  <c:v>1.1619958988380041E-2</c:v>
                </c:pt>
                <c:pt idx="14">
                  <c:v>1.3670539986329459E-3</c:v>
                </c:pt>
              </c:numCache>
            </c:numRef>
          </c:val>
          <c:extLst>
            <c:ext xmlns:c16="http://schemas.microsoft.com/office/drawing/2014/chart" uri="{C3380CC4-5D6E-409C-BE32-E72D297353CC}">
              <c16:uniqueId val="{00000000-6CCB-478F-BEE8-F7906A444ED2}"/>
            </c:ext>
          </c:extLst>
        </c:ser>
        <c:dLbls>
          <c:showLegendKey val="0"/>
          <c:showVal val="0"/>
          <c:showCatName val="0"/>
          <c:showSerName val="0"/>
          <c:showPercent val="0"/>
          <c:showBubbleSize val="0"/>
        </c:dLbls>
        <c:gapWidth val="219"/>
        <c:overlap val="-27"/>
        <c:axId val="236452575"/>
        <c:axId val="236465887"/>
      </c:barChart>
      <c:catAx>
        <c:axId val="236452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6465887"/>
        <c:crosses val="autoZero"/>
        <c:auto val="1"/>
        <c:lblAlgn val="ctr"/>
        <c:lblOffset val="100"/>
        <c:noMultiLvlLbl val="0"/>
      </c:catAx>
      <c:valAx>
        <c:axId val="23646588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64525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ImpactByRiskLevel!$C$70:$C$618</cx:f>
        <cx:lvl ptCount="549" formatCode="General">
          <cx:pt idx="0">1.5</cx:pt>
          <cx:pt idx="1">1.5</cx:pt>
          <cx:pt idx="2">1.7</cx:pt>
          <cx:pt idx="3">1.8</cx:pt>
          <cx:pt idx="4">1.80000000000001</cx:pt>
          <cx:pt idx="5">1.8999999999999899</cx:pt>
          <cx:pt idx="6">1.8999999999999899</cx:pt>
          <cx:pt idx="7">2</cx:pt>
          <cx:pt idx="8">2.0999999999999899</cx:pt>
          <cx:pt idx="9">2.2999999999999998</cx:pt>
          <cx:pt idx="10">2.2999999999999998</cx:pt>
          <cx:pt idx="11">2.4000000000000101</cx:pt>
          <cx:pt idx="12">2.5</cx:pt>
          <cx:pt idx="13">2.5</cx:pt>
          <cx:pt idx="14">2.5999999999999899</cx:pt>
          <cx:pt idx="15">2.5999999999999899</cx:pt>
          <cx:pt idx="16">2.5999999999999899</cx:pt>
          <cx:pt idx="17">2.6000000000000099</cx:pt>
          <cx:pt idx="18">2.69999999999999</cx:pt>
          <cx:pt idx="19">2.7000000000000002</cx:pt>
          <cx:pt idx="20">3</cx:pt>
          <cx:pt idx="21">3</cx:pt>
          <cx:pt idx="22">3.0999999999999899</cx:pt>
          <cx:pt idx="23">3.19999999999999</cx:pt>
          <cx:pt idx="24">3.2000000000000002</cx:pt>
          <cx:pt idx="25">3.3999999999999901</cx:pt>
          <cx:pt idx="26">3.4000000000000101</cx:pt>
          <cx:pt idx="27">3.5</cx:pt>
          <cx:pt idx="28">3.5999999999999899</cx:pt>
          <cx:pt idx="29">3.5999999999999899</cx:pt>
          <cx:pt idx="30">3.7000000000000002</cx:pt>
          <cx:pt idx="31">3.7000000000000002</cx:pt>
          <cx:pt idx="32">3.7000000000000002</cx:pt>
          <cx:pt idx="33">3.7000000000000002</cx:pt>
          <cx:pt idx="34">3.7999999999999998</cx:pt>
          <cx:pt idx="35">3.80000000000001</cx:pt>
          <cx:pt idx="36">3.8999999999999901</cx:pt>
          <cx:pt idx="37">3.8999999999999901</cx:pt>
          <cx:pt idx="38">4.0999999999999899</cx:pt>
          <cx:pt idx="39">4.1000000000000103</cx:pt>
          <cx:pt idx="40">4.2999999999999998</cx:pt>
          <cx:pt idx="41">4.2999999999999998</cx:pt>
          <cx:pt idx="42">4.4000000000000101</cx:pt>
          <cx:pt idx="43">4.4000000000000101</cx:pt>
          <cx:pt idx="44">4.6000000000000103</cx:pt>
          <cx:pt idx="45">4.6000000000000103</cx:pt>
          <cx:pt idx="46">4.7000000000000002</cx:pt>
          <cx:pt idx="47">5.1000000000000103</cx:pt>
          <cx:pt idx="48">5.5</cx:pt>
        </cx:lvl>
      </cx:numDim>
    </cx:data>
    <cx:data id="1">
      <cx:numDim type="val">
        <cx:f>ImpactByRiskLevel!$D$70:$D$618</cx:f>
        <cx:lvl ptCount="549" formatCode="General">
          <cx:pt idx="0">-1.0999999999999901</cx:pt>
          <cx:pt idx="1">-1</cx:pt>
          <cx:pt idx="2">-0.70000000000000295</cx:pt>
          <cx:pt idx="3">-0.70000000000000295</cx:pt>
          <cx:pt idx="4">-0.60000000000000897</cx:pt>
          <cx:pt idx="5">-0.40000000000000602</cx:pt>
          <cx:pt idx="6">-0.30000000000001098</cx:pt>
          <cx:pt idx="7">-0.29999999999999699</cx:pt>
          <cx:pt idx="8">-0.29999999999999699</cx:pt>
          <cx:pt idx="9">-0.29999999999999699</cx:pt>
          <cx:pt idx="10">-0.20000000000000301</cx:pt>
          <cx:pt idx="11">-0.20000000000000301</cx:pt>
          <cx:pt idx="12">-0.100000000000009</cx:pt>
          <cx:pt idx="13">-0.099999999999994302</cx:pt>
          <cx:pt idx="14">-0.099999999999994302</cx:pt>
          <cx:pt idx="15">-0.099999999999994302</cx:pt>
          <cx:pt idx="16">0</cx:pt>
          <cx:pt idx="17">0</cx:pt>
          <cx:pt idx="18">0.099999999999994302</cx:pt>
          <cx:pt idx="19">0.099999999999994302</cx:pt>
          <cx:pt idx="20">0.100000000000009</cx:pt>
          <cx:pt idx="21">0.20000000000000301</cx:pt>
          <cx:pt idx="22">0.20000000000000301</cx:pt>
          <cx:pt idx="23">0.20000000000000301</cx:pt>
          <cx:pt idx="24">0.20000000000000301</cx:pt>
          <cx:pt idx="25">0.29999999999999699</cx:pt>
          <cx:pt idx="26">0.29999999999999699</cx:pt>
          <cx:pt idx="27">0.29999999999999699</cx:pt>
          <cx:pt idx="28">0.29999999999999699</cx:pt>
          <cx:pt idx="29">0.29999999999999699</cx:pt>
          <cx:pt idx="30">0.29999999999999699</cx:pt>
          <cx:pt idx="31">0.29999999999999699</cx:pt>
          <cx:pt idx="32">0.29999999999999699</cx:pt>
          <cx:pt idx="33">0.29999999999999699</cx:pt>
          <cx:pt idx="34">0.30000000000001098</cx:pt>
          <cx:pt idx="35">0.39999999999999097</cx:pt>
          <cx:pt idx="36">0.39999999999999097</cx:pt>
          <cx:pt idx="37">0.40000000000000602</cx:pt>
          <cx:pt idx="38">0.40000000000000602</cx:pt>
          <cx:pt idx="39">0.40000000000000602</cx:pt>
          <cx:pt idx="40">0.40000000000000602</cx:pt>
          <cx:pt idx="41">0.5</cx:pt>
          <cx:pt idx="42">0.5</cx:pt>
          <cx:pt idx="43">0.5</cx:pt>
          <cx:pt idx="44">0.5</cx:pt>
          <cx:pt idx="45">0.5</cx:pt>
          <cx:pt idx="46">0.5</cx:pt>
          <cx:pt idx="47">0.5</cx:pt>
          <cx:pt idx="48">0.5</cx:pt>
          <cx:pt idx="49">0.5</cx:pt>
          <cx:pt idx="50">0.5</cx:pt>
          <cx:pt idx="51">0.5</cx:pt>
          <cx:pt idx="52">0.59999999999999398</cx:pt>
          <cx:pt idx="53">0.59999999999999398</cx:pt>
          <cx:pt idx="54">0.59999999999999398</cx:pt>
          <cx:pt idx="55">0.59999999999999398</cx:pt>
          <cx:pt idx="56">0.60000000000000897</cx:pt>
          <cx:pt idx="57">0.60000000000000897</cx:pt>
          <cx:pt idx="58">0.69999999999998896</cx:pt>
          <cx:pt idx="59">0.69999999999998896</cx:pt>
          <cx:pt idx="60">0.70000000000000295</cx:pt>
          <cx:pt idx="61">0.70000000000000295</cx:pt>
          <cx:pt idx="62">0.70000000000000295</cx:pt>
          <cx:pt idx="63">0.79999999999999705</cx:pt>
          <cx:pt idx="64">0.79999999999999705</cx:pt>
          <cx:pt idx="65">0.79999999999999705</cx:pt>
          <cx:pt idx="66">0.79999999999999705</cx:pt>
          <cx:pt idx="67">0.79999999999999705</cx:pt>
          <cx:pt idx="68">0.79999999999999705</cx:pt>
          <cx:pt idx="69">0.79999999999999705</cx:pt>
          <cx:pt idx="70">0.79999999999999705</cx:pt>
          <cx:pt idx="71">0.79999999999999705</cx:pt>
          <cx:pt idx="72">0.80000000000001104</cx:pt>
          <cx:pt idx="73">0.89999999999999103</cx:pt>
          <cx:pt idx="74">0.89999999999999103</cx:pt>
          <cx:pt idx="75">0.89999999999999103</cx:pt>
          <cx:pt idx="76">0.89999999999999103</cx:pt>
          <cx:pt idx="77">0.89999999999999103</cx:pt>
          <cx:pt idx="78">0.90000000000000602</cx:pt>
          <cx:pt idx="79">0.90000000000000602</cx:pt>
          <cx:pt idx="80">0.90000000000000602</cx:pt>
          <cx:pt idx="81">0.90000000000000602</cx:pt>
          <cx:pt idx="82">0.90000000000000602</cx:pt>
          <cx:pt idx="83">0.90000000000000602</cx:pt>
          <cx:pt idx="84">0.90000000000000602</cx:pt>
          <cx:pt idx="85">0.90000000000000602</cx:pt>
          <cx:pt idx="86">0.90000000000000602</cx:pt>
          <cx:pt idx="87">0.90000000000000602</cx:pt>
          <cx:pt idx="88">1</cx:pt>
          <cx:pt idx="89">1</cx:pt>
          <cx:pt idx="90">1</cx:pt>
          <cx:pt idx="91">1</cx:pt>
          <cx:pt idx="92">1</cx:pt>
          <cx:pt idx="93">1</cx:pt>
          <cx:pt idx="94">1</cx:pt>
          <cx:pt idx="95">1</cx:pt>
          <cx:pt idx="96">1</cx:pt>
          <cx:pt idx="97">1.0999999999999901</cx:pt>
          <cx:pt idx="98">1.0999999999999901</cx:pt>
          <cx:pt idx="99">1.0999999999999901</cx:pt>
          <cx:pt idx="100">1.0999999999999901</cx:pt>
          <cx:pt idx="101">1.0999999999999901</cx:pt>
          <cx:pt idx="102">1.1000000000000101</cx:pt>
          <cx:pt idx="103">1.1000000000000101</cx:pt>
          <cx:pt idx="104">1.1000000000000101</cx:pt>
          <cx:pt idx="105">1.1000000000000101</cx:pt>
          <cx:pt idx="106">1.19999999999999</cx:pt>
          <cx:pt idx="107">1.19999999999999</cx:pt>
          <cx:pt idx="108">1.2</cx:pt>
          <cx:pt idx="109">1.2</cx:pt>
          <cx:pt idx="110">1.2</cx:pt>
          <cx:pt idx="111">1.2</cx:pt>
          <cx:pt idx="112">1.2</cx:pt>
          <cx:pt idx="113">1.2</cx:pt>
          <cx:pt idx="114">1.2</cx:pt>
          <cx:pt idx="115">1.2</cx:pt>
          <cx:pt idx="116">1.2</cx:pt>
          <cx:pt idx="117">1.3</cx:pt>
          <cx:pt idx="118">1.3</cx:pt>
          <cx:pt idx="119">1.3</cx:pt>
          <cx:pt idx="120">1.3</cx:pt>
          <cx:pt idx="121">1.3</cx:pt>
          <cx:pt idx="122">1.3</cx:pt>
          <cx:pt idx="123">1.30000000000001</cx:pt>
          <cx:pt idx="124">1.3999999999999899</cx:pt>
          <cx:pt idx="125">1.3999999999999899</cx:pt>
          <cx:pt idx="126">1.3999999999999899</cx:pt>
          <cx:pt idx="127">1.3999999999999899</cx:pt>
          <cx:pt idx="128">1.3999999999999899</cx:pt>
          <cx:pt idx="129">1.3999999999999899</cx:pt>
          <cx:pt idx="130">1.3999999999999899</cx:pt>
          <cx:pt idx="131">1.4000000000000099</cx:pt>
          <cx:pt idx="132">1.4000000000000099</cx:pt>
          <cx:pt idx="133">1.4000000000000099</cx:pt>
          <cx:pt idx="134">1.4000000000000099</cx:pt>
          <cx:pt idx="135">1.4000000000000099</cx:pt>
          <cx:pt idx="136">1.5</cx:pt>
          <cx:pt idx="137">1.5</cx:pt>
          <cx:pt idx="138">1.5</cx:pt>
          <cx:pt idx="139">1.5</cx:pt>
          <cx:pt idx="140">1.5</cx:pt>
          <cx:pt idx="141">1.5</cx:pt>
          <cx:pt idx="142">1.5</cx:pt>
          <cx:pt idx="143">1.5</cx:pt>
          <cx:pt idx="144">1.5</cx:pt>
          <cx:pt idx="145">1.5</cx:pt>
          <cx:pt idx="146">1.5</cx:pt>
          <cx:pt idx="147">1.5</cx:pt>
          <cx:pt idx="148">1.5</cx:pt>
          <cx:pt idx="149">1.5</cx:pt>
          <cx:pt idx="150">1.5</cx:pt>
          <cx:pt idx="151">1.5999999999999901</cx:pt>
          <cx:pt idx="152">1.5999999999999901</cx:pt>
          <cx:pt idx="153">1.5999999999999901</cx:pt>
          <cx:pt idx="154">1.5999999999999901</cx:pt>
          <cx:pt idx="155">1.5999999999999901</cx:pt>
          <cx:pt idx="156">1.6000000000000101</cx:pt>
          <cx:pt idx="157">1.7</cx:pt>
          <cx:pt idx="158">1.7</cx:pt>
          <cx:pt idx="159">1.7</cx:pt>
          <cx:pt idx="160">1.8</cx:pt>
          <cx:pt idx="161">1.8</cx:pt>
          <cx:pt idx="162">1.8</cx:pt>
          <cx:pt idx="163">1.8</cx:pt>
          <cx:pt idx="164">1.8</cx:pt>
          <cx:pt idx="165">1.8</cx:pt>
          <cx:pt idx="166">1.8</cx:pt>
          <cx:pt idx="167">1.8</cx:pt>
          <cx:pt idx="168">1.8</cx:pt>
          <cx:pt idx="169">1.80000000000001</cx:pt>
          <cx:pt idx="170">1.8999999999999899</cx:pt>
          <cx:pt idx="171">1.8999999999999899</cx:pt>
          <cx:pt idx="172">1.8999999999999899</cx:pt>
          <cx:pt idx="173">1.9000000000000099</cx:pt>
          <cx:pt idx="174">1.9000000000000099</cx:pt>
          <cx:pt idx="175">1.9000000000000099</cx:pt>
          <cx:pt idx="176">2</cx:pt>
          <cx:pt idx="177">2</cx:pt>
          <cx:pt idx="178">2</cx:pt>
          <cx:pt idx="179">2</cx:pt>
          <cx:pt idx="180">2</cx:pt>
          <cx:pt idx="181">2</cx:pt>
          <cx:pt idx="182">2.1000000000000099</cx:pt>
          <cx:pt idx="183">2.1000000000000099</cx:pt>
          <cx:pt idx="184">2.1000000000000099</cx:pt>
          <cx:pt idx="185">2.2000000000000002</cx:pt>
          <cx:pt idx="186">2.2999999999999998</cx:pt>
          <cx:pt idx="187">2.2999999999999998</cx:pt>
          <cx:pt idx="188">2.3999999999999901</cx:pt>
          <cx:pt idx="189">2.3999999999999901</cx:pt>
          <cx:pt idx="190">2.4000000000000101</cx:pt>
          <cx:pt idx="191">2.4000000000000101</cx:pt>
          <cx:pt idx="192">2.4000000000000101</cx:pt>
          <cx:pt idx="193">2.5999999999999899</cx:pt>
          <cx:pt idx="194">2.6000000000000099</cx:pt>
          <cx:pt idx="195">2.6000000000000099</cx:pt>
          <cx:pt idx="196">2.7000000000000002</cx:pt>
        </cx:lvl>
      </cx:numDim>
    </cx:data>
    <cx:data id="2">
      <cx:numDim type="val">
        <cx:f>ImpactByRiskLevel!$E$70:$E$618</cx:f>
        <cx:lvl ptCount="549" formatCode="General">
          <cx:pt idx="0">-1.0999999999999901</cx:pt>
          <cx:pt idx="1">-0.89999999999999103</cx:pt>
          <cx:pt idx="2">-0.79999999999999705</cx:pt>
          <cx:pt idx="3">-0.79999999999999705</cx:pt>
          <cx:pt idx="4">-0.60000000000000897</cx:pt>
          <cx:pt idx="5">-0.59999999999999398</cx:pt>
          <cx:pt idx="6">-0.5</cx:pt>
          <cx:pt idx="7">-0.40000000000000602</cx:pt>
          <cx:pt idx="8">-0.30000000000001098</cx:pt>
          <cx:pt idx="9">-0.20000000000000301</cx:pt>
          <cx:pt idx="10">-0.20000000000000301</cx:pt>
          <cx:pt idx="11">-0.19999999999998899</cx:pt>
          <cx:pt idx="12">-0.100000000000009</cx:pt>
          <cx:pt idx="13">-0.100000000000009</cx:pt>
          <cx:pt idx="14">-0.100000000000009</cx:pt>
          <cx:pt idx="15">-0.100000000000009</cx:pt>
          <cx:pt idx="16">-0.099999999999994302</cx:pt>
          <cx:pt idx="17">-0.099999999999994302</cx:pt>
          <cx:pt idx="18">-0.099999999999994302</cx:pt>
          <cx:pt idx="19">-0.099999999999994302</cx:pt>
          <cx:pt idx="20">-0.099999999999994302</cx:pt>
          <cx:pt idx="21">-0.099999999999994302</cx:pt>
          <cx:pt idx="22">-0.099999999999994302</cx:pt>
          <cx:pt idx="23">0</cx:pt>
          <cx:pt idx="24">0</cx:pt>
          <cx:pt idx="25">0</cx:pt>
          <cx:pt idx="26">0</cx:pt>
          <cx:pt idx="27">0</cx:pt>
          <cx:pt idx="28">0</cx:pt>
          <cx:pt idx="29">0</cx:pt>
          <cx:pt idx="30">0.099999999999994302</cx:pt>
          <cx:pt idx="31">0.099999999999994302</cx:pt>
          <cx:pt idx="32">0.099999999999994302</cx:pt>
          <cx:pt idx="33">0.099999999999994302</cx:pt>
          <cx:pt idx="34">0.099999999999994302</cx:pt>
          <cx:pt idx="35">0.099999999999994302</cx:pt>
          <cx:pt idx="36">0.099999999999994302</cx:pt>
          <cx:pt idx="37">0.100000000000009</cx:pt>
          <cx:pt idx="38">0.100000000000009</cx:pt>
          <cx:pt idx="39">0.100000000000009</cx:pt>
          <cx:pt idx="40">0.100000000000009</cx:pt>
          <cx:pt idx="41">0.100000000000009</cx:pt>
          <cx:pt idx="42">0.19999999999998899</cx:pt>
          <cx:pt idx="43">0.19999999999998899</cx:pt>
          <cx:pt idx="44">0.19999999999998899</cx:pt>
          <cx:pt idx="45">0.19999999999998899</cx:pt>
          <cx:pt idx="46">0.20000000000000301</cx:pt>
          <cx:pt idx="47">0.20000000000000301</cx:pt>
          <cx:pt idx="48">0.20000000000000301</cx:pt>
          <cx:pt idx="49">0.20000000000000301</cx:pt>
          <cx:pt idx="50">0.20000000000000301</cx:pt>
          <cx:pt idx="51">0.20000000000000301</cx:pt>
          <cx:pt idx="52">0.20000000000000301</cx:pt>
          <cx:pt idx="53">0.29999999999999699</cx:pt>
          <cx:pt idx="54">0.29999999999999699</cx:pt>
          <cx:pt idx="55">0.29999999999999699</cx:pt>
          <cx:pt idx="56">0.29999999999999699</cx:pt>
          <cx:pt idx="57">0.29999999999999699</cx:pt>
          <cx:pt idx="58">0.29999999999999699</cx:pt>
          <cx:pt idx="59">0.29999999999999699</cx:pt>
          <cx:pt idx="60">0.29999999999999699</cx:pt>
          <cx:pt idx="61">0.29999999999999699</cx:pt>
          <cx:pt idx="62">0.29999999999999699</cx:pt>
          <cx:pt idx="63">0.29999999999999699</cx:pt>
          <cx:pt idx="64">0.29999999999999699</cx:pt>
          <cx:pt idx="65">0.29999999999999699</cx:pt>
          <cx:pt idx="66">0.39999999999999097</cx:pt>
          <cx:pt idx="67">0.39999999999999097</cx:pt>
          <cx:pt idx="68">0.40000000000000602</cx:pt>
          <cx:pt idx="69">0.40000000000000602</cx:pt>
          <cx:pt idx="70">0.40000000000000602</cx:pt>
          <cx:pt idx="71">0.40000000000000602</cx:pt>
          <cx:pt idx="72">0.40000000000000602</cx:pt>
          <cx:pt idx="73">0.5</cx:pt>
          <cx:pt idx="74">0.5</cx:pt>
          <cx:pt idx="75">0.5</cx:pt>
          <cx:pt idx="76">0.5</cx:pt>
          <cx:pt idx="77">0.5</cx:pt>
          <cx:pt idx="78">0.5</cx:pt>
          <cx:pt idx="79">0.5</cx:pt>
          <cx:pt idx="80">0.5</cx:pt>
          <cx:pt idx="81">0.5</cx:pt>
          <cx:pt idx="82">0.5</cx:pt>
          <cx:pt idx="83">0.5</cx:pt>
          <cx:pt idx="84">0.5</cx:pt>
          <cx:pt idx="85">0.5</cx:pt>
          <cx:pt idx="86">0.5</cx:pt>
          <cx:pt idx="87">0.5</cx:pt>
          <cx:pt idx="88">0.5</cx:pt>
          <cx:pt idx="89">0.5</cx:pt>
          <cx:pt idx="90">0.5</cx:pt>
          <cx:pt idx="91">0.5</cx:pt>
          <cx:pt idx="92">0.5</cx:pt>
          <cx:pt idx="93">0.59999999999999398</cx:pt>
          <cx:pt idx="94">0.59999999999999398</cx:pt>
          <cx:pt idx="95">0.59999999999999398</cx:pt>
          <cx:pt idx="96">0.59999999999999398</cx:pt>
          <cx:pt idx="97">0.59999999999999398</cx:pt>
          <cx:pt idx="98">0.59999999999999398</cx:pt>
          <cx:pt idx="99">0.59999999999999398</cx:pt>
          <cx:pt idx="100">0.59999999999999398</cx:pt>
          <cx:pt idx="101">0.59999999999999398</cx:pt>
          <cx:pt idx="102">0.59999999999999398</cx:pt>
          <cx:pt idx="103">0.60000000000000897</cx:pt>
          <cx:pt idx="104">0.60000000000000897</cx:pt>
          <cx:pt idx="105">0.60000000000000897</cx:pt>
          <cx:pt idx="106">0.60000000000000897</cx:pt>
          <cx:pt idx="107">0.60000000000000897</cx:pt>
          <cx:pt idx="108">0.60000000000000897</cx:pt>
          <cx:pt idx="109">0.60000000000000897</cx:pt>
          <cx:pt idx="110">0.69999999999998896</cx:pt>
          <cx:pt idx="111">0.69999999999998896</cx:pt>
          <cx:pt idx="112">0.69999999999998896</cx:pt>
          <cx:pt idx="113">0.70000000000000295</cx:pt>
          <cx:pt idx="114">0.70000000000000295</cx:pt>
          <cx:pt idx="115">0.70000000000000295</cx:pt>
          <cx:pt idx="116">0.70000000000000295</cx:pt>
          <cx:pt idx="117">0.70000000000000295</cx:pt>
          <cx:pt idx="118">0.70000000000000295</cx:pt>
          <cx:pt idx="119">0.70000000000000295</cx:pt>
          <cx:pt idx="120">0.70000000000000295</cx:pt>
          <cx:pt idx="121">0.70000000000000295</cx:pt>
          <cx:pt idx="122">0.70000000000000295</cx:pt>
          <cx:pt idx="123">0.70000000000000295</cx:pt>
          <cx:pt idx="124">0.70000000000000295</cx:pt>
          <cx:pt idx="125">0.70000000000000295</cx:pt>
          <cx:pt idx="126">0.70000000000000295</cx:pt>
          <cx:pt idx="127">0.79999999999999705</cx:pt>
          <cx:pt idx="128">0.79999999999999705</cx:pt>
          <cx:pt idx="129">0.79999999999999705</cx:pt>
          <cx:pt idx="130">0.79999999999999705</cx:pt>
          <cx:pt idx="131">0.79999999999999705</cx:pt>
          <cx:pt idx="132">0.79999999999999705</cx:pt>
          <cx:pt idx="133">0.79999999999999705</cx:pt>
          <cx:pt idx="134">0.79999999999999705</cx:pt>
          <cx:pt idx="135">0.80000000000001104</cx:pt>
          <cx:pt idx="136">0.80000000000001104</cx:pt>
          <cx:pt idx="137">0.89999999999999103</cx:pt>
          <cx:pt idx="138">0.89999999999999103</cx:pt>
          <cx:pt idx="139">0.89999999999999103</cx:pt>
          <cx:pt idx="140">0.89999999999999103</cx:pt>
          <cx:pt idx="141">0.90000000000000602</cx:pt>
          <cx:pt idx="142">0.90000000000000602</cx:pt>
          <cx:pt idx="143">0.90000000000000602</cx:pt>
          <cx:pt idx="144">0.90000000000000602</cx:pt>
          <cx:pt idx="145">0.90000000000000602</cx:pt>
          <cx:pt idx="146">0.90000000000000602</cx:pt>
          <cx:pt idx="147">0.90000000000000602</cx:pt>
          <cx:pt idx="148">1</cx:pt>
          <cx:pt idx="149">1</cx:pt>
          <cx:pt idx="150">1</cx:pt>
          <cx:pt idx="151">1</cx:pt>
          <cx:pt idx="152">1</cx:pt>
          <cx:pt idx="153">1</cx:pt>
          <cx:pt idx="154">1</cx:pt>
          <cx:pt idx="155">1</cx:pt>
          <cx:pt idx="156">1</cx:pt>
          <cx:pt idx="157">1</cx:pt>
          <cx:pt idx="158">1.0999999999999901</cx:pt>
          <cx:pt idx="159">1.0999999999999901</cx:pt>
          <cx:pt idx="160">1.0999999999999901</cx:pt>
          <cx:pt idx="161">1.0999999999999901</cx:pt>
          <cx:pt idx="162">1.0999999999999901</cx:pt>
          <cx:pt idx="163">1.1000000000000101</cx:pt>
          <cx:pt idx="164">1.1000000000000101</cx:pt>
          <cx:pt idx="165">1.1000000000000101</cx:pt>
          <cx:pt idx="166">1.1000000000000101</cx:pt>
          <cx:pt idx="167">1.1000000000000101</cx:pt>
          <cx:pt idx="168">1.1000000000000101</cx:pt>
          <cx:pt idx="169">1.19999999999999</cx:pt>
          <cx:pt idx="170">1.19999999999999</cx:pt>
          <cx:pt idx="171">1.2</cx:pt>
          <cx:pt idx="172">1.2</cx:pt>
          <cx:pt idx="173">1.2</cx:pt>
          <cx:pt idx="174">1.3</cx:pt>
          <cx:pt idx="175">1.3</cx:pt>
          <cx:pt idx="176">1.3</cx:pt>
          <cx:pt idx="177">1.3</cx:pt>
          <cx:pt idx="178">1.3</cx:pt>
          <cx:pt idx="179">1.3999999999999899</cx:pt>
          <cx:pt idx="180">1.4000000000000099</cx:pt>
          <cx:pt idx="181">1.69999999999999</cx:pt>
          <cx:pt idx="182">1.7</cx:pt>
        </cx:lvl>
      </cx:numDim>
    </cx:data>
    <cx:data id="3">
      <cx:numDim type="val">
        <cx:f>ImpactByRiskLevel!$F$70:$F$618</cx:f>
        <cx:lvl ptCount="549" formatCode="General">
          <cx:pt idx="0">-0.80000000000001104</cx:pt>
          <cx:pt idx="1">-0.69999999999998896</cx:pt>
          <cx:pt idx="2">-0.59999999999999398</cx:pt>
          <cx:pt idx="3">-0.5</cx:pt>
          <cx:pt idx="4">-0.5</cx:pt>
          <cx:pt idx="5">-0.5</cx:pt>
          <cx:pt idx="6">-0.40000000000000602</cx:pt>
          <cx:pt idx="7">-0.40000000000000602</cx:pt>
          <cx:pt idx="8">-0.39999999999999097</cx:pt>
          <cx:pt idx="9">-0.39999999999999097</cx:pt>
          <cx:pt idx="10">-0.39999999999999097</cx:pt>
          <cx:pt idx="11">-0.30000000000001098</cx:pt>
          <cx:pt idx="12">-0.29999999999999699</cx:pt>
          <cx:pt idx="13">-0.29999999999999699</cx:pt>
          <cx:pt idx="14">-0.20000000000000301</cx:pt>
          <cx:pt idx="15">-0.20000000000000301</cx:pt>
          <cx:pt idx="16">-0.20000000000000301</cx:pt>
          <cx:pt idx="17">-0.20000000000000301</cx:pt>
          <cx:pt idx="18">-0.20000000000000301</cx:pt>
          <cx:pt idx="19">-0.19999999999998899</cx:pt>
          <cx:pt idx="20">-0.100000000000009</cx:pt>
          <cx:pt idx="21">-0.100000000000009</cx:pt>
          <cx:pt idx="22">-0.099999999999994302</cx:pt>
          <cx:pt idx="23">-0.099999999999994302</cx:pt>
          <cx:pt idx="24">-0.099999999999994302</cx:pt>
          <cx:pt idx="25">-0.099999999999994302</cx:pt>
          <cx:pt idx="26">-0.099999999999994302</cx:pt>
          <cx:pt idx="27">0</cx:pt>
          <cx:pt idx="28">0</cx:pt>
          <cx:pt idx="29">0</cx:pt>
          <cx:pt idx="30">0.099999999999994302</cx:pt>
          <cx:pt idx="31">0.099999999999994302</cx:pt>
          <cx:pt idx="32">0.099999999999994302</cx:pt>
          <cx:pt idx="33">0.099999999999994302</cx:pt>
          <cx:pt idx="34">0.099999999999994302</cx:pt>
          <cx:pt idx="35">0.099999999999994302</cx:pt>
          <cx:pt idx="36">0.099999999999994302</cx:pt>
          <cx:pt idx="37">0.100000000000009</cx:pt>
          <cx:pt idx="38">0.100000000000009</cx:pt>
          <cx:pt idx="39">0.100000000000009</cx:pt>
          <cx:pt idx="40">0.100000000000009</cx:pt>
          <cx:pt idx="41">0.20000000000000301</cx:pt>
          <cx:pt idx="42">0.20000000000000301</cx:pt>
          <cx:pt idx="43">0.20000000000000301</cx:pt>
          <cx:pt idx="44">0.20000000000000301</cx:pt>
          <cx:pt idx="45">0.20000000000000301</cx:pt>
          <cx:pt idx="46">0.29999999999999699</cx:pt>
          <cx:pt idx="47">0.29999999999999699</cx:pt>
          <cx:pt idx="48">0.29999999999999699</cx:pt>
          <cx:pt idx="49">0.29999999999999699</cx:pt>
          <cx:pt idx="50">0.29999999999999699</cx:pt>
          <cx:pt idx="51">0.29999999999999699</cx:pt>
          <cx:pt idx="52">0.29999999999999699</cx:pt>
          <cx:pt idx="53">0.29999999999999699</cx:pt>
          <cx:pt idx="54">0.30000000000001098</cx:pt>
          <cx:pt idx="55">0.30000000000001098</cx:pt>
          <cx:pt idx="56">0.30000000000001098</cx:pt>
          <cx:pt idx="57">0.30000000000001098</cx:pt>
          <cx:pt idx="58">0.30000000000001098</cx:pt>
          <cx:pt idx="59">0.39999999999999097</cx:pt>
          <cx:pt idx="60">0.39999999999999097</cx:pt>
          <cx:pt idx="61">0.39999999999999097</cx:pt>
          <cx:pt idx="62">0.39999999999999097</cx:pt>
          <cx:pt idx="63">0.39999999999999097</cx:pt>
          <cx:pt idx="64">0.39999999999999097</cx:pt>
          <cx:pt idx="65">0.40000000000000602</cx:pt>
          <cx:pt idx="66">0.40000000000000602</cx:pt>
          <cx:pt idx="67">0.40000000000000602</cx:pt>
          <cx:pt idx="68">0.40000000000000602</cx:pt>
          <cx:pt idx="69">0.40000000000000602</cx:pt>
          <cx:pt idx="70">0.40000000000000602</cx:pt>
          <cx:pt idx="71">0.40000000000000602</cx:pt>
          <cx:pt idx="72">0.40000000000000602</cx:pt>
          <cx:pt idx="73">0.40000000000000602</cx:pt>
          <cx:pt idx="74">0.40000000000000602</cx:pt>
          <cx:pt idx="75">0.5</cx:pt>
          <cx:pt idx="76">0.5</cx:pt>
          <cx:pt idx="77">0.5</cx:pt>
          <cx:pt idx="78">0.5</cx:pt>
          <cx:pt idx="79">0.5</cx:pt>
          <cx:pt idx="80">0.5</cx:pt>
          <cx:pt idx="81">0.5</cx:pt>
          <cx:pt idx="82">0.5</cx:pt>
          <cx:pt idx="83">0.5</cx:pt>
          <cx:pt idx="84">0.5</cx:pt>
          <cx:pt idx="85">0.5</cx:pt>
          <cx:pt idx="86">0.59999999999999398</cx:pt>
          <cx:pt idx="87">0.59999999999999398</cx:pt>
          <cx:pt idx="88">0.59999999999999398</cx:pt>
          <cx:pt idx="89">0.60000000000000897</cx:pt>
          <cx:pt idx="90">0.60000000000000897</cx:pt>
          <cx:pt idx="91">0.60000000000000897</cx:pt>
          <cx:pt idx="92">0.60000000000000897</cx:pt>
          <cx:pt idx="93">0.69999999999998896</cx:pt>
          <cx:pt idx="94">0.69999999999998896</cx:pt>
          <cx:pt idx="95">0.69999999999998896</cx:pt>
          <cx:pt idx="96">0.70000000000000295</cx:pt>
          <cx:pt idx="97">0.70000000000000295</cx:pt>
          <cx:pt idx="98">0.70000000000000295</cx:pt>
          <cx:pt idx="99">0.79999999999999705</cx:pt>
          <cx:pt idx="100">0.80000000000001104</cx:pt>
          <cx:pt idx="101">0.89999999999999103</cx:pt>
          <cx:pt idx="102">0.90000000000000602</cx:pt>
          <cx:pt idx="103">0.90000000000000602</cx:pt>
          <cx:pt idx="104">0.90000000000000602</cx:pt>
          <cx:pt idx="105">1</cx:pt>
          <cx:pt idx="106">1.0999999999999901</cx:pt>
          <cx:pt idx="107">1.1000000000000101</cx:pt>
        </cx:lvl>
      </cx:numDim>
    </cx:data>
    <cx:data id="4">
      <cx:numDim type="val">
        <cx:f>ImpactByRiskLevel!$G$70:$G$618</cx:f>
        <cx:lvl ptCount="549" formatCode="General">
          <cx:pt idx="0">-1.0999999999999901</cx:pt>
          <cx:pt idx="1">-0.30000000000001098</cx:pt>
          <cx:pt idx="2">-0.19999999999998899</cx:pt>
          <cx:pt idx="3">-0.099999999999994302</cx:pt>
          <cx:pt idx="4">0</cx:pt>
          <cx:pt idx="5">0</cx:pt>
          <cx:pt idx="6">0.099999999999994302</cx:pt>
          <cx:pt idx="7">0.100000000000009</cx:pt>
          <cx:pt idx="8">0.20000000000000301</cx:pt>
          <cx:pt idx="9">0.29999999999999699</cx:pt>
          <cx:pt idx="10">0.5</cx:pt>
          <cx:pt idx="11">0.59999999999999398</cx:pt>
        </cx:lvl>
      </cx:numDim>
    </cx:data>
    <cx:data id="5">
      <cx:numDim type="val">
        <cx:f>ImpactByRiskLevel!$H$70:$H$618</cx:f>
        <cx:lvl ptCount="549" formatCode="General">
          <cx:pt idx="0">-1.0999999999999901</cx:pt>
          <cx:pt idx="1">-1.0999999999999901</cx:pt>
          <cx:pt idx="2">-1.0999999999999901</cx:pt>
          <cx:pt idx="3">-1</cx:pt>
          <cx:pt idx="4">-0.89999999999999103</cx:pt>
          <cx:pt idx="5">-0.80000000000001104</cx:pt>
          <cx:pt idx="6">-0.79999999999999705</cx:pt>
          <cx:pt idx="7">-0.79999999999999705</cx:pt>
          <cx:pt idx="8">-0.70000000000000295</cx:pt>
          <cx:pt idx="9">-0.70000000000000295</cx:pt>
          <cx:pt idx="10">-0.69999999999998896</cx:pt>
          <cx:pt idx="11">-0.60000000000000897</cx:pt>
          <cx:pt idx="12">-0.60000000000000897</cx:pt>
          <cx:pt idx="13">-0.59999999999999398</cx:pt>
          <cx:pt idx="14">-0.59999999999999398</cx:pt>
          <cx:pt idx="15">-0.5</cx:pt>
          <cx:pt idx="16">-0.5</cx:pt>
          <cx:pt idx="17">-0.5</cx:pt>
          <cx:pt idx="18">-0.5</cx:pt>
          <cx:pt idx="19">-0.40000000000000602</cx:pt>
          <cx:pt idx="20">-0.40000000000000602</cx:pt>
          <cx:pt idx="21">-0.40000000000000602</cx:pt>
          <cx:pt idx="22">-0.40000000000000602</cx:pt>
          <cx:pt idx="23">-0.39999999999999097</cx:pt>
          <cx:pt idx="24">-0.39999999999999097</cx:pt>
          <cx:pt idx="25">-0.39999999999999097</cx:pt>
          <cx:pt idx="26">-0.30000000000001098</cx:pt>
          <cx:pt idx="27">-0.30000000000001098</cx:pt>
          <cx:pt idx="28">-0.30000000000001098</cx:pt>
          <cx:pt idx="29">-0.30000000000001098</cx:pt>
          <cx:pt idx="30">-0.29999999999999699</cx:pt>
          <cx:pt idx="31">-0.29999999999999699</cx:pt>
          <cx:pt idx="32">-0.29999999999999699</cx:pt>
          <cx:pt idx="33">-0.29999999999999699</cx:pt>
          <cx:pt idx="34">-0.29999999999999699</cx:pt>
          <cx:pt idx="35">-0.20000000000000301</cx:pt>
          <cx:pt idx="36">-0.20000000000000301</cx:pt>
          <cx:pt idx="37">-0.20000000000000301</cx:pt>
          <cx:pt idx="38">-0.20000000000000301</cx:pt>
          <cx:pt idx="39">-0.20000000000000301</cx:pt>
          <cx:pt idx="40">-0.20000000000000301</cx:pt>
          <cx:pt idx="41">-0.20000000000000301</cx:pt>
          <cx:pt idx="42">-0.20000000000000301</cx:pt>
          <cx:pt idx="43">-0.20000000000000301</cx:pt>
          <cx:pt idx="44">-0.19999999999998899</cx:pt>
          <cx:pt idx="45">-0.19999999999998899</cx:pt>
          <cx:pt idx="46">-0.19999999999998899</cx:pt>
          <cx:pt idx="47">-0.100000000000009</cx:pt>
          <cx:pt idx="48">-0.100000000000009</cx:pt>
          <cx:pt idx="49">-0.100000000000009</cx:pt>
          <cx:pt idx="50">-0.100000000000009</cx:pt>
          <cx:pt idx="51">-0.100000000000009</cx:pt>
          <cx:pt idx="52">-0.100000000000009</cx:pt>
          <cx:pt idx="53">-0.100000000000009</cx:pt>
          <cx:pt idx="54">-0.099999999999994302</cx:pt>
          <cx:pt idx="55">-0.099999999999994302</cx:pt>
          <cx:pt idx="56">-0.099999999999994302</cx:pt>
          <cx:pt idx="57">-0.099999999999994302</cx:pt>
          <cx:pt idx="58">-0.099999999999994302</cx:pt>
          <cx:pt idx="59">-0.099999999999994302</cx:pt>
          <cx:pt idx="60">-0.099999999999994302</cx:pt>
          <cx:pt idx="61">-0.099999999999994302</cx:pt>
          <cx:pt idx="62">-0.099999999999994302</cx:pt>
          <cx:pt idx="63">-0.099999999999994302</cx:pt>
          <cx:pt idx="64">-0.099999999999994302</cx:pt>
          <cx:pt idx="65">-0.099999999999994302</cx:pt>
          <cx:pt idx="66">-0.099999999999994302</cx:pt>
          <cx:pt idx="67">-0.099999999999994302</cx:pt>
          <cx:pt idx="68">-0.099999999999994302</cx:pt>
          <cx:pt idx="69">-0.099999999999994302</cx:pt>
          <cx:pt idx="70">0</cx:pt>
          <cx:pt idx="71">0</cx:pt>
          <cx:pt idx="72">0</cx:pt>
          <cx:pt idx="73">0</cx:pt>
          <cx:pt idx="74">0</cx:pt>
          <cx:pt idx="75">0</cx:pt>
          <cx:pt idx="76">0</cx:pt>
          <cx:pt idx="77">0</cx:pt>
          <cx:pt idx="78">0</cx:pt>
          <cx:pt idx="79">0</cx:pt>
          <cx:pt idx="80">0</cx:pt>
          <cx:pt idx="81">0</cx:pt>
          <cx:pt idx="82">0</cx:pt>
          <cx:pt idx="83">0</cx:pt>
          <cx:pt idx="84">0.099999999999994302</cx:pt>
          <cx:pt idx="85">0.099999999999994302</cx:pt>
          <cx:pt idx="86">0.099999999999994302</cx:pt>
          <cx:pt idx="87">0.099999999999994302</cx:pt>
          <cx:pt idx="88">0.099999999999994302</cx:pt>
          <cx:pt idx="89">0.099999999999994302</cx:pt>
          <cx:pt idx="90">0.099999999999994302</cx:pt>
          <cx:pt idx="91">0.099999999999994302</cx:pt>
          <cx:pt idx="92">0.099999999999994302</cx:pt>
          <cx:pt idx="93">0.099999999999994302</cx:pt>
          <cx:pt idx="94">0.099999999999994302</cx:pt>
          <cx:pt idx="95">0.099999999999994302</cx:pt>
          <cx:pt idx="96">0.099999999999994302</cx:pt>
          <cx:pt idx="97">0.099999999999994302</cx:pt>
          <cx:pt idx="98">0.099999999999994302</cx:pt>
          <cx:pt idx="99">0.099999999999994302</cx:pt>
          <cx:pt idx="100">0.099999999999994302</cx:pt>
          <cx:pt idx="101">0.100000000000009</cx:pt>
          <cx:pt idx="102">0.100000000000009</cx:pt>
          <cx:pt idx="103">0.100000000000009</cx:pt>
          <cx:pt idx="104">0.100000000000009</cx:pt>
          <cx:pt idx="105">0.100000000000009</cx:pt>
          <cx:pt idx="106">0.100000000000009</cx:pt>
          <cx:pt idx="107">0.100000000000009</cx:pt>
          <cx:pt idx="108">0.100000000000009</cx:pt>
          <cx:pt idx="109">0.100000000000009</cx:pt>
          <cx:pt idx="110">0.100000000000009</cx:pt>
          <cx:pt idx="111">0.100000000000009</cx:pt>
          <cx:pt idx="112">0.19999999999998899</cx:pt>
          <cx:pt idx="113">0.19999999999998899</cx:pt>
          <cx:pt idx="114">0.19999999999998899</cx:pt>
          <cx:pt idx="115">0.19999999999998899</cx:pt>
          <cx:pt idx="116">0.20000000000000301</cx:pt>
          <cx:pt idx="117">0.20000000000000301</cx:pt>
          <cx:pt idx="118">0.20000000000000301</cx:pt>
          <cx:pt idx="119">0.20000000000000301</cx:pt>
          <cx:pt idx="120">0.20000000000000301</cx:pt>
          <cx:pt idx="121">0.20000000000000301</cx:pt>
          <cx:pt idx="122">0.20000000000000301</cx:pt>
          <cx:pt idx="123">0.20000000000000301</cx:pt>
          <cx:pt idx="124">0.20000000000000301</cx:pt>
          <cx:pt idx="125">0.20000000000000301</cx:pt>
          <cx:pt idx="126">0.20000000000000301</cx:pt>
          <cx:pt idx="127">0.20000000000000301</cx:pt>
          <cx:pt idx="128">0.20000000000000301</cx:pt>
          <cx:pt idx="129">0.20000000000000301</cx:pt>
          <cx:pt idx="130">0.20000000000000301</cx:pt>
          <cx:pt idx="131">0.20000000000000301</cx:pt>
          <cx:pt idx="132">0.20000000000000301</cx:pt>
          <cx:pt idx="133">0.29999999999999699</cx:pt>
          <cx:pt idx="134">0.29999999999999699</cx:pt>
          <cx:pt idx="135">0.29999999999999699</cx:pt>
          <cx:pt idx="136">0.29999999999999699</cx:pt>
          <cx:pt idx="137">0.29999999999999699</cx:pt>
          <cx:pt idx="138">0.29999999999999699</cx:pt>
          <cx:pt idx="139">0.29999999999999699</cx:pt>
          <cx:pt idx="140">0.29999999999999699</cx:pt>
          <cx:pt idx="141">0.29999999999999699</cx:pt>
          <cx:pt idx="142">0.29999999999999699</cx:pt>
          <cx:pt idx="143">0.29999999999999699</cx:pt>
          <cx:pt idx="144">0.29999999999999699</cx:pt>
          <cx:pt idx="145">0.29999999999999699</cx:pt>
          <cx:pt idx="146">0.29999999999999699</cx:pt>
          <cx:pt idx="147">0.29999999999999699</cx:pt>
          <cx:pt idx="148">0.29999999999999699</cx:pt>
          <cx:pt idx="149">0.29999999999999699</cx:pt>
          <cx:pt idx="150">0.29999999999999699</cx:pt>
          <cx:pt idx="151">0.29999999999999699</cx:pt>
          <cx:pt idx="152">0.29999999999999699</cx:pt>
          <cx:pt idx="153">0.29999999999999699</cx:pt>
          <cx:pt idx="154">0.29999999999999699</cx:pt>
          <cx:pt idx="155">0.29999999999999699</cx:pt>
          <cx:pt idx="156">0.29999999999999699</cx:pt>
          <cx:pt idx="157">0.29999999999999699</cx:pt>
          <cx:pt idx="158">0.29999999999999699</cx:pt>
          <cx:pt idx="159">0.29999999999999699</cx:pt>
          <cx:pt idx="160">0.29999999999999699</cx:pt>
          <cx:pt idx="161">0.29999999999999699</cx:pt>
          <cx:pt idx="162">0.29999999999999699</cx:pt>
          <cx:pt idx="163">0.29999999999999699</cx:pt>
          <cx:pt idx="164">0.30000000000001098</cx:pt>
          <cx:pt idx="165">0.30000000000001098</cx:pt>
          <cx:pt idx="166">0.30000000000001098</cx:pt>
          <cx:pt idx="167">0.30000000000001098</cx:pt>
          <cx:pt idx="168">0.30000000000001098</cx:pt>
          <cx:pt idx="169">0.30000000000001098</cx:pt>
          <cx:pt idx="170">0.39999999999999097</cx:pt>
          <cx:pt idx="171">0.39999999999999097</cx:pt>
          <cx:pt idx="172">0.39999999999999097</cx:pt>
          <cx:pt idx="173">0.39999999999999097</cx:pt>
          <cx:pt idx="174">0.39999999999999097</cx:pt>
          <cx:pt idx="175">0.39999999999999097</cx:pt>
          <cx:pt idx="176">0.39999999999999097</cx:pt>
          <cx:pt idx="177">0.39999999999999097</cx:pt>
          <cx:pt idx="178">0.39999999999999097</cx:pt>
          <cx:pt idx="179">0.39999999999999097</cx:pt>
          <cx:pt idx="180">0.40000000000000602</cx:pt>
          <cx:pt idx="181">0.40000000000000602</cx:pt>
          <cx:pt idx="182">0.40000000000000602</cx:pt>
          <cx:pt idx="183">0.40000000000000602</cx:pt>
          <cx:pt idx="184">0.40000000000000602</cx:pt>
          <cx:pt idx="185">0.40000000000000602</cx:pt>
          <cx:pt idx="186">0.40000000000000602</cx:pt>
          <cx:pt idx="187">0.40000000000000602</cx:pt>
          <cx:pt idx="188">0.40000000000000602</cx:pt>
          <cx:pt idx="189">0.40000000000000602</cx:pt>
          <cx:pt idx="190">0.40000000000000602</cx:pt>
          <cx:pt idx="191">0.40000000000000602</cx:pt>
          <cx:pt idx="192">0.40000000000000602</cx:pt>
          <cx:pt idx="193">0.40000000000000602</cx:pt>
          <cx:pt idx="194">0.40000000000000602</cx:pt>
          <cx:pt idx="195">0.40000000000000602</cx:pt>
          <cx:pt idx="196">0.40000000000000602</cx:pt>
          <cx:pt idx="197">0.40000000000000602</cx:pt>
          <cx:pt idx="198">0.40000000000000602</cx:pt>
          <cx:pt idx="199">0.5</cx:pt>
          <cx:pt idx="200">0.5</cx:pt>
          <cx:pt idx="201">0.5</cx:pt>
          <cx:pt idx="202">0.5</cx:pt>
          <cx:pt idx="203">0.5</cx:pt>
          <cx:pt idx="204">0.5</cx:pt>
          <cx:pt idx="205">0.5</cx:pt>
          <cx:pt idx="206">0.5</cx:pt>
          <cx:pt idx="207">0.5</cx:pt>
          <cx:pt idx="208">0.5</cx:pt>
          <cx:pt idx="209">0.5</cx:pt>
          <cx:pt idx="210">0.5</cx:pt>
          <cx:pt idx="211">0.5</cx:pt>
          <cx:pt idx="212">0.5</cx:pt>
          <cx:pt idx="213">0.5</cx:pt>
          <cx:pt idx="214">0.5</cx:pt>
          <cx:pt idx="215">0.5</cx:pt>
          <cx:pt idx="216">0.5</cx:pt>
          <cx:pt idx="217">0.5</cx:pt>
          <cx:pt idx="218">0.5</cx:pt>
          <cx:pt idx="219">0.5</cx:pt>
          <cx:pt idx="220">0.5</cx:pt>
          <cx:pt idx="221">0.5</cx:pt>
          <cx:pt idx="222">0.5</cx:pt>
          <cx:pt idx="223">0.5</cx:pt>
          <cx:pt idx="224">0.5</cx:pt>
          <cx:pt idx="225">0.5</cx:pt>
          <cx:pt idx="226">0.5</cx:pt>
          <cx:pt idx="227">0.5</cx:pt>
          <cx:pt idx="228">0.5</cx:pt>
          <cx:pt idx="229">0.5</cx:pt>
          <cx:pt idx="230">0.5</cx:pt>
          <cx:pt idx="231">0.5</cx:pt>
          <cx:pt idx="232">0.5</cx:pt>
          <cx:pt idx="233">0.5</cx:pt>
          <cx:pt idx="234">0.5</cx:pt>
          <cx:pt idx="235">0.5</cx:pt>
          <cx:pt idx="236">0.5</cx:pt>
          <cx:pt idx="237">0.5</cx:pt>
          <cx:pt idx="238">0.5</cx:pt>
          <cx:pt idx="239">0.5</cx:pt>
          <cx:pt idx="240">0.5</cx:pt>
          <cx:pt idx="241">0.5</cx:pt>
          <cx:pt idx="242">0.59999999999999398</cx:pt>
          <cx:pt idx="243">0.59999999999999398</cx:pt>
          <cx:pt idx="244">0.59999999999999398</cx:pt>
          <cx:pt idx="245">0.59999999999999398</cx:pt>
          <cx:pt idx="246">0.59999999999999398</cx:pt>
          <cx:pt idx="247">0.59999999999999398</cx:pt>
          <cx:pt idx="248">0.59999999999999398</cx:pt>
          <cx:pt idx="249">0.59999999999999398</cx:pt>
          <cx:pt idx="250">0.59999999999999398</cx:pt>
          <cx:pt idx="251">0.59999999999999398</cx:pt>
          <cx:pt idx="252">0.59999999999999398</cx:pt>
          <cx:pt idx="253">0.59999999999999398</cx:pt>
          <cx:pt idx="254">0.59999999999999398</cx:pt>
          <cx:pt idx="255">0.59999999999999398</cx:pt>
          <cx:pt idx="256">0.59999999999999398</cx:pt>
          <cx:pt idx="257">0.59999999999999398</cx:pt>
          <cx:pt idx="258">0.59999999999999398</cx:pt>
          <cx:pt idx="259">0.59999999999999398</cx:pt>
          <cx:pt idx="260">0.60000000000000897</cx:pt>
          <cx:pt idx="261">0.60000000000000897</cx:pt>
          <cx:pt idx="262">0.60000000000000897</cx:pt>
          <cx:pt idx="263">0.60000000000000897</cx:pt>
          <cx:pt idx="264">0.60000000000000897</cx:pt>
          <cx:pt idx="265">0.60000000000000897</cx:pt>
          <cx:pt idx="266">0.60000000000000897</cx:pt>
          <cx:pt idx="267">0.60000000000000897</cx:pt>
          <cx:pt idx="268">0.60000000000000897</cx:pt>
          <cx:pt idx="269">0.60000000000000897</cx:pt>
          <cx:pt idx="270">0.60000000000000897</cx:pt>
          <cx:pt idx="271">0.60000000000000897</cx:pt>
          <cx:pt idx="272">0.60000000000000897</cx:pt>
          <cx:pt idx="273">0.69999999999998896</cx:pt>
          <cx:pt idx="274">0.69999999999998896</cx:pt>
          <cx:pt idx="275">0.69999999999998896</cx:pt>
          <cx:pt idx="276">0.69999999999998896</cx:pt>
          <cx:pt idx="277">0.69999999999998896</cx:pt>
          <cx:pt idx="278">0.69999999999998896</cx:pt>
          <cx:pt idx="279">0.69999999999998896</cx:pt>
          <cx:pt idx="280">0.69999999999998896</cx:pt>
          <cx:pt idx="281">0.70000000000000295</cx:pt>
          <cx:pt idx="282">0.70000000000000295</cx:pt>
          <cx:pt idx="283">0.70000000000000295</cx:pt>
          <cx:pt idx="284">0.70000000000000295</cx:pt>
          <cx:pt idx="285">0.70000000000000295</cx:pt>
          <cx:pt idx="286">0.70000000000000295</cx:pt>
          <cx:pt idx="287">0.70000000000000295</cx:pt>
          <cx:pt idx="288">0.70000000000000295</cx:pt>
          <cx:pt idx="289">0.70000000000000295</cx:pt>
          <cx:pt idx="290">0.70000000000000295</cx:pt>
          <cx:pt idx="291">0.70000000000000295</cx:pt>
          <cx:pt idx="292">0.70000000000000295</cx:pt>
          <cx:pt idx="293">0.70000000000000295</cx:pt>
          <cx:pt idx="294">0.70000000000000295</cx:pt>
          <cx:pt idx="295">0.70000000000000295</cx:pt>
          <cx:pt idx="296">0.70000000000000295</cx:pt>
          <cx:pt idx="297">0.70000000000000295</cx:pt>
          <cx:pt idx="298">0.70000000000000295</cx:pt>
          <cx:pt idx="299">0.70000000000000295</cx:pt>
          <cx:pt idx="300">0.70000000000000295</cx:pt>
          <cx:pt idx="301">0.79999999999999705</cx:pt>
          <cx:pt idx="302">0.79999999999999705</cx:pt>
          <cx:pt idx="303">0.79999999999999705</cx:pt>
          <cx:pt idx="304">0.79999999999999705</cx:pt>
          <cx:pt idx="305">0.79999999999999705</cx:pt>
          <cx:pt idx="306">0.79999999999999705</cx:pt>
          <cx:pt idx="307">0.79999999999999705</cx:pt>
          <cx:pt idx="308">0.79999999999999705</cx:pt>
          <cx:pt idx="309">0.79999999999999705</cx:pt>
          <cx:pt idx="310">0.79999999999999705</cx:pt>
          <cx:pt idx="311">0.79999999999999705</cx:pt>
          <cx:pt idx="312">0.79999999999999705</cx:pt>
          <cx:pt idx="313">0.79999999999999705</cx:pt>
          <cx:pt idx="314">0.79999999999999705</cx:pt>
          <cx:pt idx="315">0.79999999999999705</cx:pt>
          <cx:pt idx="316">0.79999999999999705</cx:pt>
          <cx:pt idx="317">0.79999999999999705</cx:pt>
          <cx:pt idx="318">0.79999999999999705</cx:pt>
          <cx:pt idx="319">0.80000000000001104</cx:pt>
          <cx:pt idx="320">0.80000000000001104</cx:pt>
          <cx:pt idx="321">0.80000000000001104</cx:pt>
          <cx:pt idx="322">0.80000000000001104</cx:pt>
          <cx:pt idx="323">0.89999999999999103</cx:pt>
          <cx:pt idx="324">0.89999999999999103</cx:pt>
          <cx:pt idx="325">0.89999999999999103</cx:pt>
          <cx:pt idx="326">0.89999999999999103</cx:pt>
          <cx:pt idx="327">0.89999999999999103</cx:pt>
          <cx:pt idx="328">0.89999999999999103</cx:pt>
          <cx:pt idx="329">0.89999999999999103</cx:pt>
          <cx:pt idx="330">0.89999999999999103</cx:pt>
          <cx:pt idx="331">0.89999999999999103</cx:pt>
          <cx:pt idx="332">0.89999999999999103</cx:pt>
          <cx:pt idx="333">0.90000000000000602</cx:pt>
          <cx:pt idx="334">0.90000000000000602</cx:pt>
          <cx:pt idx="335">0.90000000000000602</cx:pt>
          <cx:pt idx="336">0.90000000000000602</cx:pt>
          <cx:pt idx="337">0.90000000000000602</cx:pt>
          <cx:pt idx="338">0.90000000000000602</cx:pt>
          <cx:pt idx="339">0.90000000000000602</cx:pt>
          <cx:pt idx="340">0.90000000000000602</cx:pt>
          <cx:pt idx="341">0.90000000000000602</cx:pt>
          <cx:pt idx="342">0.90000000000000602</cx:pt>
          <cx:pt idx="343">0.90000000000000602</cx:pt>
          <cx:pt idx="344">0.90000000000000602</cx:pt>
          <cx:pt idx="345">0.90000000000000602</cx:pt>
          <cx:pt idx="346">0.90000000000000602</cx:pt>
          <cx:pt idx="347">0.90000000000000602</cx:pt>
          <cx:pt idx="348">0.90000000000000602</cx:pt>
          <cx:pt idx="349">0.90000000000000602</cx:pt>
          <cx:pt idx="350">0.90000000000000602</cx:pt>
          <cx:pt idx="351">0.90000000000000602</cx:pt>
          <cx:pt idx="352">0.90000000000000602</cx:pt>
          <cx:pt idx="353">1</cx:pt>
          <cx:pt idx="354">1</cx:pt>
          <cx:pt idx="355">1</cx:pt>
          <cx:pt idx="356">1</cx:pt>
          <cx:pt idx="357">1</cx:pt>
          <cx:pt idx="358">1</cx:pt>
          <cx:pt idx="359">1</cx:pt>
          <cx:pt idx="360">1</cx:pt>
          <cx:pt idx="361">1</cx:pt>
          <cx:pt idx="362">1</cx:pt>
          <cx:pt idx="363">1</cx:pt>
          <cx:pt idx="364">1</cx:pt>
          <cx:pt idx="365">1</cx:pt>
          <cx:pt idx="366">1</cx:pt>
          <cx:pt idx="367">1</cx:pt>
          <cx:pt idx="368">1</cx:pt>
          <cx:pt idx="369">1</cx:pt>
          <cx:pt idx="370">1</cx:pt>
          <cx:pt idx="371">1</cx:pt>
          <cx:pt idx="372">1</cx:pt>
          <cx:pt idx="373">1.0999999999999901</cx:pt>
          <cx:pt idx="374">1.0999999999999901</cx:pt>
          <cx:pt idx="375">1.0999999999999901</cx:pt>
          <cx:pt idx="376">1.0999999999999901</cx:pt>
          <cx:pt idx="377">1.0999999999999901</cx:pt>
          <cx:pt idx="378">1.0999999999999901</cx:pt>
          <cx:pt idx="379">1.0999999999999901</cx:pt>
          <cx:pt idx="380">1.0999999999999901</cx:pt>
          <cx:pt idx="381">1.0999999999999901</cx:pt>
          <cx:pt idx="382">1.0999999999999901</cx:pt>
          <cx:pt idx="383">1.0999999999999901</cx:pt>
          <cx:pt idx="384">1.1000000000000101</cx:pt>
          <cx:pt idx="385">1.1000000000000101</cx:pt>
          <cx:pt idx="386">1.1000000000000101</cx:pt>
          <cx:pt idx="387">1.1000000000000101</cx:pt>
          <cx:pt idx="388">1.1000000000000101</cx:pt>
          <cx:pt idx="389">1.1000000000000101</cx:pt>
          <cx:pt idx="390">1.1000000000000101</cx:pt>
          <cx:pt idx="391">1.1000000000000101</cx:pt>
          <cx:pt idx="392">1.1000000000000101</cx:pt>
          <cx:pt idx="393">1.1000000000000101</cx:pt>
          <cx:pt idx="394">1.1000000000000101</cx:pt>
          <cx:pt idx="395">1.19999999999999</cx:pt>
          <cx:pt idx="396">1.19999999999999</cx:pt>
          <cx:pt idx="397">1.19999999999999</cx:pt>
          <cx:pt idx="398">1.19999999999999</cx:pt>
          <cx:pt idx="399">1.2</cx:pt>
          <cx:pt idx="400">1.2</cx:pt>
          <cx:pt idx="401">1.2</cx:pt>
          <cx:pt idx="402">1.2</cx:pt>
          <cx:pt idx="403">1.2</cx:pt>
          <cx:pt idx="404">1.2</cx:pt>
          <cx:pt idx="405">1.2</cx:pt>
          <cx:pt idx="406">1.2</cx:pt>
          <cx:pt idx="407">1.2</cx:pt>
          <cx:pt idx="408">1.2</cx:pt>
          <cx:pt idx="409">1.2</cx:pt>
          <cx:pt idx="410">1.2</cx:pt>
          <cx:pt idx="411">1.3</cx:pt>
          <cx:pt idx="412">1.3</cx:pt>
          <cx:pt idx="413">1.3</cx:pt>
          <cx:pt idx="414">1.3</cx:pt>
          <cx:pt idx="415">1.3</cx:pt>
          <cx:pt idx="416">1.3</cx:pt>
          <cx:pt idx="417">1.3</cx:pt>
          <cx:pt idx="418">1.3</cx:pt>
          <cx:pt idx="419">1.3</cx:pt>
          <cx:pt idx="420">1.3</cx:pt>
          <cx:pt idx="421">1.3</cx:pt>
          <cx:pt idx="422">1.30000000000001</cx:pt>
          <cx:pt idx="423">1.3999999999999899</cx:pt>
          <cx:pt idx="424">1.3999999999999899</cx:pt>
          <cx:pt idx="425">1.3999999999999899</cx:pt>
          <cx:pt idx="426">1.3999999999999899</cx:pt>
          <cx:pt idx="427">1.3999999999999899</cx:pt>
          <cx:pt idx="428">1.3999999999999899</cx:pt>
          <cx:pt idx="429">1.3999999999999899</cx:pt>
          <cx:pt idx="430">1.3999999999999899</cx:pt>
          <cx:pt idx="431">1.4000000000000099</cx:pt>
          <cx:pt idx="432">1.4000000000000099</cx:pt>
          <cx:pt idx="433">1.4000000000000099</cx:pt>
          <cx:pt idx="434">1.4000000000000099</cx:pt>
          <cx:pt idx="435">1.4000000000000099</cx:pt>
          <cx:pt idx="436">1.4000000000000099</cx:pt>
          <cx:pt idx="437">1.5</cx:pt>
          <cx:pt idx="438">1.5</cx:pt>
          <cx:pt idx="439">1.5</cx:pt>
          <cx:pt idx="440">1.5</cx:pt>
          <cx:pt idx="441">1.5</cx:pt>
          <cx:pt idx="442">1.5</cx:pt>
          <cx:pt idx="443">1.5</cx:pt>
          <cx:pt idx="444">1.5</cx:pt>
          <cx:pt idx="445">1.5</cx:pt>
          <cx:pt idx="446">1.5</cx:pt>
          <cx:pt idx="447">1.5</cx:pt>
          <cx:pt idx="448">1.5</cx:pt>
          <cx:pt idx="449">1.5</cx:pt>
          <cx:pt idx="450">1.5</cx:pt>
          <cx:pt idx="451">1.5</cx:pt>
          <cx:pt idx="452">1.5</cx:pt>
          <cx:pt idx="453">1.5</cx:pt>
          <cx:pt idx="454">1.5999999999999901</cx:pt>
          <cx:pt idx="455">1.5999999999999901</cx:pt>
          <cx:pt idx="456">1.5999999999999901</cx:pt>
          <cx:pt idx="457">1.5999999999999901</cx:pt>
          <cx:pt idx="458">1.5999999999999901</cx:pt>
          <cx:pt idx="459">1.6000000000000101</cx:pt>
          <cx:pt idx="460">1.69999999999999</cx:pt>
          <cx:pt idx="461">1.7</cx:pt>
          <cx:pt idx="462">1.7</cx:pt>
          <cx:pt idx="463">1.7</cx:pt>
          <cx:pt idx="464">1.7</cx:pt>
          <cx:pt idx="465">1.7</cx:pt>
          <cx:pt idx="466">1.8</cx:pt>
          <cx:pt idx="467">1.8</cx:pt>
          <cx:pt idx="468">1.8</cx:pt>
          <cx:pt idx="469">1.8</cx:pt>
          <cx:pt idx="470">1.8</cx:pt>
          <cx:pt idx="471">1.8</cx:pt>
          <cx:pt idx="472">1.8</cx:pt>
          <cx:pt idx="473">1.8</cx:pt>
          <cx:pt idx="474">1.8</cx:pt>
          <cx:pt idx="475">1.8</cx:pt>
          <cx:pt idx="476">1.80000000000001</cx:pt>
          <cx:pt idx="477">1.80000000000001</cx:pt>
          <cx:pt idx="478">1.8999999999999899</cx:pt>
          <cx:pt idx="479">1.8999999999999899</cx:pt>
          <cx:pt idx="480">1.8999999999999899</cx:pt>
          <cx:pt idx="481">1.8999999999999899</cx:pt>
          <cx:pt idx="482">1.8999999999999899</cx:pt>
          <cx:pt idx="483">1.9000000000000099</cx:pt>
          <cx:pt idx="484">1.9000000000000099</cx:pt>
          <cx:pt idx="485">1.9000000000000099</cx:pt>
          <cx:pt idx="486">2</cx:pt>
          <cx:pt idx="487">2</cx:pt>
          <cx:pt idx="488">2</cx:pt>
          <cx:pt idx="489">2</cx:pt>
          <cx:pt idx="490">2</cx:pt>
          <cx:pt idx="491">2</cx:pt>
          <cx:pt idx="492">2</cx:pt>
          <cx:pt idx="493">2.0999999999999899</cx:pt>
          <cx:pt idx="494">2.1000000000000099</cx:pt>
          <cx:pt idx="495">2.1000000000000099</cx:pt>
          <cx:pt idx="496">2.1000000000000099</cx:pt>
          <cx:pt idx="497">2.2000000000000002</cx:pt>
          <cx:pt idx="498">2.2999999999999998</cx:pt>
          <cx:pt idx="499">2.2999999999999998</cx:pt>
          <cx:pt idx="500">2.2999999999999998</cx:pt>
          <cx:pt idx="501">2.2999999999999998</cx:pt>
          <cx:pt idx="502">2.3999999999999901</cx:pt>
          <cx:pt idx="503">2.3999999999999901</cx:pt>
          <cx:pt idx="504">2.4000000000000101</cx:pt>
          <cx:pt idx="505">2.4000000000000101</cx:pt>
          <cx:pt idx="506">2.4000000000000101</cx:pt>
          <cx:pt idx="507">2.4000000000000101</cx:pt>
          <cx:pt idx="508">2.5</cx:pt>
          <cx:pt idx="509">2.5</cx:pt>
          <cx:pt idx="510">2.5999999999999899</cx:pt>
          <cx:pt idx="511">2.5999999999999899</cx:pt>
          <cx:pt idx="512">2.5999999999999899</cx:pt>
          <cx:pt idx="513">2.5999999999999899</cx:pt>
          <cx:pt idx="514">2.6000000000000099</cx:pt>
          <cx:pt idx="515">2.6000000000000099</cx:pt>
          <cx:pt idx="516">2.6000000000000099</cx:pt>
          <cx:pt idx="517">2.69999999999999</cx:pt>
          <cx:pt idx="518">2.7000000000000002</cx:pt>
          <cx:pt idx="519">2.7000000000000002</cx:pt>
          <cx:pt idx="520">3</cx:pt>
          <cx:pt idx="521">3</cx:pt>
          <cx:pt idx="522">3.0999999999999899</cx:pt>
          <cx:pt idx="523">3.19999999999999</cx:pt>
          <cx:pt idx="524">3.2000000000000002</cx:pt>
          <cx:pt idx="525">3.3999999999999901</cx:pt>
          <cx:pt idx="526">3.4000000000000101</cx:pt>
          <cx:pt idx="527">3.5</cx:pt>
          <cx:pt idx="528">3.5999999999999899</cx:pt>
          <cx:pt idx="529">3.5999999999999899</cx:pt>
          <cx:pt idx="530">3.7000000000000002</cx:pt>
          <cx:pt idx="531">3.7000000000000002</cx:pt>
          <cx:pt idx="532">3.7000000000000002</cx:pt>
          <cx:pt idx="533">3.7000000000000002</cx:pt>
          <cx:pt idx="534">3.7999999999999998</cx:pt>
          <cx:pt idx="535">3.80000000000001</cx:pt>
          <cx:pt idx="536">3.8999999999999901</cx:pt>
          <cx:pt idx="537">3.8999999999999901</cx:pt>
          <cx:pt idx="538">4.0999999999999899</cx:pt>
          <cx:pt idx="539">4.1000000000000103</cx:pt>
          <cx:pt idx="540">4.2999999999999998</cx:pt>
          <cx:pt idx="541">4.2999999999999998</cx:pt>
          <cx:pt idx="542">4.4000000000000101</cx:pt>
          <cx:pt idx="543">4.4000000000000101</cx:pt>
          <cx:pt idx="544">4.6000000000000103</cx:pt>
          <cx:pt idx="545">4.6000000000000103</cx:pt>
          <cx:pt idx="546">4.7000000000000002</cx:pt>
          <cx:pt idx="547">5.1000000000000103</cx:pt>
          <cx:pt idx="548">5.5</cx:pt>
        </cx:lvl>
      </cx:numDim>
    </cx:data>
  </cx:chartData>
  <cx:chart>
    <cx:title pos="t" align="ctr" overlay="0">
      <cx:tx>
        <cx:txData>
          <cx:v>Range of Confidence Impact by Risk Level</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Calibri" panose="020F0502020204030204"/>
            </a:rPr>
            <a:t>Range of Confidence Impact by Risk Level</a:t>
          </a:r>
        </a:p>
      </cx:txPr>
    </cx:title>
    <cx:plotArea>
      <cx:plotAreaRegion>
        <cx:series layoutId="boxWhisker" uniqueId="{26D8E4B0-A40F-4CCD-820B-B3C57028E095}">
          <cx:tx>
            <cx:txData>
              <cx:f>ImpactByRiskLevel!$C$69</cx:f>
              <cx:v>Conservative</cx:v>
            </cx:txData>
          </cx:tx>
          <cx:spPr>
            <a:solidFill>
              <a:schemeClr val="bg2">
                <a:lumMod val="50000"/>
              </a:schemeClr>
            </a:solidFill>
          </cx:spPr>
          <cx:dataId val="0"/>
          <cx:layoutPr>
            <cx:visibility meanLine="0" meanMarker="1" nonoutliers="0" outliers="1"/>
            <cx:statistics quartileMethod="exclusive"/>
          </cx:layoutPr>
        </cx:series>
        <cx:series layoutId="boxWhisker" uniqueId="{1E89031C-126C-463E-9480-9776446D1790}">
          <cx:tx>
            <cx:txData>
              <cx:f>ImpactByRiskLevel!$D$69</cx:f>
              <cx:v>Balanced</cx:v>
            </cx:txData>
          </cx:tx>
          <cx:spPr>
            <a:solidFill>
              <a:schemeClr val="accent6"/>
            </a:solidFill>
          </cx:spPr>
          <cx:dataId val="1"/>
          <cx:layoutPr>
            <cx:visibility meanLine="0" meanMarker="1" nonoutliers="0" outliers="1"/>
            <cx:statistics quartileMethod="exclusive"/>
          </cx:layoutPr>
        </cx:series>
        <cx:series layoutId="boxWhisker" uniqueId="{0B150541-3D1E-4187-AF0E-AAA953FFA41F}">
          <cx:tx>
            <cx:txData>
              <cx:f>ImpactByRiskLevel!$E$69</cx:f>
              <cx:v>Mod. Growth</cx:v>
            </cx:txData>
          </cx:tx>
          <cx:spPr>
            <a:solidFill>
              <a:srgbClr val="7030A0"/>
            </a:solidFill>
          </cx:spPr>
          <cx:dataId val="2"/>
          <cx:layoutPr>
            <cx:visibility meanLine="0" meanMarker="1" nonoutliers="0" outliers="1"/>
            <cx:statistics quartileMethod="exclusive"/>
          </cx:layoutPr>
        </cx:series>
        <cx:series layoutId="boxWhisker" uniqueId="{3B21F8A6-B79D-48CF-8D59-DB8A37D782F8}">
          <cx:tx>
            <cx:txData>
              <cx:f>ImpactByRiskLevel!$F$69</cx:f>
              <cx:v>Growth</cx:v>
            </cx:txData>
          </cx:tx>
          <cx:spPr>
            <a:solidFill>
              <a:schemeClr val="accent5"/>
            </a:solidFill>
          </cx:spPr>
          <cx:dataId val="3"/>
          <cx:layoutPr>
            <cx:visibility meanLine="0" meanMarker="1" nonoutliers="0" outliers="1"/>
            <cx:statistics quartileMethod="exclusive"/>
          </cx:layoutPr>
        </cx:series>
        <cx:series layoutId="boxWhisker" uniqueId="{37661188-90A3-4DA6-B361-EEC8E7F0309D}">
          <cx:tx>
            <cx:txData>
              <cx:f>ImpactByRiskLevel!$G$69</cx:f>
              <cx:v>Agg. Growth</cx:v>
            </cx:txData>
          </cx:tx>
          <cx:spPr>
            <a:solidFill>
              <a:srgbClr val="C00000"/>
            </a:solidFill>
          </cx:spPr>
          <cx:dataId val="4"/>
          <cx:layoutPr>
            <cx:visibility meanLine="0" meanMarker="1" nonoutliers="0" outliers="1"/>
            <cx:statistics quartileMethod="exclusive"/>
          </cx:layoutPr>
        </cx:series>
        <cx:series layoutId="boxWhisker" uniqueId="{6E7C60C4-E15D-4E06-8537-EFFE5F88167E}">
          <cx:tx>
            <cx:txData>
              <cx:f>ImpactByRiskLevel!$H$69</cx:f>
              <cx:v>Overall</cx:v>
            </cx:txData>
          </cx:tx>
          <cx:spPr>
            <a:solidFill>
              <a:srgbClr val="0070C0"/>
            </a:solidFill>
          </cx:spPr>
          <cx:dataId val="5"/>
          <cx:layoutPr>
            <cx:visibility meanLine="0" meanMarker="1" nonoutliers="0" outliers="1"/>
            <cx:statistics quartileMethod="exclusive"/>
          </cx:layoutPr>
        </cx:series>
      </cx:plotAreaRegion>
      <cx:axis id="0">
        <cx:catScaling gapWidth="1"/>
        <cx:tickLabels/>
        <cx:txPr>
          <a:bodyPr spcFirstLastPara="1" vertOverflow="ellipsis" horzOverflow="overflow" wrap="square" lIns="0" tIns="0" rIns="0" bIns="0" anchor="ctr" anchorCtr="1"/>
          <a:lstStyle/>
          <a:p>
            <a:pPr algn="ctr" rtl="0">
              <a:defRPr>
                <a:solidFill>
                  <a:sysClr val="windowText" lastClr="000000">
                    <a:lumMod val="65000"/>
                    <a:lumOff val="35000"/>
                    <a:alpha val="0"/>
                  </a:sysClr>
                </a:solidFill>
              </a:defRPr>
            </a:pPr>
            <a:endParaRPr lang="en-US" sz="900" b="0" i="0" u="none" strike="noStrike" baseline="0">
              <a:solidFill>
                <a:sysClr val="windowText" lastClr="000000">
                  <a:lumMod val="65000"/>
                  <a:lumOff val="35000"/>
                  <a:alpha val="0"/>
                </a:sysClr>
              </a:solidFill>
              <a:latin typeface="Calibri" panose="020F0502020204030204"/>
            </a:endParaRPr>
          </a:p>
        </cx:txPr>
      </cx:axis>
      <cx:axis id="1">
        <cx:valScaling/>
        <cx:majorGridlines/>
        <cx:tickLabels/>
      </cx:axis>
    </cx:plotArea>
    <cx:legend pos="b" align="ctr"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F14F49-209D-EF4C-B7FF-2BCC78BF7AD5}" type="datetimeFigureOut">
              <a:rPr lang="en-US" smtClean="0"/>
              <a:t>2/14/2023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BB55AF-E158-0049-BA02-8B08A27F8040}" type="slidenum">
              <a:rPr lang="en-US" smtClean="0"/>
              <a:t>‹#›</a:t>
            </a:fld>
            <a:endParaRPr lang="en-US"/>
          </a:p>
        </p:txBody>
      </p:sp>
    </p:spTree>
    <p:extLst>
      <p:ext uri="{BB962C8B-B14F-4D97-AF65-F5344CB8AC3E}">
        <p14:creationId xmlns:p14="http://schemas.microsoft.com/office/powerpoint/2010/main" val="24454458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B55AF-E158-0049-BA02-8B08A27F8040}" type="slidenum">
              <a:rPr lang="en-US" smtClean="0"/>
              <a:t>17</a:t>
            </a:fld>
            <a:endParaRPr lang="en-US"/>
          </a:p>
        </p:txBody>
      </p:sp>
    </p:spTree>
    <p:extLst>
      <p:ext uri="{BB962C8B-B14F-4D97-AF65-F5344CB8AC3E}">
        <p14:creationId xmlns:p14="http://schemas.microsoft.com/office/powerpoint/2010/main" val="1424002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B55AF-E158-0049-BA02-8B08A27F8040}" type="slidenum">
              <a:rPr lang="en-US" smtClean="0"/>
              <a:t>24</a:t>
            </a:fld>
            <a:endParaRPr lang="en-US"/>
          </a:p>
        </p:txBody>
      </p:sp>
    </p:spTree>
    <p:extLst>
      <p:ext uri="{BB962C8B-B14F-4D97-AF65-F5344CB8AC3E}">
        <p14:creationId xmlns:p14="http://schemas.microsoft.com/office/powerpoint/2010/main" val="3055503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B55AF-E158-0049-BA02-8B08A27F8040}" type="slidenum">
              <a:rPr lang="en-US" smtClean="0"/>
              <a:t>35</a:t>
            </a:fld>
            <a:endParaRPr lang="en-US"/>
          </a:p>
        </p:txBody>
      </p:sp>
    </p:spTree>
    <p:extLst>
      <p:ext uri="{BB962C8B-B14F-4D97-AF65-F5344CB8AC3E}">
        <p14:creationId xmlns:p14="http://schemas.microsoft.com/office/powerpoint/2010/main" val="3098314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748269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2035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6594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46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46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0528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9522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3498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29522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3498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6283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66463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E5AE726-3E48-B447-8092-6905123165C5}" type="datetimeFigureOut">
              <a:rPr lang="en-US" smtClean="0"/>
              <a:t>2/14/2023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CA1F80-D206-7E41-BC87-FB9DD0489816}" type="slidenum">
              <a:rPr lang="en-US" smtClean="0"/>
              <a:t>‹#›</a:t>
            </a:fld>
            <a:endParaRPr lang="en-US"/>
          </a:p>
        </p:txBody>
      </p:sp>
      <p:sp>
        <p:nvSpPr>
          <p:cNvPr id="7" name="Title Placeholder 1"/>
          <p:cNvSpPr txBox="1">
            <a:spLocks/>
          </p:cNvSpPr>
          <p:nvPr userDrawn="1"/>
        </p:nvSpPr>
        <p:spPr>
          <a:xfrm>
            <a:off x="184458" y="0"/>
            <a:ext cx="8959542" cy="110066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FFFFFF"/>
                </a:solidFill>
                <a:latin typeface="+mj-lt"/>
                <a:ea typeface="+mj-ea"/>
                <a:cs typeface="+mj-cs"/>
              </a:defRPr>
            </a:lvl1pPr>
          </a:lstStyle>
          <a:p>
            <a:r>
              <a:rPr lang="en-US" dirty="0">
                <a:latin typeface="Arial"/>
                <a:cs typeface="Arial"/>
              </a:rPr>
              <a:t>Click to edit Master title style</a:t>
            </a:r>
          </a:p>
        </p:txBody>
      </p:sp>
    </p:spTree>
    <p:extLst>
      <p:ext uri="{BB962C8B-B14F-4D97-AF65-F5344CB8AC3E}">
        <p14:creationId xmlns:p14="http://schemas.microsoft.com/office/powerpoint/2010/main" val="2882590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7042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46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46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527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9522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3498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29522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3498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7056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24133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951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000000"/>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Placeholder 1"/>
          <p:cNvSpPr txBox="1">
            <a:spLocks/>
          </p:cNvSpPr>
          <p:nvPr userDrawn="1"/>
        </p:nvSpPr>
        <p:spPr>
          <a:xfrm>
            <a:off x="184458" y="0"/>
            <a:ext cx="8959542" cy="110066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FFFFFF"/>
                </a:solidFill>
                <a:latin typeface="+mj-lt"/>
                <a:ea typeface="+mj-ea"/>
                <a:cs typeface="+mj-cs"/>
              </a:defRPr>
            </a:lvl1pPr>
          </a:lstStyle>
          <a:p>
            <a:r>
              <a:rPr lang="en-US" dirty="0">
                <a:latin typeface="Arial"/>
                <a:cs typeface="Arial"/>
              </a:rPr>
              <a:t>Click to edit Master title style</a:t>
            </a:r>
          </a:p>
        </p:txBody>
      </p:sp>
    </p:spTree>
    <p:extLst>
      <p:ext uri="{BB962C8B-B14F-4D97-AF65-F5344CB8AC3E}">
        <p14:creationId xmlns:p14="http://schemas.microsoft.com/office/powerpoint/2010/main" val="2663257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7042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346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46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527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9522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3498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29522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3498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7056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4241331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49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429000"/>
            <a:ext cx="6400800" cy="2209800"/>
          </a:xfrm>
        </p:spPr>
        <p:txBody>
          <a:bodyPr/>
          <a:lstStyle>
            <a:lvl1pPr marL="0" indent="0" algn="ctr">
              <a:buNone/>
              <a:defRPr>
                <a:solidFill>
                  <a:srgbClr val="000000"/>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7" name="Title Placeholder 1"/>
          <p:cNvSpPr txBox="1">
            <a:spLocks/>
          </p:cNvSpPr>
          <p:nvPr userDrawn="1"/>
        </p:nvSpPr>
        <p:spPr>
          <a:xfrm>
            <a:off x="184458" y="0"/>
            <a:ext cx="8959542" cy="1100666"/>
          </a:xfrm>
          <a:prstGeom prst="rect">
            <a:avLst/>
          </a:prstGeom>
        </p:spPr>
        <p:txBody>
          <a:bodyPr vert="horz" lIns="68580" tIns="34290" rIns="68580" bIns="34290" rtlCol="0" anchor="ctr">
            <a:normAutofit/>
          </a:bodyPr>
          <a:lstStyle>
            <a:lvl1pPr algn="l" defTabSz="457200" rtl="0" eaLnBrk="1" latinLnBrk="0" hangingPunct="1">
              <a:spcBef>
                <a:spcPct val="0"/>
              </a:spcBef>
              <a:buNone/>
              <a:defRPr sz="4400" kern="1200">
                <a:solidFill>
                  <a:srgbClr val="FFFFFF"/>
                </a:solidFill>
                <a:latin typeface="+mj-lt"/>
                <a:ea typeface="+mj-ea"/>
                <a:cs typeface="+mj-cs"/>
              </a:defRPr>
            </a:lvl1pPr>
          </a:lstStyle>
          <a:p>
            <a:r>
              <a:rPr lang="en-US" sz="3300" dirty="0"/>
              <a:t>Click to edit Master title style</a:t>
            </a:r>
          </a:p>
        </p:txBody>
      </p:sp>
    </p:spTree>
    <p:extLst>
      <p:ext uri="{BB962C8B-B14F-4D97-AF65-F5344CB8AC3E}">
        <p14:creationId xmlns:p14="http://schemas.microsoft.com/office/powerpoint/2010/main" val="1203689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66352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46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46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7141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95226"/>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34988"/>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95226"/>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934988"/>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6595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3183172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49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429000"/>
            <a:ext cx="6400800" cy="220980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itle Placeholder 1"/>
          <p:cNvSpPr txBox="1">
            <a:spLocks/>
          </p:cNvSpPr>
          <p:nvPr userDrawn="1"/>
        </p:nvSpPr>
        <p:spPr>
          <a:xfrm>
            <a:off x="184458" y="0"/>
            <a:ext cx="8959542" cy="110066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FFFFFF"/>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88515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156002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570994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7345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46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46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0073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9522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3498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29522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3498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4791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740924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56323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569827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4.png"/><Relationship Id="rId4" Type="http://schemas.openxmlformats.org/officeDocument/2006/relationships/slideLayout" Target="../slideLayouts/slideLayout6.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image" Target="../media/image6.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4.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4.png"/><Relationship Id="rId4" Type="http://schemas.openxmlformats.org/officeDocument/2006/relationships/slideLayout" Target="../slideLayouts/slideLayout28.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2086429"/>
            <a:ext cx="9147247" cy="1850572"/>
          </a:xfrm>
          <a:prstGeom prst="rect">
            <a:avLst/>
          </a:prstGeom>
          <a:solidFill>
            <a:srgbClr val="005EA4"/>
          </a:solidFill>
        </p:spPr>
        <p:txBody>
          <a:bodyPr vert="horz" lIns="91440" tIns="45720" rIns="91440" bIns="45720" rtlCol="0" anchor="ctr">
            <a:normAutofit/>
          </a:bodyPr>
          <a:lstStyle/>
          <a:p>
            <a:r>
              <a:rPr lang="en-US" dirty="0"/>
              <a:t>Click to edit Master title style</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84680" y="5504392"/>
            <a:ext cx="3174641" cy="790933"/>
          </a:xfrm>
          <a:prstGeom prst="rect">
            <a:avLst/>
          </a:prstGeom>
        </p:spPr>
      </p:pic>
      <p:pic>
        <p:nvPicPr>
          <p:cNvPr id="9" name="Picture 8" descr="WCM_Tag_Horizontal_4C.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1818" y="190499"/>
            <a:ext cx="1338404" cy="480786"/>
          </a:xfrm>
          <a:prstGeom prst="rect">
            <a:avLst/>
          </a:prstGeom>
        </p:spPr>
      </p:pic>
      <p:sp>
        <p:nvSpPr>
          <p:cNvPr id="10" name="Rectangle 9"/>
          <p:cNvSpPr/>
          <p:nvPr userDrawn="1"/>
        </p:nvSpPr>
        <p:spPr>
          <a:xfrm>
            <a:off x="3761246" y="6410242"/>
            <a:ext cx="1621508" cy="276999"/>
          </a:xfrm>
          <a:prstGeom prst="rect">
            <a:avLst/>
          </a:prstGeom>
        </p:spPr>
        <p:txBody>
          <a:bodyPr wrap="none">
            <a:spAutoFit/>
          </a:bodyPr>
          <a:lstStyle/>
          <a:p>
            <a:pPr algn="ctr"/>
            <a:r>
              <a:rPr lang="en-US" sz="1200" b="0" dirty="0" err="1">
                <a:solidFill>
                  <a:srgbClr val="005EA4"/>
                </a:solidFill>
                <a:latin typeface="Arial"/>
                <a:cs typeface="Arial"/>
              </a:rPr>
              <a:t>wealthcare</a:t>
            </a:r>
            <a:r>
              <a:rPr lang="en-US" sz="1200" b="1" dirty="0" err="1">
                <a:solidFill>
                  <a:srgbClr val="77C043"/>
                </a:solidFill>
                <a:latin typeface="Arial"/>
                <a:cs typeface="Arial"/>
              </a:rPr>
              <a:t>GDX</a:t>
            </a:r>
            <a:r>
              <a:rPr lang="en-US" sz="1200" b="1" dirty="0" err="1">
                <a:solidFill>
                  <a:srgbClr val="005EA4"/>
                </a:solidFill>
                <a:latin typeface="Arial"/>
                <a:cs typeface="Arial"/>
              </a:rPr>
              <a:t>.com</a:t>
            </a:r>
            <a:endParaRPr lang="en-US" sz="1200" dirty="0">
              <a:latin typeface="Arial"/>
              <a:cs typeface="Arial"/>
            </a:endParaRPr>
          </a:p>
        </p:txBody>
      </p:sp>
    </p:spTree>
    <p:extLst>
      <p:ext uri="{BB962C8B-B14F-4D97-AF65-F5344CB8AC3E}">
        <p14:creationId xmlns:p14="http://schemas.microsoft.com/office/powerpoint/2010/main" val="1992261095"/>
      </p:ext>
    </p:extLst>
  </p:cSld>
  <p:clrMap bg1="lt1" tx1="dk1" bg2="lt2" tx2="dk2" accent1="accent1" accent2="accent2" accent3="accent3" accent4="accent4" accent5="accent5" accent6="accent6" hlink="hlink" folHlink="folHlink"/>
  <p:sldLayoutIdLst>
    <p:sldLayoutId id="2147483739" r:id="rId1"/>
    <p:sldLayoutId id="2147483751" r:id="rId2"/>
  </p:sldLayoutIdLst>
  <p:txStyles>
    <p:titleStyle>
      <a:lvl1pPr algn="ctr" defTabSz="457200" rtl="0" eaLnBrk="1" latinLnBrk="0" hangingPunct="1">
        <a:spcBef>
          <a:spcPct val="0"/>
        </a:spcBef>
        <a:buNone/>
        <a:defRPr sz="4400" kern="1200">
          <a:solidFill>
            <a:srgbClr val="FFFFF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6060194"/>
            <a:ext cx="9147247" cy="818444"/>
          </a:xfrm>
          <a:prstGeom prst="rect">
            <a:avLst/>
          </a:prstGeom>
          <a:solidFill>
            <a:srgbClr val="005E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332089"/>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7459911" y="6361844"/>
            <a:ext cx="1556836" cy="261610"/>
          </a:xfrm>
          <a:prstGeom prst="rect">
            <a:avLst/>
          </a:prstGeom>
        </p:spPr>
        <p:txBody>
          <a:bodyPr wrap="none">
            <a:spAutoFit/>
          </a:bodyPr>
          <a:lstStyle/>
          <a:p>
            <a:r>
              <a:rPr lang="en-US" sz="1100" b="1" dirty="0">
                <a:solidFill>
                  <a:srgbClr val="FFFFFF"/>
                </a:solidFill>
                <a:latin typeface="Arial"/>
                <a:cs typeface="Arial"/>
              </a:rPr>
              <a:t>wealthcareGDX.com</a:t>
            </a:r>
            <a:endParaRPr lang="en-US" sz="1100" dirty="0">
              <a:solidFill>
                <a:srgbClr val="FFFFFF"/>
              </a:solidFill>
              <a:latin typeface="Arial"/>
              <a:cs typeface="Arial"/>
            </a:endParaRPr>
          </a:p>
        </p:txBody>
      </p:sp>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84457" y="6271826"/>
            <a:ext cx="1229449" cy="441647"/>
          </a:xfrm>
          <a:prstGeom prst="rect">
            <a:avLst/>
          </a:prstGeom>
        </p:spPr>
      </p:pic>
      <p:sp>
        <p:nvSpPr>
          <p:cNvPr id="11" name="Rectangle 10"/>
          <p:cNvSpPr/>
          <p:nvPr userDrawn="1"/>
        </p:nvSpPr>
        <p:spPr>
          <a:xfrm>
            <a:off x="0" y="-1"/>
            <a:ext cx="9147247" cy="1100667"/>
          </a:xfrm>
          <a:prstGeom prst="rect">
            <a:avLst/>
          </a:prstGeom>
          <a:solidFill>
            <a:srgbClr val="005E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84458" y="0"/>
            <a:ext cx="8959542" cy="1100666"/>
          </a:xfrm>
          <a:prstGeom prst="rect">
            <a:avLst/>
          </a:prstGeom>
        </p:spPr>
        <p:txBody>
          <a:bodyPr vert="horz" lIns="91440" tIns="45720" rIns="91440" bIns="45720" rtlCol="0" anchor="ctr">
            <a:normAutofit/>
          </a:bodyPr>
          <a:lstStyle/>
          <a:p>
            <a:r>
              <a:rPr lang="en-US" dirty="0"/>
              <a:t>Click to edit Master title style</a:t>
            </a:r>
          </a:p>
        </p:txBody>
      </p:sp>
      <p:sp>
        <p:nvSpPr>
          <p:cNvPr id="13" name="Subtitle 2"/>
          <p:cNvSpPr txBox="1">
            <a:spLocks/>
          </p:cNvSpPr>
          <p:nvPr userDrawn="1"/>
        </p:nvSpPr>
        <p:spPr>
          <a:xfrm>
            <a:off x="8813030" y="6621222"/>
            <a:ext cx="330970" cy="473556"/>
          </a:xfrm>
          <a:prstGeom prst="rect">
            <a:avLst/>
          </a:prstGeom>
        </p:spPr>
        <p:txBody>
          <a:bodyPr lIns="0" tIns="0" rIns="0" bIns="0"/>
          <a:lstStyle>
            <a:lvl1pPr marL="0" indent="0" algn="l" defTabSz="457200" rtl="0" eaLnBrk="1" latinLnBrk="0" hangingPunct="1">
              <a:spcBef>
                <a:spcPct val="20000"/>
              </a:spcBef>
              <a:buFont typeface="Arial"/>
              <a:buNone/>
              <a:defRPr sz="1200" kern="1200">
                <a:solidFill>
                  <a:schemeClr val="tx1">
                    <a:lumMod val="65000"/>
                    <a:lumOff val="3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fld id="{0F4FC3B6-2366-6345-99CD-20BF3CBDB382}" type="slidenum">
              <a:rPr lang="en-US" sz="1100" b="1" smtClean="0">
                <a:solidFill>
                  <a:schemeClr val="bg1"/>
                </a:solidFill>
              </a:rPr>
              <a:pPr algn="ctr"/>
              <a:t>‹#›</a:t>
            </a:fld>
            <a:endParaRPr lang="en-US" sz="1100" b="1" dirty="0">
              <a:solidFill>
                <a:schemeClr val="bg1"/>
              </a:solidFill>
            </a:endParaRPr>
          </a:p>
        </p:txBody>
      </p:sp>
      <p:pic>
        <p:nvPicPr>
          <p:cNvPr id="14" name="Picture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584221" y="6232490"/>
            <a:ext cx="2088444" cy="520317"/>
          </a:xfrm>
          <a:prstGeom prst="rect">
            <a:avLst/>
          </a:prstGeom>
        </p:spPr>
      </p:pic>
    </p:spTree>
    <p:extLst>
      <p:ext uri="{BB962C8B-B14F-4D97-AF65-F5344CB8AC3E}">
        <p14:creationId xmlns:p14="http://schemas.microsoft.com/office/powerpoint/2010/main" val="7959699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89" r:id="rId4"/>
    <p:sldLayoutId id="2147483690" r:id="rId5"/>
    <p:sldLayoutId id="2147483740" r:id="rId6"/>
    <p:sldLayoutId id="2147483742" r:id="rId7"/>
  </p:sldLayoutIdLst>
  <p:txStyles>
    <p:titleStyle>
      <a:lvl1pPr algn="l" defTabSz="457200" rtl="0" eaLnBrk="1" latinLnBrk="0" hangingPunct="1">
        <a:spcBef>
          <a:spcPct val="0"/>
        </a:spcBef>
        <a:buNone/>
        <a:defRPr sz="4400" kern="1200">
          <a:solidFill>
            <a:srgbClr val="FFFFF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7" cstate="print">
            <a:extLst>
              <a:ext uri="{28A0092B-C50C-407E-A947-70E740481C1C}">
                <a14:useLocalDpi xmlns:a14="http://schemas.microsoft.com/office/drawing/2010/main" val="0"/>
              </a:ext>
            </a:extLst>
          </a:blip>
          <a:srcRect l="4775" t="11275" r="27679" b="11275"/>
          <a:stretch/>
        </p:blipFill>
        <p:spPr>
          <a:xfrm>
            <a:off x="0" y="-1"/>
            <a:ext cx="9144000" cy="6858001"/>
          </a:xfrm>
          <a:prstGeom prst="rect">
            <a:avLst/>
          </a:prstGeom>
        </p:spPr>
      </p:pic>
      <p:sp>
        <p:nvSpPr>
          <p:cNvPr id="7" name="Rectangle 6"/>
          <p:cNvSpPr/>
          <p:nvPr userDrawn="1"/>
        </p:nvSpPr>
        <p:spPr>
          <a:xfrm>
            <a:off x="0" y="6060194"/>
            <a:ext cx="9147247" cy="818444"/>
          </a:xfrm>
          <a:prstGeom prst="rect">
            <a:avLst/>
          </a:prstGeom>
          <a:solidFill>
            <a:srgbClr val="005E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7459911" y="6361844"/>
            <a:ext cx="1382110" cy="261610"/>
          </a:xfrm>
          <a:prstGeom prst="rect">
            <a:avLst/>
          </a:prstGeom>
        </p:spPr>
        <p:txBody>
          <a:bodyPr wrap="none">
            <a:spAutoFit/>
          </a:bodyPr>
          <a:lstStyle/>
          <a:p>
            <a:r>
              <a:rPr lang="en-US" sz="1100" b="1" dirty="0">
                <a:solidFill>
                  <a:srgbClr val="FFFFFF"/>
                </a:solidFill>
              </a:rPr>
              <a:t>wealthcareGDX.com</a:t>
            </a:r>
            <a:endParaRPr lang="en-US" sz="1100" dirty="0">
              <a:solidFill>
                <a:srgbClr val="FFFFFF"/>
              </a:solidFill>
            </a:endParaRPr>
          </a:p>
        </p:txBody>
      </p:sp>
      <p:pic>
        <p:nvPicPr>
          <p:cNvPr id="9" name="Picture 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84457" y="6271826"/>
            <a:ext cx="1229449" cy="441647"/>
          </a:xfrm>
          <a:prstGeom prst="rect">
            <a:avLst/>
          </a:prstGeom>
        </p:spPr>
      </p:pic>
      <p:sp>
        <p:nvSpPr>
          <p:cNvPr id="11" name="Subtitle 2"/>
          <p:cNvSpPr txBox="1">
            <a:spLocks/>
          </p:cNvSpPr>
          <p:nvPr userDrawn="1"/>
        </p:nvSpPr>
        <p:spPr>
          <a:xfrm>
            <a:off x="8813030" y="6621222"/>
            <a:ext cx="330970" cy="473556"/>
          </a:xfrm>
          <a:prstGeom prst="rect">
            <a:avLst/>
          </a:prstGeom>
        </p:spPr>
        <p:txBody>
          <a:bodyPr lIns="0" tIns="0" rIns="0" bIns="0"/>
          <a:lstStyle>
            <a:lvl1pPr marL="0" indent="0" algn="l" defTabSz="457200" rtl="0" eaLnBrk="1" latinLnBrk="0" hangingPunct="1">
              <a:spcBef>
                <a:spcPct val="20000"/>
              </a:spcBef>
              <a:buFont typeface="Arial"/>
              <a:buNone/>
              <a:defRPr sz="1200" kern="1200">
                <a:solidFill>
                  <a:schemeClr val="tx1">
                    <a:lumMod val="65000"/>
                    <a:lumOff val="3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fld id="{0F4FC3B6-2366-6345-99CD-20BF3CBDB382}" type="slidenum">
              <a:rPr lang="en-US" sz="1100" b="1" smtClean="0">
                <a:solidFill>
                  <a:schemeClr val="bg1"/>
                </a:solidFill>
              </a:rPr>
              <a:pPr algn="ctr"/>
              <a:t>‹#›</a:t>
            </a:fld>
            <a:endParaRPr lang="en-US" sz="1100" b="1" dirty="0">
              <a:solidFill>
                <a:schemeClr val="bg1"/>
              </a:solidFill>
            </a:endParaRPr>
          </a:p>
        </p:txBody>
      </p:sp>
      <p:sp>
        <p:nvSpPr>
          <p:cNvPr id="12" name="Rectangle 11"/>
          <p:cNvSpPr/>
          <p:nvPr userDrawn="1"/>
        </p:nvSpPr>
        <p:spPr>
          <a:xfrm>
            <a:off x="0" y="-1"/>
            <a:ext cx="9147247" cy="1100667"/>
          </a:xfrm>
          <a:prstGeom prst="rect">
            <a:avLst/>
          </a:prstGeom>
          <a:solidFill>
            <a:srgbClr val="005E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2"/>
          <p:cNvSpPr>
            <a:spLocks noGrp="1"/>
          </p:cNvSpPr>
          <p:nvPr>
            <p:ph type="body" idx="1"/>
          </p:nvPr>
        </p:nvSpPr>
        <p:spPr>
          <a:xfrm>
            <a:off x="457200" y="1332089"/>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Placeholder 20"/>
          <p:cNvSpPr>
            <a:spLocks noGrp="1"/>
          </p:cNvSpPr>
          <p:nvPr>
            <p:ph type="title"/>
          </p:nvPr>
        </p:nvSpPr>
        <p:spPr>
          <a:xfrm>
            <a:off x="184457" y="0"/>
            <a:ext cx="8502343" cy="1100666"/>
          </a:xfrm>
          <a:prstGeom prst="rect">
            <a:avLst/>
          </a:prstGeom>
        </p:spPr>
        <p:txBody>
          <a:bodyPr vert="horz" lIns="91440" tIns="45720" rIns="91440" bIns="45720" rtlCol="0" anchor="ctr">
            <a:normAutofit/>
          </a:bodyPr>
          <a:lstStyle/>
          <a:p>
            <a:r>
              <a:rPr lang="en-US" dirty="0"/>
              <a:t>Click to edit Master title style</a:t>
            </a:r>
          </a:p>
        </p:txBody>
      </p:sp>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584221" y="6232490"/>
            <a:ext cx="2088444" cy="520317"/>
          </a:xfrm>
          <a:prstGeom prst="rect">
            <a:avLst/>
          </a:prstGeom>
        </p:spPr>
      </p:pic>
    </p:spTree>
    <p:extLst>
      <p:ext uri="{BB962C8B-B14F-4D97-AF65-F5344CB8AC3E}">
        <p14:creationId xmlns:p14="http://schemas.microsoft.com/office/powerpoint/2010/main" val="1165962206"/>
      </p:ext>
    </p:extLst>
  </p:cSld>
  <p:clrMap bg1="lt1" tx1="dk1" bg2="lt2" tx2="dk2" accent1="accent1" accent2="accent2" accent3="accent3" accent4="accent4" accent5="accent5" accent6="accent6" hlink="hlink" folHlink="folHlink"/>
  <p:sldLayoutIdLst>
    <p:sldLayoutId id="2147483731" r:id="rId1"/>
    <p:sldLayoutId id="2147483733" r:id="rId2"/>
    <p:sldLayoutId id="2147483734" r:id="rId3"/>
    <p:sldLayoutId id="2147483735" r:id="rId4"/>
    <p:sldLayoutId id="2147483736" r:id="rId5"/>
  </p:sldLayoutIdLst>
  <p:txStyles>
    <p:titleStyle>
      <a:lvl1pPr algn="l" defTabSz="457200" rtl="0" eaLnBrk="1" latinLnBrk="0" hangingPunct="1">
        <a:spcBef>
          <a:spcPct val="0"/>
        </a:spcBef>
        <a:buNone/>
        <a:defRPr sz="4400"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gradFill flip="none" rotWithShape="1">
            <a:gsLst>
              <a:gs pos="6000">
                <a:schemeClr val="accent1">
                  <a:lumMod val="0"/>
                  <a:lumOff val="100000"/>
                </a:schemeClr>
              </a:gs>
              <a:gs pos="100000">
                <a:srgbClr val="ACBBC2"/>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869950" y="1068751"/>
            <a:ext cx="7734300" cy="4410415"/>
            <a:chOff x="869950" y="1068751"/>
            <a:chExt cx="7734300" cy="4410415"/>
          </a:xfrm>
        </p:grpSpPr>
        <p:pic>
          <p:nvPicPr>
            <p:cNvPr id="14" name="Picture 13" descr="bkgd.png"/>
            <p:cNvPicPr>
              <a:picLocks noChangeAspect="1"/>
            </p:cNvPicPr>
            <p:nvPr userDrawn="1"/>
          </p:nvPicPr>
          <p:blipFill>
            <a:blip r:embed="rId7">
              <a:alphaModFix amt="31000"/>
              <a:extLst>
                <a:ext uri="{28A0092B-C50C-407E-A947-70E740481C1C}">
                  <a14:useLocalDpi xmlns:a14="http://schemas.microsoft.com/office/drawing/2010/main" val="0"/>
                </a:ext>
              </a:extLst>
            </a:blip>
            <a:stretch>
              <a:fillRect/>
            </a:stretch>
          </p:blipFill>
          <p:spPr>
            <a:xfrm>
              <a:off x="869950" y="1068751"/>
              <a:ext cx="7734300" cy="4410415"/>
            </a:xfrm>
            <a:prstGeom prst="rect">
              <a:avLst/>
            </a:prstGeom>
          </p:spPr>
        </p:pic>
        <p:sp>
          <p:nvSpPr>
            <p:cNvPr id="15" name="TextBox 14"/>
            <p:cNvSpPr txBox="1"/>
            <p:nvPr userDrawn="1"/>
          </p:nvSpPr>
          <p:spPr>
            <a:xfrm>
              <a:off x="3993445" y="4591743"/>
              <a:ext cx="1284110" cy="584776"/>
            </a:xfrm>
            <a:prstGeom prst="rect">
              <a:avLst/>
            </a:prstGeom>
            <a:noFill/>
          </p:spPr>
          <p:txBody>
            <a:bodyPr wrap="square" rtlCol="0">
              <a:spAutoFit/>
            </a:bodyPr>
            <a:lstStyle/>
            <a:p>
              <a:pPr algn="ctr"/>
              <a:r>
                <a:rPr lang="en-US" sz="3200" b="1" dirty="0">
                  <a:solidFill>
                    <a:schemeClr val="bg1"/>
                  </a:solidFill>
                  <a:latin typeface="Arial Black"/>
                  <a:cs typeface="Arial Black"/>
                </a:rPr>
                <a:t>GDX</a:t>
              </a:r>
            </a:p>
          </p:txBody>
        </p:sp>
      </p:grpSp>
      <p:sp>
        <p:nvSpPr>
          <p:cNvPr id="7" name="Rectangle 6"/>
          <p:cNvSpPr/>
          <p:nvPr userDrawn="1"/>
        </p:nvSpPr>
        <p:spPr>
          <a:xfrm>
            <a:off x="0" y="6060194"/>
            <a:ext cx="9147247" cy="818444"/>
          </a:xfrm>
          <a:prstGeom prst="rect">
            <a:avLst/>
          </a:prstGeom>
          <a:solidFill>
            <a:srgbClr val="005E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7459911" y="6361844"/>
            <a:ext cx="1382110" cy="261610"/>
          </a:xfrm>
          <a:prstGeom prst="rect">
            <a:avLst/>
          </a:prstGeom>
        </p:spPr>
        <p:txBody>
          <a:bodyPr wrap="none">
            <a:spAutoFit/>
          </a:bodyPr>
          <a:lstStyle/>
          <a:p>
            <a:r>
              <a:rPr lang="en-US" sz="1100" b="1" dirty="0">
                <a:solidFill>
                  <a:srgbClr val="FFFFFF"/>
                </a:solidFill>
              </a:rPr>
              <a:t>wealthcareGDX.com</a:t>
            </a:r>
            <a:endParaRPr lang="en-US" sz="1100" dirty="0">
              <a:solidFill>
                <a:srgbClr val="FFFFFF"/>
              </a:solidFill>
            </a:endParaRPr>
          </a:p>
        </p:txBody>
      </p:sp>
      <p:pic>
        <p:nvPicPr>
          <p:cNvPr id="9" name="Picture 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84457" y="6271826"/>
            <a:ext cx="1229449" cy="441647"/>
          </a:xfrm>
          <a:prstGeom prst="rect">
            <a:avLst/>
          </a:prstGeom>
        </p:spPr>
      </p:pic>
      <p:sp>
        <p:nvSpPr>
          <p:cNvPr id="16" name="Subtitle 2"/>
          <p:cNvSpPr txBox="1">
            <a:spLocks/>
          </p:cNvSpPr>
          <p:nvPr userDrawn="1"/>
        </p:nvSpPr>
        <p:spPr>
          <a:xfrm>
            <a:off x="8813030" y="6621222"/>
            <a:ext cx="330970" cy="473556"/>
          </a:xfrm>
          <a:prstGeom prst="rect">
            <a:avLst/>
          </a:prstGeom>
        </p:spPr>
        <p:txBody>
          <a:bodyPr lIns="0" tIns="0" rIns="0" bIns="0"/>
          <a:lstStyle>
            <a:lvl1pPr marL="0" indent="0" algn="l" defTabSz="457200" rtl="0" eaLnBrk="1" latinLnBrk="0" hangingPunct="1">
              <a:spcBef>
                <a:spcPct val="20000"/>
              </a:spcBef>
              <a:buFont typeface="Arial"/>
              <a:buNone/>
              <a:defRPr sz="1200" kern="1200">
                <a:solidFill>
                  <a:schemeClr val="tx1">
                    <a:lumMod val="65000"/>
                    <a:lumOff val="3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fld id="{0F4FC3B6-2366-6345-99CD-20BF3CBDB382}" type="slidenum">
              <a:rPr lang="en-US" sz="1100" b="1" smtClean="0">
                <a:solidFill>
                  <a:schemeClr val="bg1"/>
                </a:solidFill>
              </a:rPr>
              <a:pPr algn="ctr"/>
              <a:t>‹#›</a:t>
            </a:fld>
            <a:endParaRPr lang="en-US" sz="1100" b="1" dirty="0">
              <a:solidFill>
                <a:schemeClr val="bg1"/>
              </a:solidFill>
            </a:endParaRPr>
          </a:p>
        </p:txBody>
      </p:sp>
      <p:sp>
        <p:nvSpPr>
          <p:cNvPr id="18" name="Rectangle 17"/>
          <p:cNvSpPr/>
          <p:nvPr userDrawn="1"/>
        </p:nvSpPr>
        <p:spPr>
          <a:xfrm>
            <a:off x="0" y="-1"/>
            <a:ext cx="9147247" cy="1100667"/>
          </a:xfrm>
          <a:prstGeom prst="rect">
            <a:avLst/>
          </a:prstGeom>
          <a:solidFill>
            <a:srgbClr val="005E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Placeholder 1"/>
          <p:cNvSpPr>
            <a:spLocks noGrp="1"/>
          </p:cNvSpPr>
          <p:nvPr>
            <p:ph type="title"/>
          </p:nvPr>
        </p:nvSpPr>
        <p:spPr>
          <a:xfrm>
            <a:off x="184458" y="0"/>
            <a:ext cx="8959542" cy="1100666"/>
          </a:xfrm>
          <a:prstGeom prst="rect">
            <a:avLst/>
          </a:prstGeom>
        </p:spPr>
        <p:txBody>
          <a:bodyPr vert="horz" lIns="91440" tIns="45720" rIns="91440" bIns="45720" rtlCol="0" anchor="ctr">
            <a:normAutofit/>
          </a:bodyPr>
          <a:lstStyle/>
          <a:p>
            <a:r>
              <a:rPr lang="en-US" dirty="0"/>
              <a:t>Click to edit Master title style</a:t>
            </a:r>
          </a:p>
        </p:txBody>
      </p:sp>
      <p:sp>
        <p:nvSpPr>
          <p:cNvPr id="20" name="Text Placeholder 2"/>
          <p:cNvSpPr>
            <a:spLocks noGrp="1"/>
          </p:cNvSpPr>
          <p:nvPr>
            <p:ph type="body" idx="1"/>
          </p:nvPr>
        </p:nvSpPr>
        <p:spPr>
          <a:xfrm>
            <a:off x="457200" y="1332089"/>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584221" y="6232490"/>
            <a:ext cx="2088444" cy="520317"/>
          </a:xfrm>
          <a:prstGeom prst="rect">
            <a:avLst/>
          </a:prstGeom>
        </p:spPr>
      </p:pic>
    </p:spTree>
    <p:extLst>
      <p:ext uri="{BB962C8B-B14F-4D97-AF65-F5344CB8AC3E}">
        <p14:creationId xmlns:p14="http://schemas.microsoft.com/office/powerpoint/2010/main" val="3065231150"/>
      </p:ext>
    </p:extLst>
  </p:cSld>
  <p:clrMap bg1="lt1" tx1="dk1" bg2="lt2" tx2="dk2" accent1="accent1" accent2="accent2" accent3="accent3" accent4="accent4" accent5="accent5" accent6="accent6" hlink="hlink" folHlink="folHlink"/>
  <p:sldLayoutIdLst>
    <p:sldLayoutId id="2147483697" r:id="rId1"/>
    <p:sldLayoutId id="2147483721" r:id="rId2"/>
    <p:sldLayoutId id="2147483722" r:id="rId3"/>
    <p:sldLayoutId id="2147483723" r:id="rId4"/>
    <p:sldLayoutId id="2147483724" r:id="rId5"/>
  </p:sldLayoutIdLst>
  <p:txStyles>
    <p:titleStyle>
      <a:lvl1pPr algn="l" defTabSz="457200" rtl="0" eaLnBrk="1" latinLnBrk="0" hangingPunct="1">
        <a:spcBef>
          <a:spcPct val="0"/>
        </a:spcBef>
        <a:buNone/>
        <a:defRPr sz="4400" kern="1200">
          <a:solidFill>
            <a:srgbClr val="FFFFF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869950" y="1068751"/>
            <a:ext cx="7734300" cy="4410415"/>
            <a:chOff x="869950" y="1068751"/>
            <a:chExt cx="7734300" cy="4410415"/>
          </a:xfrm>
        </p:grpSpPr>
        <p:pic>
          <p:nvPicPr>
            <p:cNvPr id="8" name="Picture 7" descr="bkgd.png"/>
            <p:cNvPicPr>
              <a:picLocks noChangeAspect="1"/>
            </p:cNvPicPr>
            <p:nvPr userDrawn="1"/>
          </p:nvPicPr>
          <p:blipFill>
            <a:blip r:embed="rId7">
              <a:alphaModFix amt="31000"/>
              <a:extLst>
                <a:ext uri="{28A0092B-C50C-407E-A947-70E740481C1C}">
                  <a14:useLocalDpi xmlns:a14="http://schemas.microsoft.com/office/drawing/2010/main" val="0"/>
                </a:ext>
              </a:extLst>
            </a:blip>
            <a:stretch>
              <a:fillRect/>
            </a:stretch>
          </p:blipFill>
          <p:spPr>
            <a:xfrm>
              <a:off x="869950" y="1068751"/>
              <a:ext cx="7734300" cy="4410415"/>
            </a:xfrm>
            <a:prstGeom prst="rect">
              <a:avLst/>
            </a:prstGeom>
          </p:spPr>
        </p:pic>
        <p:sp>
          <p:nvSpPr>
            <p:cNvPr id="9" name="TextBox 8"/>
            <p:cNvSpPr txBox="1"/>
            <p:nvPr userDrawn="1"/>
          </p:nvSpPr>
          <p:spPr>
            <a:xfrm>
              <a:off x="3993445" y="4591743"/>
              <a:ext cx="1284110" cy="584776"/>
            </a:xfrm>
            <a:prstGeom prst="rect">
              <a:avLst/>
            </a:prstGeom>
            <a:noFill/>
          </p:spPr>
          <p:txBody>
            <a:bodyPr wrap="square" rtlCol="0">
              <a:spAutoFit/>
            </a:bodyPr>
            <a:lstStyle/>
            <a:p>
              <a:pPr algn="ctr"/>
              <a:r>
                <a:rPr lang="en-US" sz="3200" b="1" dirty="0">
                  <a:solidFill>
                    <a:schemeClr val="bg1"/>
                  </a:solidFill>
                  <a:latin typeface="Arial Black"/>
                  <a:cs typeface="Arial Black"/>
                </a:rPr>
                <a:t>GDX</a:t>
              </a:r>
            </a:p>
          </p:txBody>
        </p:sp>
      </p:grpSp>
      <p:sp>
        <p:nvSpPr>
          <p:cNvPr id="10" name="Rectangle 9"/>
          <p:cNvSpPr/>
          <p:nvPr userDrawn="1"/>
        </p:nvSpPr>
        <p:spPr>
          <a:xfrm>
            <a:off x="0" y="6060194"/>
            <a:ext cx="9147247" cy="818444"/>
          </a:xfrm>
          <a:prstGeom prst="rect">
            <a:avLst/>
          </a:prstGeom>
          <a:solidFill>
            <a:srgbClr val="005E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7459911" y="6361844"/>
            <a:ext cx="1382110" cy="261610"/>
          </a:xfrm>
          <a:prstGeom prst="rect">
            <a:avLst/>
          </a:prstGeom>
        </p:spPr>
        <p:txBody>
          <a:bodyPr wrap="none">
            <a:spAutoFit/>
          </a:bodyPr>
          <a:lstStyle/>
          <a:p>
            <a:r>
              <a:rPr lang="en-US" sz="1100" b="1" dirty="0">
                <a:solidFill>
                  <a:srgbClr val="FFFFFF"/>
                </a:solidFill>
              </a:rPr>
              <a:t>wealthcareGDX.com</a:t>
            </a:r>
            <a:endParaRPr lang="en-US" sz="1100" dirty="0">
              <a:solidFill>
                <a:srgbClr val="FFFFFF"/>
              </a:solidFill>
            </a:endParaRPr>
          </a:p>
        </p:txBody>
      </p:sp>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84457" y="6271826"/>
            <a:ext cx="1229449" cy="441647"/>
          </a:xfrm>
          <a:prstGeom prst="rect">
            <a:avLst/>
          </a:prstGeom>
        </p:spPr>
      </p:pic>
      <p:sp>
        <p:nvSpPr>
          <p:cNvPr id="15" name="Subtitle 2"/>
          <p:cNvSpPr txBox="1">
            <a:spLocks/>
          </p:cNvSpPr>
          <p:nvPr userDrawn="1"/>
        </p:nvSpPr>
        <p:spPr>
          <a:xfrm>
            <a:off x="8813030" y="6621222"/>
            <a:ext cx="330970" cy="473556"/>
          </a:xfrm>
          <a:prstGeom prst="rect">
            <a:avLst/>
          </a:prstGeom>
        </p:spPr>
        <p:txBody>
          <a:bodyPr lIns="0" tIns="0" rIns="0" bIns="0"/>
          <a:lstStyle>
            <a:lvl1pPr marL="0" indent="0" algn="l" defTabSz="457200" rtl="0" eaLnBrk="1" latinLnBrk="0" hangingPunct="1">
              <a:spcBef>
                <a:spcPct val="20000"/>
              </a:spcBef>
              <a:buFont typeface="Arial"/>
              <a:buNone/>
              <a:defRPr sz="1200" kern="1200">
                <a:solidFill>
                  <a:schemeClr val="tx1">
                    <a:lumMod val="65000"/>
                    <a:lumOff val="3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fld id="{0F4FC3B6-2366-6345-99CD-20BF3CBDB382}" type="slidenum">
              <a:rPr lang="en-US" sz="1100" b="1" smtClean="0">
                <a:solidFill>
                  <a:schemeClr val="bg1"/>
                </a:solidFill>
              </a:rPr>
              <a:pPr algn="ctr"/>
              <a:t>‹#›</a:t>
            </a:fld>
            <a:endParaRPr lang="en-US" sz="1100" b="1" dirty="0">
              <a:solidFill>
                <a:schemeClr val="bg1"/>
              </a:solidFill>
            </a:endParaRPr>
          </a:p>
        </p:txBody>
      </p:sp>
      <p:sp>
        <p:nvSpPr>
          <p:cNvPr id="16" name="Rectangle 15"/>
          <p:cNvSpPr/>
          <p:nvPr userDrawn="1"/>
        </p:nvSpPr>
        <p:spPr>
          <a:xfrm>
            <a:off x="0" y="-1"/>
            <a:ext cx="9147247" cy="1100667"/>
          </a:xfrm>
          <a:prstGeom prst="rect">
            <a:avLst/>
          </a:prstGeom>
          <a:solidFill>
            <a:srgbClr val="005E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itle Placeholder 1"/>
          <p:cNvSpPr>
            <a:spLocks noGrp="1"/>
          </p:cNvSpPr>
          <p:nvPr>
            <p:ph type="title"/>
          </p:nvPr>
        </p:nvSpPr>
        <p:spPr>
          <a:xfrm>
            <a:off x="184458" y="0"/>
            <a:ext cx="8959542" cy="1100666"/>
          </a:xfrm>
          <a:prstGeom prst="rect">
            <a:avLst/>
          </a:prstGeom>
        </p:spPr>
        <p:txBody>
          <a:bodyPr vert="horz" lIns="91440" tIns="45720" rIns="91440" bIns="45720" rtlCol="0" anchor="ctr">
            <a:normAutofit/>
          </a:bodyPr>
          <a:lstStyle/>
          <a:p>
            <a:r>
              <a:rPr lang="en-US" dirty="0"/>
              <a:t>Click to edit Master title style</a:t>
            </a:r>
          </a:p>
        </p:txBody>
      </p:sp>
      <p:sp>
        <p:nvSpPr>
          <p:cNvPr id="18" name="Text Placeholder 2"/>
          <p:cNvSpPr>
            <a:spLocks noGrp="1"/>
          </p:cNvSpPr>
          <p:nvPr>
            <p:ph type="body" idx="1"/>
          </p:nvPr>
        </p:nvSpPr>
        <p:spPr>
          <a:xfrm>
            <a:off x="457200" y="1332089"/>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584221" y="6232490"/>
            <a:ext cx="2088444" cy="520317"/>
          </a:xfrm>
          <a:prstGeom prst="rect">
            <a:avLst/>
          </a:prstGeom>
        </p:spPr>
      </p:pic>
    </p:spTree>
    <p:extLst>
      <p:ext uri="{BB962C8B-B14F-4D97-AF65-F5344CB8AC3E}">
        <p14:creationId xmlns:p14="http://schemas.microsoft.com/office/powerpoint/2010/main" val="862509583"/>
      </p:ext>
    </p:extLst>
  </p:cSld>
  <p:clrMap bg1="lt1" tx1="dk1" bg2="lt2" tx2="dk2" accent1="accent1" accent2="accent2" accent3="accent3" accent4="accent4" accent5="accent5" accent6="accent6" hlink="hlink" folHlink="folHlink"/>
  <p:sldLayoutIdLst>
    <p:sldLayoutId id="2147483709" r:id="rId1"/>
    <p:sldLayoutId id="2147483726" r:id="rId2"/>
    <p:sldLayoutId id="2147483727" r:id="rId3"/>
    <p:sldLayoutId id="2147483728" r:id="rId4"/>
    <p:sldLayoutId id="2147483729" r:id="rId5"/>
  </p:sldLayoutIdLst>
  <p:txStyles>
    <p:titleStyle>
      <a:lvl1pPr algn="l" defTabSz="457200" rtl="0" eaLnBrk="1" latinLnBrk="0" hangingPunct="1">
        <a:spcBef>
          <a:spcPct val="0"/>
        </a:spcBef>
        <a:buNone/>
        <a:defRPr sz="4400" kern="1200">
          <a:solidFill>
            <a:srgbClr val="FFFFF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1" y="6060194"/>
            <a:ext cx="9147247" cy="818444"/>
          </a:xfrm>
          <a:prstGeom prst="rect">
            <a:avLst/>
          </a:prstGeom>
          <a:solidFill>
            <a:srgbClr val="005E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idx="1"/>
          </p:nvPr>
        </p:nvSpPr>
        <p:spPr>
          <a:xfrm>
            <a:off x="457200" y="133209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7459911" y="6361845"/>
            <a:ext cx="1208985" cy="219291"/>
          </a:xfrm>
          <a:prstGeom prst="rect">
            <a:avLst/>
          </a:prstGeom>
        </p:spPr>
        <p:txBody>
          <a:bodyPr wrap="none">
            <a:spAutoFit/>
          </a:bodyPr>
          <a:lstStyle/>
          <a:p>
            <a:r>
              <a:rPr lang="en-US" sz="825" b="1" dirty="0">
                <a:solidFill>
                  <a:srgbClr val="FFFFFF"/>
                </a:solidFill>
                <a:latin typeface="Arial"/>
                <a:cs typeface="Arial"/>
              </a:rPr>
              <a:t>wealthcareGDX.com</a:t>
            </a:r>
            <a:endParaRPr lang="en-US" sz="825" dirty="0">
              <a:solidFill>
                <a:srgbClr val="FFFFFF"/>
              </a:solidFill>
              <a:latin typeface="Arial"/>
              <a:cs typeface="Arial"/>
            </a:endParaRPr>
          </a:p>
        </p:txBody>
      </p:sp>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84458" y="6271828"/>
            <a:ext cx="1229449" cy="441647"/>
          </a:xfrm>
          <a:prstGeom prst="rect">
            <a:avLst/>
          </a:prstGeom>
        </p:spPr>
      </p:pic>
      <p:sp>
        <p:nvSpPr>
          <p:cNvPr id="11" name="Rectangle 10"/>
          <p:cNvSpPr/>
          <p:nvPr userDrawn="1"/>
        </p:nvSpPr>
        <p:spPr>
          <a:xfrm>
            <a:off x="1" y="-1"/>
            <a:ext cx="9147247" cy="1100667"/>
          </a:xfrm>
          <a:prstGeom prst="rect">
            <a:avLst/>
          </a:prstGeom>
          <a:solidFill>
            <a:srgbClr val="005E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184458" y="0"/>
            <a:ext cx="8959542" cy="1100666"/>
          </a:xfrm>
          <a:prstGeom prst="rect">
            <a:avLst/>
          </a:prstGeom>
        </p:spPr>
        <p:txBody>
          <a:bodyPr vert="horz" lIns="91440" tIns="45720" rIns="91440" bIns="45720" rtlCol="0" anchor="ctr">
            <a:normAutofit/>
          </a:bodyPr>
          <a:lstStyle/>
          <a:p>
            <a:r>
              <a:rPr lang="en-US" dirty="0"/>
              <a:t>Click to edit Master title style</a:t>
            </a:r>
          </a:p>
        </p:txBody>
      </p:sp>
      <p:sp>
        <p:nvSpPr>
          <p:cNvPr id="13" name="Subtitle 2"/>
          <p:cNvSpPr txBox="1">
            <a:spLocks/>
          </p:cNvSpPr>
          <p:nvPr userDrawn="1"/>
        </p:nvSpPr>
        <p:spPr>
          <a:xfrm>
            <a:off x="8813031" y="6621222"/>
            <a:ext cx="330970" cy="473556"/>
          </a:xfrm>
          <a:prstGeom prst="rect">
            <a:avLst/>
          </a:prstGeom>
        </p:spPr>
        <p:txBody>
          <a:bodyPr lIns="0" tIns="0" rIns="0" bIns="0"/>
          <a:lstStyle>
            <a:lvl1pPr marL="0" indent="0" algn="l" defTabSz="457200" rtl="0" eaLnBrk="1" latinLnBrk="0" hangingPunct="1">
              <a:spcBef>
                <a:spcPct val="20000"/>
              </a:spcBef>
              <a:buFont typeface="Arial"/>
              <a:buNone/>
              <a:defRPr sz="1200" kern="1200">
                <a:solidFill>
                  <a:schemeClr val="tx1">
                    <a:lumMod val="65000"/>
                    <a:lumOff val="3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fld id="{0F4FC3B6-2366-6345-99CD-20BF3CBDB382}" type="slidenum">
              <a:rPr lang="en-US" sz="825" b="1" smtClean="0">
                <a:solidFill>
                  <a:schemeClr val="bg1"/>
                </a:solidFill>
              </a:rPr>
              <a:pPr algn="ctr"/>
              <a:t>‹#›</a:t>
            </a:fld>
            <a:endParaRPr lang="en-US" sz="825" b="1" dirty="0">
              <a:solidFill>
                <a:schemeClr val="bg1"/>
              </a:solidFill>
            </a:endParaRPr>
          </a:p>
        </p:txBody>
      </p:sp>
      <p:pic>
        <p:nvPicPr>
          <p:cNvPr id="14" name="Picture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584221" y="6232492"/>
            <a:ext cx="2088444" cy="520317"/>
          </a:xfrm>
          <a:prstGeom prst="rect">
            <a:avLst/>
          </a:prstGeom>
        </p:spPr>
      </p:pic>
    </p:spTree>
    <p:extLst>
      <p:ext uri="{BB962C8B-B14F-4D97-AF65-F5344CB8AC3E}">
        <p14:creationId xmlns:p14="http://schemas.microsoft.com/office/powerpoint/2010/main" val="2121545487"/>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Lst>
  <p:txStyles>
    <p:titleStyle>
      <a:lvl1pPr algn="l" defTabSz="342900" rtl="0" eaLnBrk="1" latinLnBrk="0" hangingPunct="1">
        <a:spcBef>
          <a:spcPct val="0"/>
        </a:spcBef>
        <a:buNone/>
        <a:defRPr sz="3300" kern="1200">
          <a:solidFill>
            <a:srgbClr val="FFFFFF"/>
          </a:solidFill>
          <a:latin typeface="Arial"/>
          <a:ea typeface="+mj-ea"/>
          <a:cs typeface="Aria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Arial"/>
          <a:ea typeface="+mn-ea"/>
          <a:cs typeface="Arial"/>
        </a:defRPr>
      </a:lvl1pPr>
      <a:lvl2pPr marL="557213" indent="-214313" algn="l" defTabSz="342900" rtl="0" eaLnBrk="1" latinLnBrk="0" hangingPunct="1">
        <a:spcBef>
          <a:spcPct val="20000"/>
        </a:spcBef>
        <a:buFont typeface="Arial"/>
        <a:buChar char="–"/>
        <a:defRPr sz="2100" kern="1200">
          <a:solidFill>
            <a:schemeClr val="tx1"/>
          </a:solidFill>
          <a:latin typeface="Arial"/>
          <a:ea typeface="+mn-ea"/>
          <a:cs typeface="Arial"/>
        </a:defRPr>
      </a:lvl2pPr>
      <a:lvl3pPr marL="857250" indent="-171450" algn="l" defTabSz="342900" rtl="0" eaLnBrk="1" latinLnBrk="0" hangingPunct="1">
        <a:spcBef>
          <a:spcPct val="20000"/>
        </a:spcBef>
        <a:buFont typeface="Arial"/>
        <a:buChar char="•"/>
        <a:defRPr sz="18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500" kern="1200">
          <a:solidFill>
            <a:schemeClr val="tx1"/>
          </a:solidFill>
          <a:latin typeface="Arial"/>
          <a:ea typeface="+mn-ea"/>
          <a:cs typeface="Arial"/>
        </a:defRPr>
      </a:lvl4pPr>
      <a:lvl5pPr marL="1543050" indent="-171450" algn="l" defTabSz="342900" rtl="0" eaLnBrk="1" latinLnBrk="0" hangingPunct="1">
        <a:spcBef>
          <a:spcPct val="20000"/>
        </a:spcBef>
        <a:buFont typeface="Arial"/>
        <a:buChar char="»"/>
        <a:defRPr sz="15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Excel_Worksheet2.xlsx"/><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4/relationships/chartEx" Target="../charts/chartEx1.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Excel_Worksheet.xlsx"/><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Excel_Worksheet1.xlsx"/><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latin typeface="+mj-lt"/>
              </a:rPr>
              <a:t>2023 Capital Market Assumptions</a:t>
            </a:r>
          </a:p>
        </p:txBody>
      </p:sp>
    </p:spTree>
    <p:extLst>
      <p:ext uri="{BB962C8B-B14F-4D97-AF65-F5344CB8AC3E}">
        <p14:creationId xmlns:p14="http://schemas.microsoft.com/office/powerpoint/2010/main" val="201100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573FF-12DB-4F99-8770-C765ED84EAB5}"/>
              </a:ext>
            </a:extLst>
          </p:cNvPr>
          <p:cNvSpPr>
            <a:spLocks noGrp="1"/>
          </p:cNvSpPr>
          <p:nvPr>
            <p:ph type="title"/>
          </p:nvPr>
        </p:nvSpPr>
        <p:spPr/>
        <p:txBody>
          <a:bodyPr>
            <a:normAutofit/>
          </a:bodyPr>
          <a:lstStyle/>
          <a:p>
            <a:r>
              <a:rPr lang="en-US" sz="2800" dirty="0">
                <a:solidFill>
                  <a:schemeClr val="bg1"/>
                </a:solidFill>
                <a:latin typeface="+mj-lt"/>
              </a:rPr>
              <a:t>25 Years of TIPS-based Market Implied Inflation Estimates</a:t>
            </a:r>
          </a:p>
        </p:txBody>
      </p:sp>
      <p:sp>
        <p:nvSpPr>
          <p:cNvPr id="15" name="TextBox 14">
            <a:extLst>
              <a:ext uri="{FF2B5EF4-FFF2-40B4-BE49-F238E27FC236}">
                <a16:creationId xmlns:a16="http://schemas.microsoft.com/office/drawing/2014/main" id="{612B73A5-0112-BDC3-7E2D-B32AF173E59E}"/>
              </a:ext>
            </a:extLst>
          </p:cNvPr>
          <p:cNvSpPr txBox="1"/>
          <p:nvPr/>
        </p:nvSpPr>
        <p:spPr>
          <a:xfrm>
            <a:off x="184458" y="4934099"/>
            <a:ext cx="8542049" cy="923330"/>
          </a:xfrm>
          <a:prstGeom prst="rect">
            <a:avLst/>
          </a:prstGeom>
          <a:noFill/>
        </p:spPr>
        <p:txBody>
          <a:bodyPr wrap="square" rtlCol="0">
            <a:spAutoFit/>
          </a:bodyPr>
          <a:lstStyle/>
          <a:p>
            <a:pPr marL="285750" indent="-285750">
              <a:buFont typeface="Wingdings" panose="05000000000000000000" pitchFamily="2" charset="2"/>
              <a:buChar char="§"/>
            </a:pPr>
            <a:r>
              <a:rPr lang="en-US" dirty="0"/>
              <a:t>Market expected average inflation for the next   </a:t>
            </a:r>
            <a:r>
              <a:rPr lang="en-US" b="1" dirty="0"/>
              <a:t>5</a:t>
            </a:r>
            <a:r>
              <a:rPr lang="en-US" dirty="0"/>
              <a:t> years: 2.47</a:t>
            </a:r>
          </a:p>
          <a:p>
            <a:pPr marL="285750" indent="-285750">
              <a:buFont typeface="Wingdings" panose="05000000000000000000" pitchFamily="2" charset="2"/>
              <a:buChar char="§"/>
            </a:pPr>
            <a:r>
              <a:rPr lang="en-US" dirty="0"/>
              <a:t>Market expected average inflation for the next </a:t>
            </a:r>
            <a:r>
              <a:rPr lang="en-US" b="1" dirty="0"/>
              <a:t>10</a:t>
            </a:r>
            <a:r>
              <a:rPr lang="en-US" dirty="0"/>
              <a:t> years: 2.32</a:t>
            </a:r>
          </a:p>
          <a:p>
            <a:pPr marL="285750" indent="-285750">
              <a:buFont typeface="Wingdings" panose="05000000000000000000" pitchFamily="2" charset="2"/>
              <a:buChar char="§"/>
            </a:pPr>
            <a:r>
              <a:rPr lang="en-US" dirty="0"/>
              <a:t>Market expected average inflation for years </a:t>
            </a:r>
            <a:r>
              <a:rPr lang="en-US" b="1" dirty="0"/>
              <a:t>6 thru 10    </a:t>
            </a:r>
            <a:r>
              <a:rPr lang="en-US" dirty="0"/>
              <a:t>: 2.17</a:t>
            </a:r>
          </a:p>
        </p:txBody>
      </p:sp>
      <p:sp>
        <p:nvSpPr>
          <p:cNvPr id="7" name="TextBox 6">
            <a:extLst>
              <a:ext uri="{FF2B5EF4-FFF2-40B4-BE49-F238E27FC236}">
                <a16:creationId xmlns:a16="http://schemas.microsoft.com/office/drawing/2014/main" id="{1BD75D37-58A5-41CA-DA27-E5E94DC19451}"/>
              </a:ext>
            </a:extLst>
          </p:cNvPr>
          <p:cNvSpPr txBox="1"/>
          <p:nvPr/>
        </p:nvSpPr>
        <p:spPr>
          <a:xfrm>
            <a:off x="7494309" y="5723468"/>
            <a:ext cx="1358826" cy="246221"/>
          </a:xfrm>
          <a:prstGeom prst="rect">
            <a:avLst/>
          </a:prstGeom>
          <a:noFill/>
        </p:spPr>
        <p:txBody>
          <a:bodyPr wrap="square" rtlCol="0">
            <a:spAutoFit/>
          </a:bodyPr>
          <a:lstStyle/>
          <a:p>
            <a:r>
              <a:rPr lang="en-US" sz="1000" dirty="0"/>
              <a:t>Source:  Bloomberg</a:t>
            </a:r>
          </a:p>
        </p:txBody>
      </p:sp>
      <p:pic>
        <p:nvPicPr>
          <p:cNvPr id="4" name="Picture 3">
            <a:extLst>
              <a:ext uri="{FF2B5EF4-FFF2-40B4-BE49-F238E27FC236}">
                <a16:creationId xmlns:a16="http://schemas.microsoft.com/office/drawing/2014/main" id="{98BAA82F-E667-EB97-DB9E-588FDD2094D2}"/>
              </a:ext>
            </a:extLst>
          </p:cNvPr>
          <p:cNvPicPr>
            <a:picLocks noChangeAspect="1"/>
          </p:cNvPicPr>
          <p:nvPr/>
        </p:nvPicPr>
        <p:blipFill>
          <a:blip r:embed="rId2"/>
          <a:stretch>
            <a:fillRect/>
          </a:stretch>
        </p:blipFill>
        <p:spPr>
          <a:xfrm>
            <a:off x="681154" y="1239520"/>
            <a:ext cx="7966150" cy="3555725"/>
          </a:xfrm>
          <a:prstGeom prst="rect">
            <a:avLst/>
          </a:prstGeom>
        </p:spPr>
      </p:pic>
    </p:spTree>
    <p:extLst>
      <p:ext uri="{BB962C8B-B14F-4D97-AF65-F5344CB8AC3E}">
        <p14:creationId xmlns:p14="http://schemas.microsoft.com/office/powerpoint/2010/main" val="1768778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573FF-12DB-4F99-8770-C765ED84EAB5}"/>
              </a:ext>
            </a:extLst>
          </p:cNvPr>
          <p:cNvSpPr>
            <a:spLocks noGrp="1"/>
          </p:cNvSpPr>
          <p:nvPr>
            <p:ph type="title"/>
          </p:nvPr>
        </p:nvSpPr>
        <p:spPr/>
        <p:txBody>
          <a:bodyPr>
            <a:normAutofit/>
          </a:bodyPr>
          <a:lstStyle/>
          <a:p>
            <a:r>
              <a:rPr lang="en-US" sz="3200" dirty="0">
                <a:solidFill>
                  <a:schemeClr val="bg1"/>
                </a:solidFill>
                <a:latin typeface="+mj-lt"/>
              </a:rPr>
              <a:t>10-Year Implied Inflation vs Actual CPI YOY%</a:t>
            </a:r>
          </a:p>
        </p:txBody>
      </p:sp>
      <p:pic>
        <p:nvPicPr>
          <p:cNvPr id="7" name="Picture 6" descr="Chart, histogram&#10;&#10;Description automatically generated">
            <a:extLst>
              <a:ext uri="{FF2B5EF4-FFF2-40B4-BE49-F238E27FC236}">
                <a16:creationId xmlns:a16="http://schemas.microsoft.com/office/drawing/2014/main" id="{3D002158-86C2-C5F9-FC59-720BADA76A85}"/>
              </a:ext>
            </a:extLst>
          </p:cNvPr>
          <p:cNvPicPr>
            <a:picLocks noChangeAspect="1"/>
          </p:cNvPicPr>
          <p:nvPr/>
        </p:nvPicPr>
        <p:blipFill>
          <a:blip r:embed="rId2"/>
          <a:stretch>
            <a:fillRect/>
          </a:stretch>
        </p:blipFill>
        <p:spPr>
          <a:xfrm>
            <a:off x="350158" y="1231174"/>
            <a:ext cx="8502977" cy="3852911"/>
          </a:xfrm>
          <a:prstGeom prst="rect">
            <a:avLst/>
          </a:prstGeom>
        </p:spPr>
      </p:pic>
      <p:sp>
        <p:nvSpPr>
          <p:cNvPr id="8" name="TextBox 7">
            <a:extLst>
              <a:ext uri="{FF2B5EF4-FFF2-40B4-BE49-F238E27FC236}">
                <a16:creationId xmlns:a16="http://schemas.microsoft.com/office/drawing/2014/main" id="{6BBB0700-40E7-B6BC-1009-2B2880C05856}"/>
              </a:ext>
            </a:extLst>
          </p:cNvPr>
          <p:cNvSpPr txBox="1"/>
          <p:nvPr/>
        </p:nvSpPr>
        <p:spPr>
          <a:xfrm>
            <a:off x="290865" y="5214593"/>
            <a:ext cx="8542049" cy="646331"/>
          </a:xfrm>
          <a:prstGeom prst="rect">
            <a:avLst/>
          </a:prstGeom>
          <a:noFill/>
        </p:spPr>
        <p:txBody>
          <a:bodyPr wrap="square" rtlCol="0">
            <a:spAutoFit/>
          </a:bodyPr>
          <a:lstStyle/>
          <a:p>
            <a:r>
              <a:rPr lang="en-US" dirty="0"/>
              <a:t>Any time the green line and the blue line touch, the market’s expected inflation exactly equaled the experienced 10-year CPI inflation rate. </a:t>
            </a:r>
          </a:p>
        </p:txBody>
      </p:sp>
      <p:sp>
        <p:nvSpPr>
          <p:cNvPr id="9" name="TextBox 8">
            <a:extLst>
              <a:ext uri="{FF2B5EF4-FFF2-40B4-BE49-F238E27FC236}">
                <a16:creationId xmlns:a16="http://schemas.microsoft.com/office/drawing/2014/main" id="{1CAC0D5B-5CB7-512B-C281-B2445D9A4B94}"/>
              </a:ext>
            </a:extLst>
          </p:cNvPr>
          <p:cNvSpPr txBox="1"/>
          <p:nvPr/>
        </p:nvSpPr>
        <p:spPr>
          <a:xfrm>
            <a:off x="7494309" y="5723468"/>
            <a:ext cx="1358826" cy="246221"/>
          </a:xfrm>
          <a:prstGeom prst="rect">
            <a:avLst/>
          </a:prstGeom>
          <a:noFill/>
        </p:spPr>
        <p:txBody>
          <a:bodyPr wrap="square" rtlCol="0">
            <a:spAutoFit/>
          </a:bodyPr>
          <a:lstStyle/>
          <a:p>
            <a:r>
              <a:rPr lang="en-US" sz="1000" dirty="0"/>
              <a:t>Source:  Bloomberg</a:t>
            </a:r>
          </a:p>
        </p:txBody>
      </p:sp>
    </p:spTree>
    <p:extLst>
      <p:ext uri="{BB962C8B-B14F-4D97-AF65-F5344CB8AC3E}">
        <p14:creationId xmlns:p14="http://schemas.microsoft.com/office/powerpoint/2010/main" val="3683873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573FF-12DB-4F99-8770-C765ED84EAB5}"/>
              </a:ext>
            </a:extLst>
          </p:cNvPr>
          <p:cNvSpPr>
            <a:spLocks noGrp="1"/>
          </p:cNvSpPr>
          <p:nvPr>
            <p:ph type="title"/>
          </p:nvPr>
        </p:nvSpPr>
        <p:spPr/>
        <p:txBody>
          <a:bodyPr>
            <a:normAutofit/>
          </a:bodyPr>
          <a:lstStyle/>
          <a:p>
            <a:pPr>
              <a:tabLst>
                <a:tab pos="2632075" algn="l"/>
              </a:tabLst>
            </a:pPr>
            <a:r>
              <a:rPr lang="en-US" sz="3200" dirty="0">
                <a:solidFill>
                  <a:schemeClr val="bg1"/>
                </a:solidFill>
                <a:latin typeface="+mj-lt"/>
              </a:rPr>
              <a:t>Inflation Assumptions vs Observed Indicators</a:t>
            </a:r>
          </a:p>
        </p:txBody>
      </p:sp>
      <p:graphicFrame>
        <p:nvGraphicFramePr>
          <p:cNvPr id="5" name="Table 4">
            <a:extLst>
              <a:ext uri="{FF2B5EF4-FFF2-40B4-BE49-F238E27FC236}">
                <a16:creationId xmlns:a16="http://schemas.microsoft.com/office/drawing/2014/main" id="{5C2CB718-2869-41FC-8DAD-45FE18FDE0D7}"/>
              </a:ext>
            </a:extLst>
          </p:cNvPr>
          <p:cNvGraphicFramePr>
            <a:graphicFrameLocks noGrp="1"/>
          </p:cNvGraphicFramePr>
          <p:nvPr>
            <p:extLst>
              <p:ext uri="{D42A27DB-BD31-4B8C-83A1-F6EECF244321}">
                <p14:modId xmlns:p14="http://schemas.microsoft.com/office/powerpoint/2010/main" val="2494742241"/>
              </p:ext>
            </p:extLst>
          </p:nvPr>
        </p:nvGraphicFramePr>
        <p:xfrm>
          <a:off x="1808480" y="1284040"/>
          <a:ext cx="5184468" cy="4289920"/>
        </p:xfrm>
        <a:graphic>
          <a:graphicData uri="http://schemas.openxmlformats.org/drawingml/2006/table">
            <a:tbl>
              <a:tblPr firstRow="1" bandRow="1">
                <a:tableStyleId>{5C22544A-7EE6-4342-B048-85BDC9FD1C3A}</a:tableStyleId>
              </a:tblPr>
              <a:tblGrid>
                <a:gridCol w="2973173">
                  <a:extLst>
                    <a:ext uri="{9D8B030D-6E8A-4147-A177-3AD203B41FA5}">
                      <a16:colId xmlns:a16="http://schemas.microsoft.com/office/drawing/2014/main" val="20000"/>
                    </a:ext>
                  </a:extLst>
                </a:gridCol>
                <a:gridCol w="2211295">
                  <a:extLst>
                    <a:ext uri="{9D8B030D-6E8A-4147-A177-3AD203B41FA5}">
                      <a16:colId xmlns:a16="http://schemas.microsoft.com/office/drawing/2014/main" val="20001"/>
                    </a:ext>
                  </a:extLst>
                </a:gridCol>
              </a:tblGrid>
              <a:tr h="268120">
                <a:tc>
                  <a:txBody>
                    <a:bodyPr/>
                    <a:lstStyle/>
                    <a:p>
                      <a:r>
                        <a:rPr lang="en-US" sz="1100" dirty="0"/>
                        <a:t>Inflation</a:t>
                      </a:r>
                      <a:r>
                        <a:rPr lang="en-US" sz="1100" baseline="0" dirty="0"/>
                        <a:t> Measure (%)</a:t>
                      </a:r>
                      <a:endParaRPr lang="en-US" sz="1100" dirty="0"/>
                    </a:p>
                  </a:txBody>
                  <a:tcPr marT="41564" marB="41564"/>
                </a:tc>
                <a:tc>
                  <a:txBody>
                    <a:bodyPr/>
                    <a:lstStyle/>
                    <a:p>
                      <a:r>
                        <a:rPr lang="en-US" sz="1100" dirty="0"/>
                        <a:t>2022 Observations (as of)</a:t>
                      </a:r>
                    </a:p>
                  </a:txBody>
                  <a:tcPr marT="41564" marB="41564"/>
                </a:tc>
                <a:extLst>
                  <a:ext uri="{0D108BD9-81ED-4DB2-BD59-A6C34878D82A}">
                    <a16:rowId xmlns:a16="http://schemas.microsoft.com/office/drawing/2014/main" val="10000"/>
                  </a:ext>
                </a:extLst>
              </a:tr>
              <a:tr h="268120">
                <a:tc>
                  <a:txBody>
                    <a:bodyPr/>
                    <a:lstStyle/>
                    <a:p>
                      <a:r>
                        <a:rPr lang="en-US" sz="1100" dirty="0">
                          <a:solidFill>
                            <a:srgbClr val="58595B"/>
                          </a:solidFill>
                        </a:rPr>
                        <a:t>PCE Inflation</a:t>
                      </a:r>
                    </a:p>
                  </a:txBody>
                  <a:tcPr marT="41564" marB="41564">
                    <a:solidFill>
                      <a:schemeClr val="tx2">
                        <a:lumMod val="20000"/>
                        <a:lumOff val="80000"/>
                      </a:schemeClr>
                    </a:solidFill>
                  </a:tcPr>
                </a:tc>
                <a:tc>
                  <a:txBody>
                    <a:bodyPr/>
                    <a:lstStyle/>
                    <a:p>
                      <a:r>
                        <a:rPr lang="en-US" sz="1100" dirty="0">
                          <a:solidFill>
                            <a:srgbClr val="58595B"/>
                          </a:solidFill>
                        </a:rPr>
                        <a:t>5.0 (Dec)</a:t>
                      </a:r>
                    </a:p>
                  </a:txBody>
                  <a:tcPr marT="41564" marB="41564">
                    <a:solidFill>
                      <a:schemeClr val="tx2">
                        <a:lumMod val="20000"/>
                        <a:lumOff val="80000"/>
                      </a:schemeClr>
                    </a:solidFill>
                  </a:tcPr>
                </a:tc>
                <a:extLst>
                  <a:ext uri="{0D108BD9-81ED-4DB2-BD59-A6C34878D82A}">
                    <a16:rowId xmlns:a16="http://schemas.microsoft.com/office/drawing/2014/main" val="10001"/>
                  </a:ext>
                </a:extLst>
              </a:tr>
              <a:tr h="268120">
                <a:tc>
                  <a:txBody>
                    <a:bodyPr/>
                    <a:lstStyle/>
                    <a:p>
                      <a:r>
                        <a:rPr lang="en-US" sz="1100" dirty="0">
                          <a:solidFill>
                            <a:srgbClr val="58595B"/>
                          </a:solidFill>
                        </a:rPr>
                        <a:t>Core PCE Inflation</a:t>
                      </a:r>
                    </a:p>
                  </a:txBody>
                  <a:tcPr marT="41564" marB="41564">
                    <a:solidFill>
                      <a:schemeClr val="tx2">
                        <a:lumMod val="20000"/>
                        <a:lumOff val="80000"/>
                      </a:schemeClr>
                    </a:solidFill>
                  </a:tcPr>
                </a:tc>
                <a:tc>
                  <a:txBody>
                    <a:bodyPr/>
                    <a:lstStyle/>
                    <a:p>
                      <a:r>
                        <a:rPr lang="en-US" sz="1100" dirty="0">
                          <a:solidFill>
                            <a:srgbClr val="58595B"/>
                          </a:solidFill>
                        </a:rPr>
                        <a:t>4.4 (Dec)</a:t>
                      </a:r>
                    </a:p>
                  </a:txBody>
                  <a:tcPr marT="41564" marB="41564">
                    <a:solidFill>
                      <a:schemeClr val="tx2">
                        <a:lumMod val="20000"/>
                        <a:lumOff val="80000"/>
                      </a:schemeClr>
                    </a:solidFill>
                  </a:tcPr>
                </a:tc>
                <a:extLst>
                  <a:ext uri="{0D108BD9-81ED-4DB2-BD59-A6C34878D82A}">
                    <a16:rowId xmlns:a16="http://schemas.microsoft.com/office/drawing/2014/main" val="10002"/>
                  </a:ext>
                </a:extLst>
              </a:tr>
              <a:tr h="268120">
                <a:tc>
                  <a:txBody>
                    <a:bodyPr/>
                    <a:lstStyle/>
                    <a:p>
                      <a:r>
                        <a:rPr lang="en-US" sz="1100" dirty="0">
                          <a:solidFill>
                            <a:srgbClr val="58595B"/>
                          </a:solidFill>
                        </a:rPr>
                        <a:t>Fed long-term PCE target</a:t>
                      </a:r>
                    </a:p>
                  </a:txBody>
                  <a:tcPr marT="41564" marB="41564">
                    <a:solidFill>
                      <a:schemeClr val="tx2">
                        <a:lumMod val="20000"/>
                        <a:lumOff val="80000"/>
                      </a:schemeClr>
                    </a:solidFill>
                  </a:tcPr>
                </a:tc>
                <a:tc>
                  <a:txBody>
                    <a:bodyPr/>
                    <a:lstStyle/>
                    <a:p>
                      <a:r>
                        <a:rPr lang="en-US" sz="1100" dirty="0">
                          <a:solidFill>
                            <a:srgbClr val="58595B"/>
                          </a:solidFill>
                        </a:rPr>
                        <a:t>2.0</a:t>
                      </a:r>
                    </a:p>
                  </a:txBody>
                  <a:tcPr marT="41564" marB="41564">
                    <a:solidFill>
                      <a:schemeClr val="tx2">
                        <a:lumMod val="20000"/>
                        <a:lumOff val="80000"/>
                      </a:schemeClr>
                    </a:solidFill>
                  </a:tcPr>
                </a:tc>
                <a:extLst>
                  <a:ext uri="{0D108BD9-81ED-4DB2-BD59-A6C34878D82A}">
                    <a16:rowId xmlns:a16="http://schemas.microsoft.com/office/drawing/2014/main" val="10003"/>
                  </a:ext>
                </a:extLst>
              </a:tr>
              <a:tr h="268120">
                <a:tc>
                  <a:txBody>
                    <a:bodyPr/>
                    <a:lstStyle/>
                    <a:p>
                      <a:r>
                        <a:rPr lang="en-US" sz="1100" dirty="0">
                          <a:solidFill>
                            <a:srgbClr val="58595B"/>
                          </a:solidFill>
                        </a:rPr>
                        <a:t>Historical average CPI (1922 to 2022)</a:t>
                      </a:r>
                    </a:p>
                  </a:txBody>
                  <a:tcPr marT="41564" marB="41564">
                    <a:solidFill>
                      <a:schemeClr val="accent3">
                        <a:lumMod val="20000"/>
                        <a:lumOff val="80000"/>
                      </a:schemeClr>
                    </a:solidFill>
                  </a:tcPr>
                </a:tc>
                <a:tc>
                  <a:txBody>
                    <a:bodyPr/>
                    <a:lstStyle/>
                    <a:p>
                      <a:r>
                        <a:rPr lang="en-US" sz="1100" dirty="0">
                          <a:solidFill>
                            <a:srgbClr val="58595B"/>
                          </a:solidFill>
                        </a:rPr>
                        <a:t>3.0%</a:t>
                      </a:r>
                    </a:p>
                  </a:txBody>
                  <a:tcPr marT="41564" marB="41564">
                    <a:solidFill>
                      <a:schemeClr val="accent3">
                        <a:lumMod val="20000"/>
                        <a:lumOff val="80000"/>
                      </a:schemeClr>
                    </a:solidFill>
                  </a:tcPr>
                </a:tc>
                <a:extLst>
                  <a:ext uri="{0D108BD9-81ED-4DB2-BD59-A6C34878D82A}">
                    <a16:rowId xmlns:a16="http://schemas.microsoft.com/office/drawing/2014/main" val="3202802292"/>
                  </a:ext>
                </a:extLst>
              </a:tr>
              <a:tr h="268120">
                <a:tc>
                  <a:txBody>
                    <a:bodyPr/>
                    <a:lstStyle/>
                    <a:p>
                      <a:r>
                        <a:rPr lang="en-US" sz="1100" dirty="0">
                          <a:solidFill>
                            <a:srgbClr val="58595B"/>
                          </a:solidFill>
                        </a:rPr>
                        <a:t>Historical median CPI Less PCE (1960-2022) </a:t>
                      </a:r>
                    </a:p>
                  </a:txBody>
                  <a:tcPr marT="41564" marB="41564">
                    <a:solidFill>
                      <a:schemeClr val="accent3">
                        <a:lumMod val="20000"/>
                        <a:lumOff val="80000"/>
                      </a:schemeClr>
                    </a:solidFill>
                  </a:tcPr>
                </a:tc>
                <a:tc>
                  <a:txBody>
                    <a:bodyPr/>
                    <a:lstStyle/>
                    <a:p>
                      <a:r>
                        <a:rPr lang="en-US" sz="1100" dirty="0">
                          <a:solidFill>
                            <a:srgbClr val="58595B"/>
                          </a:solidFill>
                        </a:rPr>
                        <a:t>0.4%</a:t>
                      </a:r>
                    </a:p>
                  </a:txBody>
                  <a:tcPr marT="41564" marB="41564">
                    <a:solidFill>
                      <a:schemeClr val="accent3">
                        <a:lumMod val="20000"/>
                        <a:lumOff val="80000"/>
                      </a:schemeClr>
                    </a:solidFill>
                  </a:tcPr>
                </a:tc>
                <a:extLst>
                  <a:ext uri="{0D108BD9-81ED-4DB2-BD59-A6C34878D82A}">
                    <a16:rowId xmlns:a16="http://schemas.microsoft.com/office/drawing/2014/main" val="366258773"/>
                  </a:ext>
                </a:extLst>
              </a:tr>
              <a:tr h="268120">
                <a:tc>
                  <a:txBody>
                    <a:bodyPr/>
                    <a:lstStyle/>
                    <a:p>
                      <a:r>
                        <a:rPr lang="en-US" sz="1100" dirty="0">
                          <a:solidFill>
                            <a:srgbClr val="58595B"/>
                          </a:solidFill>
                        </a:rPr>
                        <a:t>Current CPI Inflation</a:t>
                      </a:r>
                    </a:p>
                  </a:txBody>
                  <a:tcPr marT="41564" marB="41564">
                    <a:solidFill>
                      <a:schemeClr val="accent2">
                        <a:lumMod val="20000"/>
                        <a:lumOff val="80000"/>
                      </a:schemeClr>
                    </a:solidFill>
                  </a:tcPr>
                </a:tc>
                <a:tc>
                  <a:txBody>
                    <a:bodyPr/>
                    <a:lstStyle/>
                    <a:p>
                      <a:r>
                        <a:rPr lang="en-US" sz="1100" dirty="0">
                          <a:solidFill>
                            <a:srgbClr val="58595B"/>
                          </a:solidFill>
                        </a:rPr>
                        <a:t>6.4 (Jan)</a:t>
                      </a:r>
                    </a:p>
                  </a:txBody>
                  <a:tcPr marT="41564" marB="41564">
                    <a:solidFill>
                      <a:schemeClr val="accent2">
                        <a:lumMod val="20000"/>
                        <a:lumOff val="80000"/>
                      </a:schemeClr>
                    </a:solidFill>
                  </a:tcPr>
                </a:tc>
                <a:extLst>
                  <a:ext uri="{0D108BD9-81ED-4DB2-BD59-A6C34878D82A}">
                    <a16:rowId xmlns:a16="http://schemas.microsoft.com/office/drawing/2014/main" val="10004"/>
                  </a:ext>
                </a:extLst>
              </a:tr>
              <a:tr h="268120">
                <a:tc>
                  <a:txBody>
                    <a:bodyPr/>
                    <a:lstStyle/>
                    <a:p>
                      <a:r>
                        <a:rPr lang="en-US" sz="1100" dirty="0">
                          <a:solidFill>
                            <a:srgbClr val="58595B"/>
                          </a:solidFill>
                        </a:rPr>
                        <a:t>Current Core CPI Inflation</a:t>
                      </a:r>
                    </a:p>
                  </a:txBody>
                  <a:tcPr marT="41564" marB="41564">
                    <a:solidFill>
                      <a:schemeClr val="accent2">
                        <a:lumMod val="20000"/>
                        <a:lumOff val="80000"/>
                      </a:schemeClr>
                    </a:solidFill>
                  </a:tcPr>
                </a:tc>
                <a:tc>
                  <a:txBody>
                    <a:bodyPr/>
                    <a:lstStyle/>
                    <a:p>
                      <a:r>
                        <a:rPr lang="en-US" sz="1100" dirty="0">
                          <a:solidFill>
                            <a:srgbClr val="58595B"/>
                          </a:solidFill>
                        </a:rPr>
                        <a:t>5.6 (Jan)</a:t>
                      </a:r>
                    </a:p>
                  </a:txBody>
                  <a:tcPr marT="41564" marB="41564">
                    <a:solidFill>
                      <a:schemeClr val="accent2">
                        <a:lumMod val="20000"/>
                        <a:lumOff val="80000"/>
                      </a:schemeClr>
                    </a:solidFill>
                  </a:tcPr>
                </a:tc>
                <a:extLst>
                  <a:ext uri="{0D108BD9-81ED-4DB2-BD59-A6C34878D82A}">
                    <a16:rowId xmlns:a16="http://schemas.microsoft.com/office/drawing/2014/main" val="10005"/>
                  </a:ext>
                </a:extLst>
              </a:tr>
              <a:tr h="268120">
                <a:tc>
                  <a:txBody>
                    <a:bodyPr/>
                    <a:lstStyle/>
                    <a:p>
                      <a:r>
                        <a:rPr lang="en-US" sz="1100" dirty="0">
                          <a:solidFill>
                            <a:srgbClr val="58595B"/>
                          </a:solidFill>
                        </a:rPr>
                        <a:t>Wealthcare initial inflation assumption</a:t>
                      </a:r>
                    </a:p>
                  </a:txBody>
                  <a:tcPr marT="41564" marB="41564">
                    <a:solidFill>
                      <a:schemeClr val="tx2">
                        <a:lumMod val="20000"/>
                        <a:lumOff val="80000"/>
                      </a:schemeClr>
                    </a:solidFill>
                  </a:tcPr>
                </a:tc>
                <a:tc>
                  <a:txBody>
                    <a:bodyPr/>
                    <a:lstStyle/>
                    <a:p>
                      <a:r>
                        <a:rPr lang="en-US" sz="1100" dirty="0">
                          <a:solidFill>
                            <a:srgbClr val="58595B"/>
                          </a:solidFill>
                        </a:rPr>
                        <a:t>2.85</a:t>
                      </a:r>
                    </a:p>
                  </a:txBody>
                  <a:tcPr marT="41564" marB="41564">
                    <a:solidFill>
                      <a:schemeClr val="tx2">
                        <a:lumMod val="20000"/>
                        <a:lumOff val="80000"/>
                      </a:schemeClr>
                    </a:solidFill>
                  </a:tcPr>
                </a:tc>
                <a:extLst>
                  <a:ext uri="{0D108BD9-81ED-4DB2-BD59-A6C34878D82A}">
                    <a16:rowId xmlns:a16="http://schemas.microsoft.com/office/drawing/2014/main" val="10006"/>
                  </a:ext>
                </a:extLst>
              </a:tr>
              <a:tr h="268120">
                <a:tc>
                  <a:txBody>
                    <a:bodyPr/>
                    <a:lstStyle/>
                    <a:p>
                      <a:r>
                        <a:rPr lang="en-US" sz="1100" dirty="0">
                          <a:solidFill>
                            <a:srgbClr val="58595B"/>
                          </a:solidFill>
                        </a:rPr>
                        <a:t>Wealthcare</a:t>
                      </a:r>
                      <a:r>
                        <a:rPr lang="en-US" sz="1100" baseline="0" dirty="0">
                          <a:solidFill>
                            <a:srgbClr val="58595B"/>
                          </a:solidFill>
                        </a:rPr>
                        <a:t> normative inflation assumption</a:t>
                      </a:r>
                      <a:endParaRPr lang="en-US" sz="1100" dirty="0">
                        <a:solidFill>
                          <a:srgbClr val="58595B"/>
                        </a:solidFill>
                      </a:endParaRPr>
                    </a:p>
                  </a:txBody>
                  <a:tcPr marT="41564" marB="41564">
                    <a:solidFill>
                      <a:schemeClr val="tx2">
                        <a:lumMod val="20000"/>
                        <a:lumOff val="80000"/>
                      </a:schemeClr>
                    </a:solidFill>
                  </a:tcPr>
                </a:tc>
                <a:tc>
                  <a:txBody>
                    <a:bodyPr/>
                    <a:lstStyle/>
                    <a:p>
                      <a:r>
                        <a:rPr lang="en-US" sz="1100" dirty="0">
                          <a:solidFill>
                            <a:srgbClr val="58595B"/>
                          </a:solidFill>
                        </a:rPr>
                        <a:t>2.40</a:t>
                      </a:r>
                    </a:p>
                  </a:txBody>
                  <a:tcPr marT="41564" marB="41564">
                    <a:solidFill>
                      <a:schemeClr val="tx2">
                        <a:lumMod val="20000"/>
                        <a:lumOff val="80000"/>
                      </a:schemeClr>
                    </a:solidFill>
                  </a:tcPr>
                </a:tc>
                <a:extLst>
                  <a:ext uri="{0D108BD9-81ED-4DB2-BD59-A6C34878D82A}">
                    <a16:rowId xmlns:a16="http://schemas.microsoft.com/office/drawing/2014/main" val="10007"/>
                  </a:ext>
                </a:extLst>
              </a:tr>
              <a:tr h="268120">
                <a:tc>
                  <a:txBody>
                    <a:bodyPr/>
                    <a:lstStyle/>
                    <a:p>
                      <a:r>
                        <a:rPr lang="en-US" sz="1100" dirty="0">
                          <a:solidFill>
                            <a:srgbClr val="58595B"/>
                          </a:solidFill>
                        </a:rPr>
                        <a:t>5</a:t>
                      </a:r>
                      <a:r>
                        <a:rPr lang="en-US" sz="1100" baseline="0" dirty="0">
                          <a:solidFill>
                            <a:srgbClr val="58595B"/>
                          </a:solidFill>
                        </a:rPr>
                        <a:t>-year TIPS forecast</a:t>
                      </a:r>
                      <a:endParaRPr lang="en-US" sz="1100" dirty="0">
                        <a:solidFill>
                          <a:srgbClr val="58595B"/>
                        </a:solidFill>
                      </a:endParaRPr>
                    </a:p>
                  </a:txBody>
                  <a:tcPr marT="41564" marB="41564">
                    <a:solidFill>
                      <a:schemeClr val="accent3">
                        <a:lumMod val="20000"/>
                        <a:lumOff val="80000"/>
                      </a:schemeClr>
                    </a:solidFill>
                  </a:tcPr>
                </a:tc>
                <a:tc>
                  <a:txBody>
                    <a:bodyPr/>
                    <a:lstStyle/>
                    <a:p>
                      <a:r>
                        <a:rPr lang="en-US" sz="1100" dirty="0">
                          <a:solidFill>
                            <a:srgbClr val="58595B"/>
                          </a:solidFill>
                        </a:rPr>
                        <a:t>2.47 (Feb)</a:t>
                      </a:r>
                    </a:p>
                  </a:txBody>
                  <a:tcPr marT="41564" marB="41564">
                    <a:solidFill>
                      <a:schemeClr val="accent3">
                        <a:lumMod val="20000"/>
                        <a:lumOff val="80000"/>
                      </a:schemeClr>
                    </a:solidFill>
                  </a:tcPr>
                </a:tc>
                <a:extLst>
                  <a:ext uri="{0D108BD9-81ED-4DB2-BD59-A6C34878D82A}">
                    <a16:rowId xmlns:a16="http://schemas.microsoft.com/office/drawing/2014/main" val="10008"/>
                  </a:ext>
                </a:extLst>
              </a:tr>
              <a:tr h="268120">
                <a:tc>
                  <a:txBody>
                    <a:bodyPr/>
                    <a:lstStyle/>
                    <a:p>
                      <a:r>
                        <a:rPr lang="en-US" sz="1100" dirty="0">
                          <a:solidFill>
                            <a:srgbClr val="58595B"/>
                          </a:solidFill>
                        </a:rPr>
                        <a:t>5-year</a:t>
                      </a:r>
                      <a:r>
                        <a:rPr lang="en-US" sz="1100" baseline="0" dirty="0">
                          <a:solidFill>
                            <a:srgbClr val="58595B"/>
                          </a:solidFill>
                        </a:rPr>
                        <a:t> TIPS forecast, 5 years forward</a:t>
                      </a:r>
                      <a:endParaRPr lang="en-US" sz="1100" dirty="0">
                        <a:solidFill>
                          <a:srgbClr val="58595B"/>
                        </a:solidFill>
                      </a:endParaRPr>
                    </a:p>
                  </a:txBody>
                  <a:tcPr marT="41564" marB="41564">
                    <a:solidFill>
                      <a:schemeClr val="accent3">
                        <a:lumMod val="20000"/>
                        <a:lumOff val="80000"/>
                      </a:schemeClr>
                    </a:solidFill>
                  </a:tcPr>
                </a:tc>
                <a:tc>
                  <a:txBody>
                    <a:bodyPr/>
                    <a:lstStyle/>
                    <a:p>
                      <a:r>
                        <a:rPr lang="en-US" sz="1100" dirty="0">
                          <a:solidFill>
                            <a:srgbClr val="58595B"/>
                          </a:solidFill>
                        </a:rPr>
                        <a:t>2.17 (Feb)</a:t>
                      </a:r>
                    </a:p>
                  </a:txBody>
                  <a:tcPr marT="41564" marB="41564">
                    <a:solidFill>
                      <a:schemeClr val="accent3">
                        <a:lumMod val="20000"/>
                        <a:lumOff val="80000"/>
                      </a:schemeClr>
                    </a:solidFill>
                  </a:tcPr>
                </a:tc>
                <a:extLst>
                  <a:ext uri="{0D108BD9-81ED-4DB2-BD59-A6C34878D82A}">
                    <a16:rowId xmlns:a16="http://schemas.microsoft.com/office/drawing/2014/main" val="10009"/>
                  </a:ext>
                </a:extLst>
              </a:tr>
              <a:tr h="268120">
                <a:tc>
                  <a:txBody>
                    <a:bodyPr/>
                    <a:lstStyle/>
                    <a:p>
                      <a:r>
                        <a:rPr lang="en-US" sz="1100" dirty="0">
                          <a:solidFill>
                            <a:srgbClr val="58595B"/>
                          </a:solidFill>
                        </a:rPr>
                        <a:t>10-year</a:t>
                      </a:r>
                      <a:r>
                        <a:rPr lang="en-US" sz="1100" baseline="0" dirty="0">
                          <a:solidFill>
                            <a:srgbClr val="58595B"/>
                          </a:solidFill>
                        </a:rPr>
                        <a:t> TIPS forecast </a:t>
                      </a:r>
                      <a:endParaRPr lang="en-US" sz="1100" dirty="0">
                        <a:solidFill>
                          <a:srgbClr val="58595B"/>
                        </a:solidFill>
                      </a:endParaRPr>
                    </a:p>
                  </a:txBody>
                  <a:tcPr marT="41564" marB="41564">
                    <a:solidFill>
                      <a:schemeClr val="accent3">
                        <a:lumMod val="20000"/>
                        <a:lumOff val="80000"/>
                      </a:schemeClr>
                    </a:solidFill>
                  </a:tcPr>
                </a:tc>
                <a:tc>
                  <a:txBody>
                    <a:bodyPr/>
                    <a:lstStyle/>
                    <a:p>
                      <a:r>
                        <a:rPr lang="en-US" sz="1100" dirty="0">
                          <a:solidFill>
                            <a:srgbClr val="58595B"/>
                          </a:solidFill>
                        </a:rPr>
                        <a:t>2.32 (Feb)</a:t>
                      </a:r>
                    </a:p>
                  </a:txBody>
                  <a:tcPr marT="41564" marB="41564">
                    <a:solidFill>
                      <a:schemeClr val="accent3">
                        <a:lumMod val="20000"/>
                        <a:lumOff val="80000"/>
                      </a:schemeClr>
                    </a:solidFill>
                  </a:tcPr>
                </a:tc>
                <a:extLst>
                  <a:ext uri="{0D108BD9-81ED-4DB2-BD59-A6C34878D82A}">
                    <a16:rowId xmlns:a16="http://schemas.microsoft.com/office/drawing/2014/main" val="10010"/>
                  </a:ext>
                </a:extLst>
              </a:tr>
              <a:tr h="268120">
                <a:tc>
                  <a:txBody>
                    <a:bodyPr/>
                    <a:lstStyle/>
                    <a:p>
                      <a:r>
                        <a:rPr lang="en-US" sz="1100" dirty="0">
                          <a:solidFill>
                            <a:srgbClr val="58595B"/>
                          </a:solidFill>
                        </a:rPr>
                        <a:t>30-year TIPS forecast </a:t>
                      </a:r>
                    </a:p>
                  </a:txBody>
                  <a:tcPr marT="41564" marB="41564">
                    <a:solidFill>
                      <a:schemeClr val="accent3">
                        <a:lumMod val="20000"/>
                        <a:lumOff val="80000"/>
                      </a:schemeClr>
                    </a:solidFill>
                  </a:tcPr>
                </a:tc>
                <a:tc>
                  <a:txBody>
                    <a:bodyPr/>
                    <a:lstStyle/>
                    <a:p>
                      <a:r>
                        <a:rPr lang="en-US" sz="1100" dirty="0">
                          <a:solidFill>
                            <a:srgbClr val="58595B"/>
                          </a:solidFill>
                        </a:rPr>
                        <a:t>2.27(Feb)</a:t>
                      </a:r>
                    </a:p>
                  </a:txBody>
                  <a:tcPr marT="41564" marB="41564">
                    <a:solidFill>
                      <a:schemeClr val="accent3">
                        <a:lumMod val="20000"/>
                        <a:lumOff val="80000"/>
                      </a:schemeClr>
                    </a:solidFill>
                  </a:tcPr>
                </a:tc>
                <a:extLst>
                  <a:ext uri="{0D108BD9-81ED-4DB2-BD59-A6C34878D82A}">
                    <a16:rowId xmlns:a16="http://schemas.microsoft.com/office/drawing/2014/main" val="10011"/>
                  </a:ext>
                </a:extLst>
              </a:tr>
              <a:tr h="268120">
                <a:tc>
                  <a:txBody>
                    <a:bodyPr/>
                    <a:lstStyle/>
                    <a:p>
                      <a:r>
                        <a:rPr lang="en-US" sz="1100" dirty="0" err="1">
                          <a:solidFill>
                            <a:srgbClr val="58595B"/>
                          </a:solidFill>
                        </a:rPr>
                        <a:t>UMich</a:t>
                      </a:r>
                      <a:r>
                        <a:rPr lang="en-US" sz="1100" dirty="0">
                          <a:solidFill>
                            <a:srgbClr val="58595B"/>
                          </a:solidFill>
                        </a:rPr>
                        <a:t> Survey: 1 year inflation expectations</a:t>
                      </a:r>
                    </a:p>
                  </a:txBody>
                  <a:tcPr marT="41564" marB="41564">
                    <a:solidFill>
                      <a:schemeClr val="accent2">
                        <a:lumMod val="20000"/>
                        <a:lumOff val="80000"/>
                      </a:schemeClr>
                    </a:solidFill>
                  </a:tcPr>
                </a:tc>
                <a:tc>
                  <a:txBody>
                    <a:bodyPr/>
                    <a:lstStyle/>
                    <a:p>
                      <a:r>
                        <a:rPr lang="en-US" sz="1100" dirty="0">
                          <a:solidFill>
                            <a:srgbClr val="58595B"/>
                          </a:solidFill>
                        </a:rPr>
                        <a:t>4.2  (Jan)</a:t>
                      </a:r>
                    </a:p>
                  </a:txBody>
                  <a:tcPr marT="41564" marB="41564">
                    <a:solidFill>
                      <a:schemeClr val="accent2">
                        <a:lumMod val="20000"/>
                        <a:lumOff val="80000"/>
                      </a:schemeClr>
                    </a:solidFill>
                  </a:tcPr>
                </a:tc>
                <a:extLst>
                  <a:ext uri="{0D108BD9-81ED-4DB2-BD59-A6C34878D82A}">
                    <a16:rowId xmlns:a16="http://schemas.microsoft.com/office/drawing/2014/main" val="2689277572"/>
                  </a:ext>
                </a:extLst>
              </a:tr>
              <a:tr h="268120">
                <a:tc>
                  <a:txBody>
                    <a:bodyPr/>
                    <a:lstStyle/>
                    <a:p>
                      <a:r>
                        <a:rPr lang="en-US" sz="1100" dirty="0" err="1">
                          <a:solidFill>
                            <a:srgbClr val="58595B"/>
                          </a:solidFill>
                        </a:rPr>
                        <a:t>UMich</a:t>
                      </a:r>
                      <a:r>
                        <a:rPr lang="en-US" sz="1100" dirty="0">
                          <a:solidFill>
                            <a:srgbClr val="58595B"/>
                          </a:solidFill>
                        </a:rPr>
                        <a:t> Survey: 5-10 year inflation expectations</a:t>
                      </a:r>
                    </a:p>
                  </a:txBody>
                  <a:tcPr marT="41564" marB="41564">
                    <a:solidFill>
                      <a:schemeClr val="accent2">
                        <a:lumMod val="20000"/>
                        <a:lumOff val="80000"/>
                      </a:schemeClr>
                    </a:solidFill>
                  </a:tcPr>
                </a:tc>
                <a:tc>
                  <a:txBody>
                    <a:bodyPr/>
                    <a:lstStyle/>
                    <a:p>
                      <a:r>
                        <a:rPr lang="en-US" sz="1100" dirty="0">
                          <a:solidFill>
                            <a:srgbClr val="58595B"/>
                          </a:solidFill>
                        </a:rPr>
                        <a:t>2.9 (Jan)</a:t>
                      </a:r>
                    </a:p>
                  </a:txBody>
                  <a:tcPr marT="41564" marB="41564">
                    <a:solidFill>
                      <a:schemeClr val="accent2">
                        <a:lumMod val="20000"/>
                        <a:lumOff val="80000"/>
                      </a:schemeClr>
                    </a:solidFill>
                  </a:tcPr>
                </a:tc>
                <a:extLst>
                  <a:ext uri="{0D108BD9-81ED-4DB2-BD59-A6C34878D82A}">
                    <a16:rowId xmlns:a16="http://schemas.microsoft.com/office/drawing/2014/main" val="2356057696"/>
                  </a:ext>
                </a:extLst>
              </a:tr>
            </a:tbl>
          </a:graphicData>
        </a:graphic>
      </p:graphicFrame>
      <p:sp>
        <p:nvSpPr>
          <p:cNvPr id="4" name="TextBox 3">
            <a:extLst>
              <a:ext uri="{FF2B5EF4-FFF2-40B4-BE49-F238E27FC236}">
                <a16:creationId xmlns:a16="http://schemas.microsoft.com/office/drawing/2014/main" id="{2A93D6D8-C8B3-A333-C197-356F0F5B9AE5}"/>
              </a:ext>
            </a:extLst>
          </p:cNvPr>
          <p:cNvSpPr txBox="1"/>
          <p:nvPr/>
        </p:nvSpPr>
        <p:spPr>
          <a:xfrm>
            <a:off x="460664" y="5754757"/>
            <a:ext cx="6986511" cy="246221"/>
          </a:xfrm>
          <a:prstGeom prst="rect">
            <a:avLst/>
          </a:prstGeom>
          <a:noFill/>
        </p:spPr>
        <p:txBody>
          <a:bodyPr wrap="square" rtlCol="0">
            <a:spAutoFit/>
          </a:bodyPr>
          <a:lstStyle/>
          <a:p>
            <a:r>
              <a:rPr lang="en-US" sz="1000" dirty="0"/>
              <a:t>Source:  Bloomberg, Federal Reserve, U.S. Treasury, Bureau of Labor Statistics. Bureau of Economic Analysis, Wealthcare, .</a:t>
            </a:r>
          </a:p>
        </p:txBody>
      </p:sp>
    </p:spTree>
    <p:extLst>
      <p:ext uri="{BB962C8B-B14F-4D97-AF65-F5344CB8AC3E}">
        <p14:creationId xmlns:p14="http://schemas.microsoft.com/office/powerpoint/2010/main" val="3603905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0FC8E-EE48-4ED0-B51D-EB6225494F30}"/>
              </a:ext>
            </a:extLst>
          </p:cNvPr>
          <p:cNvSpPr>
            <a:spLocks noGrp="1"/>
          </p:cNvSpPr>
          <p:nvPr>
            <p:ph type="title"/>
          </p:nvPr>
        </p:nvSpPr>
        <p:spPr/>
        <p:txBody>
          <a:bodyPr>
            <a:normAutofit/>
          </a:bodyPr>
          <a:lstStyle/>
          <a:p>
            <a:r>
              <a:rPr lang="en-US" sz="3200" dirty="0">
                <a:latin typeface="+mj-lt"/>
              </a:rPr>
              <a:t>P/E Ratio vs Inflation Regime</a:t>
            </a:r>
            <a:br>
              <a:rPr lang="en-US" dirty="0">
                <a:latin typeface="+mj-lt"/>
              </a:rPr>
            </a:br>
            <a:r>
              <a:rPr lang="en-US" sz="2400" dirty="0">
                <a:solidFill>
                  <a:schemeClr val="bg1"/>
                </a:solidFill>
                <a:latin typeface="Calibri Light" panose="020F0302020204030204" pitchFamily="34" charset="0"/>
                <a:cs typeface="Calibri Light" panose="020F0302020204030204" pitchFamily="34" charset="0"/>
              </a:rPr>
              <a:t>50 Years ending December 2020</a:t>
            </a:r>
          </a:p>
        </p:txBody>
      </p:sp>
      <p:sp>
        <p:nvSpPr>
          <p:cNvPr id="4" name="TextBox 3">
            <a:extLst>
              <a:ext uri="{FF2B5EF4-FFF2-40B4-BE49-F238E27FC236}">
                <a16:creationId xmlns:a16="http://schemas.microsoft.com/office/drawing/2014/main" id="{6B4E8F92-75D7-4229-84BD-FA55F7C0897A}"/>
              </a:ext>
            </a:extLst>
          </p:cNvPr>
          <p:cNvSpPr txBox="1"/>
          <p:nvPr/>
        </p:nvSpPr>
        <p:spPr>
          <a:xfrm>
            <a:off x="986502" y="4318425"/>
            <a:ext cx="7791450" cy="938719"/>
          </a:xfrm>
          <a:prstGeom prst="rect">
            <a:avLst/>
          </a:prstGeom>
          <a:noFill/>
        </p:spPr>
        <p:txBody>
          <a:bodyPr wrap="square" rtlCol="0">
            <a:spAutoFit/>
          </a:bodyPr>
          <a:lstStyle/>
          <a:p>
            <a:pPr marL="171450" indent="-171450">
              <a:buFont typeface="Wingdings" panose="05000000000000000000" pitchFamily="2" charset="2"/>
              <a:buChar char="§"/>
            </a:pPr>
            <a:r>
              <a:rPr lang="en-US" sz="1100" dirty="0">
                <a:solidFill>
                  <a:schemeClr val="tx1">
                    <a:lumMod val="65000"/>
                    <a:lumOff val="35000"/>
                  </a:schemeClr>
                </a:solidFill>
              </a:rPr>
              <a:t>Table shows average P/E ratios are higher when inflation is lower. So long as inflation remains in the 2.5% to 3.5% range a normative P/E ratio of 20 is more plausible than the long-term average of 17.   We are currently 19.5.</a:t>
            </a:r>
          </a:p>
          <a:p>
            <a:pPr marL="171450" indent="-171450">
              <a:buFont typeface="Wingdings" panose="05000000000000000000" pitchFamily="2" charset="2"/>
              <a:buChar char="§"/>
            </a:pPr>
            <a:endParaRPr lang="en-US" sz="1100" i="1" dirty="0">
              <a:solidFill>
                <a:schemeClr val="tx1">
                  <a:lumMod val="65000"/>
                  <a:lumOff val="35000"/>
                </a:schemeClr>
              </a:solidFill>
            </a:endParaRPr>
          </a:p>
          <a:p>
            <a:pPr marL="171450" indent="-171450">
              <a:buFont typeface="Wingdings" panose="05000000000000000000" pitchFamily="2" charset="2"/>
              <a:buChar char="§"/>
            </a:pPr>
            <a:r>
              <a:rPr lang="en-US" sz="1100" dirty="0">
                <a:solidFill>
                  <a:schemeClr val="tx1">
                    <a:lumMod val="65000"/>
                    <a:lumOff val="35000"/>
                  </a:schemeClr>
                </a:solidFill>
              </a:rPr>
              <a:t>Based on TIPS the market continues to price inflation expectations below 3.5%</a:t>
            </a:r>
          </a:p>
          <a:p>
            <a:endParaRPr lang="en-US" sz="1100" dirty="0">
              <a:solidFill>
                <a:schemeClr val="tx1">
                  <a:lumMod val="65000"/>
                  <a:lumOff val="35000"/>
                </a:schemeClr>
              </a:solidFill>
            </a:endParaRPr>
          </a:p>
        </p:txBody>
      </p:sp>
      <p:graphicFrame>
        <p:nvGraphicFramePr>
          <p:cNvPr id="5" name="Object 4">
            <a:extLst>
              <a:ext uri="{FF2B5EF4-FFF2-40B4-BE49-F238E27FC236}">
                <a16:creationId xmlns:a16="http://schemas.microsoft.com/office/drawing/2014/main" id="{E8B09DF6-5632-4081-B173-55DA052C8BAD}"/>
              </a:ext>
            </a:extLst>
          </p:cNvPr>
          <p:cNvGraphicFramePr>
            <a:graphicFrameLocks noChangeAspect="1"/>
          </p:cNvGraphicFramePr>
          <p:nvPr>
            <p:extLst>
              <p:ext uri="{D42A27DB-BD31-4B8C-83A1-F6EECF244321}">
                <p14:modId xmlns:p14="http://schemas.microsoft.com/office/powerpoint/2010/main" val="2228569272"/>
              </p:ext>
            </p:extLst>
          </p:nvPr>
        </p:nvGraphicFramePr>
        <p:xfrm>
          <a:off x="2937338" y="1562100"/>
          <a:ext cx="3269323" cy="2416456"/>
        </p:xfrm>
        <a:graphic>
          <a:graphicData uri="http://schemas.openxmlformats.org/presentationml/2006/ole">
            <mc:AlternateContent xmlns:mc="http://schemas.openxmlformats.org/markup-compatibility/2006">
              <mc:Choice xmlns:v="urn:schemas-microsoft-com:vml" Requires="v">
                <p:oleObj name="Worksheet" r:id="rId2" imgW="2409762" imgH="1781292" progId="Excel.Sheet.12">
                  <p:embed/>
                </p:oleObj>
              </mc:Choice>
              <mc:Fallback>
                <p:oleObj name="Worksheet" r:id="rId2" imgW="2409762" imgH="1781292" progId="Excel.Sheet.12">
                  <p:embed/>
                  <p:pic>
                    <p:nvPicPr>
                      <p:cNvPr id="5" name="Object 4">
                        <a:extLst>
                          <a:ext uri="{FF2B5EF4-FFF2-40B4-BE49-F238E27FC236}">
                            <a16:creationId xmlns:a16="http://schemas.microsoft.com/office/drawing/2014/main" id="{E8B09DF6-5632-4081-B173-55DA052C8BAD}"/>
                          </a:ext>
                        </a:extLst>
                      </p:cNvPr>
                      <p:cNvPicPr/>
                      <p:nvPr/>
                    </p:nvPicPr>
                    <p:blipFill>
                      <a:blip r:embed="rId3"/>
                      <a:stretch>
                        <a:fillRect/>
                      </a:stretch>
                    </p:blipFill>
                    <p:spPr>
                      <a:xfrm>
                        <a:off x="2937338" y="1562100"/>
                        <a:ext cx="3269323" cy="2416456"/>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FCC60FBA-843D-8E82-F515-638A9BA2F0F5}"/>
              </a:ext>
            </a:extLst>
          </p:cNvPr>
          <p:cNvSpPr txBox="1"/>
          <p:nvPr/>
        </p:nvSpPr>
        <p:spPr>
          <a:xfrm>
            <a:off x="6561056" y="5723468"/>
            <a:ext cx="2292079" cy="246221"/>
          </a:xfrm>
          <a:prstGeom prst="rect">
            <a:avLst/>
          </a:prstGeom>
          <a:noFill/>
        </p:spPr>
        <p:txBody>
          <a:bodyPr wrap="square" rtlCol="0">
            <a:spAutoFit/>
          </a:bodyPr>
          <a:lstStyle/>
          <a:p>
            <a:r>
              <a:rPr lang="en-US" sz="1000" dirty="0"/>
              <a:t>Source:  Bloomberg.  Wealthcare</a:t>
            </a:r>
          </a:p>
        </p:txBody>
      </p:sp>
    </p:spTree>
    <p:extLst>
      <p:ext uri="{BB962C8B-B14F-4D97-AF65-F5344CB8AC3E}">
        <p14:creationId xmlns:p14="http://schemas.microsoft.com/office/powerpoint/2010/main" val="3255435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latin typeface="+mj-lt"/>
              </a:rPr>
              <a:t>Valuation</a:t>
            </a:r>
            <a:br>
              <a:rPr lang="en-US" dirty="0">
                <a:latin typeface="+mj-lt"/>
              </a:rPr>
            </a:br>
            <a:r>
              <a:rPr lang="en-US" sz="2400" dirty="0">
                <a:latin typeface="Calibri Light" panose="020F0302020204030204" pitchFamily="34" charset="0"/>
                <a:cs typeface="Calibri Light" panose="020F0302020204030204" pitchFamily="34" charset="0"/>
              </a:rPr>
              <a:t>Historical P/E Versus Inflation</a:t>
            </a:r>
          </a:p>
        </p:txBody>
      </p:sp>
      <p:sp>
        <p:nvSpPr>
          <p:cNvPr id="6" name="TextBox 5">
            <a:extLst>
              <a:ext uri="{FF2B5EF4-FFF2-40B4-BE49-F238E27FC236}">
                <a16:creationId xmlns:a16="http://schemas.microsoft.com/office/drawing/2014/main" id="{D4C4D524-5097-421D-91BC-AD2570AC0D71}"/>
              </a:ext>
            </a:extLst>
          </p:cNvPr>
          <p:cNvSpPr txBox="1"/>
          <p:nvPr/>
        </p:nvSpPr>
        <p:spPr>
          <a:xfrm>
            <a:off x="5963292" y="2524629"/>
            <a:ext cx="2328653" cy="738664"/>
          </a:xfrm>
          <a:prstGeom prst="rect">
            <a:avLst/>
          </a:prstGeom>
          <a:noFill/>
        </p:spPr>
        <p:txBody>
          <a:bodyPr wrap="square" rtlCol="0">
            <a:spAutoFit/>
          </a:bodyPr>
          <a:lstStyle/>
          <a:p>
            <a:pPr marL="171450" indent="-171450">
              <a:buFont typeface="Wingdings" panose="05000000000000000000" pitchFamily="2" charset="2"/>
              <a:buChar char="§"/>
            </a:pPr>
            <a:r>
              <a:rPr lang="en-US" sz="1400" dirty="0">
                <a:solidFill>
                  <a:schemeClr val="tx1">
                    <a:lumMod val="65000"/>
                    <a:lumOff val="35000"/>
                  </a:schemeClr>
                </a:solidFill>
              </a:rPr>
              <a:t>Strong relationship between the level of inflation and fair value P/E</a:t>
            </a:r>
          </a:p>
        </p:txBody>
      </p:sp>
      <p:pic>
        <p:nvPicPr>
          <p:cNvPr id="7" name="Picture 6">
            <a:extLst>
              <a:ext uri="{FF2B5EF4-FFF2-40B4-BE49-F238E27FC236}">
                <a16:creationId xmlns:a16="http://schemas.microsoft.com/office/drawing/2014/main" id="{35298698-DE05-4D72-A1FC-86185CD549C4}"/>
              </a:ext>
            </a:extLst>
          </p:cNvPr>
          <p:cNvPicPr>
            <a:picLocks noChangeAspect="1"/>
          </p:cNvPicPr>
          <p:nvPr/>
        </p:nvPicPr>
        <p:blipFill>
          <a:blip r:embed="rId2"/>
          <a:stretch>
            <a:fillRect/>
          </a:stretch>
        </p:blipFill>
        <p:spPr>
          <a:xfrm>
            <a:off x="495300" y="1562100"/>
            <a:ext cx="5367224" cy="3893127"/>
          </a:xfrm>
          <a:prstGeom prst="rect">
            <a:avLst/>
          </a:prstGeom>
        </p:spPr>
      </p:pic>
    </p:spTree>
    <p:extLst>
      <p:ext uri="{BB962C8B-B14F-4D97-AF65-F5344CB8AC3E}">
        <p14:creationId xmlns:p14="http://schemas.microsoft.com/office/powerpoint/2010/main" val="3638556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7A8DE-8047-4FB8-85E6-800CEC7AC52F}"/>
              </a:ext>
            </a:extLst>
          </p:cNvPr>
          <p:cNvSpPr>
            <a:spLocks noGrp="1"/>
          </p:cNvSpPr>
          <p:nvPr>
            <p:ph type="title"/>
          </p:nvPr>
        </p:nvSpPr>
        <p:spPr/>
        <p:txBody>
          <a:bodyPr>
            <a:normAutofit/>
          </a:bodyPr>
          <a:lstStyle/>
          <a:p>
            <a:r>
              <a:rPr lang="en-US" sz="3200" dirty="0">
                <a:latin typeface="+mj-lt"/>
              </a:rPr>
              <a:t>Best Estimate of Expected Return is Yield</a:t>
            </a:r>
            <a:br>
              <a:rPr lang="en-US" dirty="0">
                <a:latin typeface="+mj-lt"/>
              </a:rPr>
            </a:br>
            <a:r>
              <a:rPr lang="en-US" sz="2400" dirty="0">
                <a:latin typeface="Calibri Light" panose="020F0302020204030204" pitchFamily="34" charset="0"/>
                <a:cs typeface="Calibri Light" panose="020F0302020204030204" pitchFamily="34" charset="0"/>
              </a:rPr>
              <a:t>The yield you buy drives the return you earn</a:t>
            </a:r>
          </a:p>
        </p:txBody>
      </p:sp>
      <p:pic>
        <p:nvPicPr>
          <p:cNvPr id="4" name="Picture 3">
            <a:extLst>
              <a:ext uri="{FF2B5EF4-FFF2-40B4-BE49-F238E27FC236}">
                <a16:creationId xmlns:a16="http://schemas.microsoft.com/office/drawing/2014/main" id="{D8C86834-26A6-4B21-A88C-AE40D375B775}"/>
              </a:ext>
            </a:extLst>
          </p:cNvPr>
          <p:cNvPicPr>
            <a:picLocks noChangeAspect="1"/>
          </p:cNvPicPr>
          <p:nvPr/>
        </p:nvPicPr>
        <p:blipFill>
          <a:blip r:embed="rId2"/>
          <a:stretch>
            <a:fillRect/>
          </a:stretch>
        </p:blipFill>
        <p:spPr>
          <a:xfrm>
            <a:off x="1868632" y="1562101"/>
            <a:ext cx="5406736" cy="3926998"/>
          </a:xfrm>
          <a:prstGeom prst="rect">
            <a:avLst/>
          </a:prstGeom>
        </p:spPr>
      </p:pic>
      <p:sp>
        <p:nvSpPr>
          <p:cNvPr id="3" name="Oval 2">
            <a:extLst>
              <a:ext uri="{FF2B5EF4-FFF2-40B4-BE49-F238E27FC236}">
                <a16:creationId xmlns:a16="http://schemas.microsoft.com/office/drawing/2014/main" id="{7A36C745-6A83-CF29-8F31-EB300AD25916}"/>
              </a:ext>
            </a:extLst>
          </p:cNvPr>
          <p:cNvSpPr/>
          <p:nvPr/>
        </p:nvSpPr>
        <p:spPr>
          <a:xfrm>
            <a:off x="3119120" y="4165600"/>
            <a:ext cx="223520" cy="193040"/>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1608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573FF-12DB-4F99-8770-C765ED84EAB5}"/>
              </a:ext>
            </a:extLst>
          </p:cNvPr>
          <p:cNvSpPr>
            <a:spLocks noGrp="1"/>
          </p:cNvSpPr>
          <p:nvPr>
            <p:ph type="title"/>
          </p:nvPr>
        </p:nvSpPr>
        <p:spPr/>
        <p:txBody>
          <a:bodyPr>
            <a:normAutofit/>
          </a:bodyPr>
          <a:lstStyle/>
          <a:p>
            <a:r>
              <a:rPr lang="en-US" sz="3200" dirty="0">
                <a:latin typeface="+mj-lt"/>
              </a:rPr>
              <a:t>Historical P/E</a:t>
            </a:r>
            <a:br>
              <a:rPr lang="en-US" sz="3200" dirty="0">
                <a:latin typeface="+mj-lt"/>
              </a:rPr>
            </a:br>
            <a:r>
              <a:rPr lang="en-US" sz="2000" dirty="0">
                <a:solidFill>
                  <a:schemeClr val="bg1"/>
                </a:solidFill>
                <a:latin typeface="+mj-lt"/>
              </a:rPr>
              <a:t>1954 to 2022</a:t>
            </a:r>
            <a:endParaRPr lang="en-US" sz="3200" dirty="0">
              <a:solidFill>
                <a:schemeClr val="bg1"/>
              </a:solidFill>
              <a:latin typeface="+mj-lt"/>
            </a:endParaRPr>
          </a:p>
        </p:txBody>
      </p:sp>
      <p:sp>
        <p:nvSpPr>
          <p:cNvPr id="8" name="TextBox 7">
            <a:extLst>
              <a:ext uri="{FF2B5EF4-FFF2-40B4-BE49-F238E27FC236}">
                <a16:creationId xmlns:a16="http://schemas.microsoft.com/office/drawing/2014/main" id="{6BBB0700-40E7-B6BC-1009-2B2880C05856}"/>
              </a:ext>
            </a:extLst>
          </p:cNvPr>
          <p:cNvSpPr txBox="1"/>
          <p:nvPr/>
        </p:nvSpPr>
        <p:spPr>
          <a:xfrm>
            <a:off x="290865" y="5099224"/>
            <a:ext cx="8542049" cy="830997"/>
          </a:xfrm>
          <a:prstGeom prst="rect">
            <a:avLst/>
          </a:prstGeom>
          <a:noFill/>
        </p:spPr>
        <p:txBody>
          <a:bodyPr wrap="square" rtlCol="0">
            <a:spAutoFit/>
          </a:bodyPr>
          <a:lstStyle/>
          <a:p>
            <a:pPr marL="342900" indent="-342900">
              <a:buFont typeface="+mj-lt"/>
              <a:buAutoNum type="arabicPeriod"/>
            </a:pPr>
            <a:r>
              <a:rPr lang="en-US" sz="1200" dirty="0"/>
              <a:t>Long-Term Average: 		~17.0</a:t>
            </a:r>
          </a:p>
          <a:p>
            <a:pPr marL="342900" indent="-342900">
              <a:buFont typeface="+mj-lt"/>
              <a:buAutoNum type="arabicPeriod"/>
            </a:pPr>
            <a:r>
              <a:rPr lang="en-US" sz="1200" dirty="0"/>
              <a:t>High Inflation Average: 		~9.6 </a:t>
            </a:r>
          </a:p>
          <a:p>
            <a:pPr marL="342900" indent="-342900">
              <a:buFont typeface="+mj-lt"/>
              <a:buAutoNum type="arabicPeriod"/>
            </a:pPr>
            <a:r>
              <a:rPr lang="en-US" sz="1200" dirty="0"/>
              <a:t>Low inflation average: 		~19.5</a:t>
            </a:r>
          </a:p>
          <a:p>
            <a:pPr marL="342900" indent="-342900">
              <a:buFont typeface="+mj-lt"/>
              <a:buAutoNum type="arabicPeriod"/>
            </a:pPr>
            <a:r>
              <a:rPr lang="en-US" sz="1200" dirty="0"/>
              <a:t>Today (Feb 14, 2023):		~19.7</a:t>
            </a:r>
          </a:p>
        </p:txBody>
      </p:sp>
      <p:sp>
        <p:nvSpPr>
          <p:cNvPr id="9" name="TextBox 8">
            <a:extLst>
              <a:ext uri="{FF2B5EF4-FFF2-40B4-BE49-F238E27FC236}">
                <a16:creationId xmlns:a16="http://schemas.microsoft.com/office/drawing/2014/main" id="{1CAC0D5B-5CB7-512B-C281-B2445D9A4B94}"/>
              </a:ext>
            </a:extLst>
          </p:cNvPr>
          <p:cNvSpPr txBox="1"/>
          <p:nvPr/>
        </p:nvSpPr>
        <p:spPr>
          <a:xfrm>
            <a:off x="6561056" y="5723468"/>
            <a:ext cx="2292079" cy="246221"/>
          </a:xfrm>
          <a:prstGeom prst="rect">
            <a:avLst/>
          </a:prstGeom>
          <a:noFill/>
        </p:spPr>
        <p:txBody>
          <a:bodyPr wrap="square" rtlCol="0">
            <a:spAutoFit/>
          </a:bodyPr>
          <a:lstStyle/>
          <a:p>
            <a:r>
              <a:rPr lang="en-US" sz="1000" dirty="0"/>
              <a:t>Source:  Bloomberg.  Wealthcare</a:t>
            </a:r>
          </a:p>
        </p:txBody>
      </p:sp>
      <p:pic>
        <p:nvPicPr>
          <p:cNvPr id="4" name="Picture 3" descr="Chart, histogram&#10;&#10;Description automatically generated">
            <a:extLst>
              <a:ext uri="{FF2B5EF4-FFF2-40B4-BE49-F238E27FC236}">
                <a16:creationId xmlns:a16="http://schemas.microsoft.com/office/drawing/2014/main" id="{043A711C-1104-3B56-3255-FF8C16D02487}"/>
              </a:ext>
            </a:extLst>
          </p:cNvPr>
          <p:cNvPicPr>
            <a:picLocks noChangeAspect="1"/>
          </p:cNvPicPr>
          <p:nvPr/>
        </p:nvPicPr>
        <p:blipFill>
          <a:blip r:embed="rId2"/>
          <a:stretch>
            <a:fillRect/>
          </a:stretch>
        </p:blipFill>
        <p:spPr>
          <a:xfrm>
            <a:off x="532615" y="1381112"/>
            <a:ext cx="7852528" cy="3579043"/>
          </a:xfrm>
          <a:prstGeom prst="rect">
            <a:avLst/>
          </a:prstGeom>
        </p:spPr>
      </p:pic>
      <p:cxnSp>
        <p:nvCxnSpPr>
          <p:cNvPr id="6" name="Straight Connector 5">
            <a:extLst>
              <a:ext uri="{FF2B5EF4-FFF2-40B4-BE49-F238E27FC236}">
                <a16:creationId xmlns:a16="http://schemas.microsoft.com/office/drawing/2014/main" id="{C620D3EB-3BB8-7E43-C644-6FAE4C701330}"/>
              </a:ext>
            </a:extLst>
          </p:cNvPr>
          <p:cNvCxnSpPr>
            <a:cxnSpLocks/>
          </p:cNvCxnSpPr>
          <p:nvPr/>
        </p:nvCxnSpPr>
        <p:spPr>
          <a:xfrm flipH="1">
            <a:off x="532615" y="3563333"/>
            <a:ext cx="7641107"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E4210622-E6AA-AAF3-E448-AF4BDE8F2072}"/>
              </a:ext>
            </a:extLst>
          </p:cNvPr>
          <p:cNvSpPr/>
          <p:nvPr/>
        </p:nvSpPr>
        <p:spPr>
          <a:xfrm>
            <a:off x="2488676" y="3817772"/>
            <a:ext cx="1857081" cy="82021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16C272B-2E81-12F6-6B62-0ED083661ADB}"/>
              </a:ext>
            </a:extLst>
          </p:cNvPr>
          <p:cNvSpPr/>
          <p:nvPr/>
        </p:nvSpPr>
        <p:spPr>
          <a:xfrm>
            <a:off x="7795967" y="3157979"/>
            <a:ext cx="669303" cy="271018"/>
          </a:xfrm>
          <a:prstGeom prst="ellipse">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D051C7-2798-A120-45E2-12379D9A9E9A}"/>
              </a:ext>
            </a:extLst>
          </p:cNvPr>
          <p:cNvSpPr txBox="1"/>
          <p:nvPr/>
        </p:nvSpPr>
        <p:spPr>
          <a:xfrm>
            <a:off x="603315" y="3255598"/>
            <a:ext cx="311084" cy="369332"/>
          </a:xfrm>
          <a:prstGeom prst="rect">
            <a:avLst/>
          </a:prstGeom>
          <a:noFill/>
          <a:ln>
            <a:solidFill>
              <a:schemeClr val="bg1"/>
            </a:solidFill>
          </a:ln>
        </p:spPr>
        <p:txBody>
          <a:bodyPr wrap="square" rtlCol="0">
            <a:spAutoFit/>
          </a:bodyPr>
          <a:lstStyle/>
          <a:p>
            <a:r>
              <a:rPr lang="en-US" dirty="0">
                <a:solidFill>
                  <a:schemeClr val="bg1"/>
                </a:solidFill>
              </a:rPr>
              <a:t>1</a:t>
            </a:r>
          </a:p>
        </p:txBody>
      </p:sp>
      <p:sp>
        <p:nvSpPr>
          <p:cNvPr id="14" name="TextBox 13">
            <a:extLst>
              <a:ext uri="{FF2B5EF4-FFF2-40B4-BE49-F238E27FC236}">
                <a16:creationId xmlns:a16="http://schemas.microsoft.com/office/drawing/2014/main" id="{EEB9347E-0910-B66F-2F9A-862A5A5A7A8A}"/>
              </a:ext>
            </a:extLst>
          </p:cNvPr>
          <p:cNvSpPr txBox="1"/>
          <p:nvPr/>
        </p:nvSpPr>
        <p:spPr>
          <a:xfrm>
            <a:off x="3261674" y="3840226"/>
            <a:ext cx="311084" cy="369332"/>
          </a:xfrm>
          <a:prstGeom prst="rect">
            <a:avLst/>
          </a:prstGeom>
          <a:noFill/>
          <a:ln>
            <a:solidFill>
              <a:schemeClr val="bg1"/>
            </a:solidFill>
          </a:ln>
        </p:spPr>
        <p:txBody>
          <a:bodyPr wrap="square" rtlCol="0">
            <a:spAutoFit/>
          </a:bodyPr>
          <a:lstStyle/>
          <a:p>
            <a:r>
              <a:rPr lang="en-US" dirty="0">
                <a:solidFill>
                  <a:schemeClr val="bg1"/>
                </a:solidFill>
              </a:rPr>
              <a:t>2</a:t>
            </a:r>
          </a:p>
        </p:txBody>
      </p:sp>
      <p:sp>
        <p:nvSpPr>
          <p:cNvPr id="15" name="TextBox 14">
            <a:extLst>
              <a:ext uri="{FF2B5EF4-FFF2-40B4-BE49-F238E27FC236}">
                <a16:creationId xmlns:a16="http://schemas.microsoft.com/office/drawing/2014/main" id="{0380CF20-CBC5-D644-38F6-BC5C179DA579}"/>
              </a:ext>
            </a:extLst>
          </p:cNvPr>
          <p:cNvSpPr txBox="1"/>
          <p:nvPr/>
        </p:nvSpPr>
        <p:spPr>
          <a:xfrm>
            <a:off x="8018180" y="2784103"/>
            <a:ext cx="311084" cy="369332"/>
          </a:xfrm>
          <a:prstGeom prst="rect">
            <a:avLst/>
          </a:prstGeom>
          <a:noFill/>
          <a:ln>
            <a:solidFill>
              <a:schemeClr val="bg1"/>
            </a:solidFill>
          </a:ln>
        </p:spPr>
        <p:txBody>
          <a:bodyPr wrap="square" rtlCol="0">
            <a:spAutoFit/>
          </a:bodyPr>
          <a:lstStyle/>
          <a:p>
            <a:r>
              <a:rPr lang="en-US" dirty="0">
                <a:solidFill>
                  <a:schemeClr val="bg1"/>
                </a:solidFill>
              </a:rPr>
              <a:t>4</a:t>
            </a:r>
          </a:p>
        </p:txBody>
      </p:sp>
      <p:cxnSp>
        <p:nvCxnSpPr>
          <p:cNvPr id="17" name="Straight Connector 16">
            <a:extLst>
              <a:ext uri="{FF2B5EF4-FFF2-40B4-BE49-F238E27FC236}">
                <a16:creationId xmlns:a16="http://schemas.microsoft.com/office/drawing/2014/main" id="{F7972094-E7BD-9799-A362-CEC76C3158CE}"/>
              </a:ext>
            </a:extLst>
          </p:cNvPr>
          <p:cNvCxnSpPr/>
          <p:nvPr/>
        </p:nvCxnSpPr>
        <p:spPr>
          <a:xfrm flipH="1">
            <a:off x="3308808" y="3327662"/>
            <a:ext cx="4864914"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5184FC8D-24E3-E26C-8C38-343078221A4A}"/>
              </a:ext>
            </a:extLst>
          </p:cNvPr>
          <p:cNvSpPr txBox="1"/>
          <p:nvPr/>
        </p:nvSpPr>
        <p:spPr>
          <a:xfrm>
            <a:off x="3323631" y="2913555"/>
            <a:ext cx="311084" cy="369332"/>
          </a:xfrm>
          <a:prstGeom prst="rect">
            <a:avLst/>
          </a:prstGeom>
          <a:noFill/>
          <a:ln>
            <a:solidFill>
              <a:schemeClr val="bg1"/>
            </a:solidFill>
          </a:ln>
        </p:spPr>
        <p:txBody>
          <a:bodyPr wrap="square" rtlCol="0">
            <a:spAutoFit/>
          </a:bodyPr>
          <a:lstStyle/>
          <a:p>
            <a:r>
              <a:rPr lang="en-US" dirty="0">
                <a:solidFill>
                  <a:schemeClr val="bg1"/>
                </a:solidFill>
              </a:rPr>
              <a:t>3</a:t>
            </a:r>
          </a:p>
        </p:txBody>
      </p:sp>
    </p:spTree>
    <p:extLst>
      <p:ext uri="{BB962C8B-B14F-4D97-AF65-F5344CB8AC3E}">
        <p14:creationId xmlns:p14="http://schemas.microsoft.com/office/powerpoint/2010/main" val="1859013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C397F-BA03-4399-BB39-CC2AA299C082}"/>
              </a:ext>
            </a:extLst>
          </p:cNvPr>
          <p:cNvSpPr>
            <a:spLocks noGrp="1"/>
          </p:cNvSpPr>
          <p:nvPr>
            <p:ph type="title"/>
          </p:nvPr>
        </p:nvSpPr>
        <p:spPr/>
        <p:txBody>
          <a:bodyPr>
            <a:normAutofit/>
          </a:bodyPr>
          <a:lstStyle/>
          <a:p>
            <a:r>
              <a:rPr lang="en-US" sz="3200" dirty="0">
                <a:latin typeface="+mj-lt"/>
              </a:rPr>
              <a:t>Inflation Commentary</a:t>
            </a:r>
          </a:p>
        </p:txBody>
      </p:sp>
      <p:sp>
        <p:nvSpPr>
          <p:cNvPr id="4" name="Rectangle 3">
            <a:extLst>
              <a:ext uri="{FF2B5EF4-FFF2-40B4-BE49-F238E27FC236}">
                <a16:creationId xmlns:a16="http://schemas.microsoft.com/office/drawing/2014/main" id="{AEAA539D-AF62-4A76-8FBB-75828612DBE7}"/>
              </a:ext>
            </a:extLst>
          </p:cNvPr>
          <p:cNvSpPr/>
          <p:nvPr/>
        </p:nvSpPr>
        <p:spPr>
          <a:xfrm>
            <a:off x="356613" y="1304683"/>
            <a:ext cx="8409992" cy="4524315"/>
          </a:xfrm>
          <a:prstGeom prst="rect">
            <a:avLst/>
          </a:prstGeom>
        </p:spPr>
        <p:txBody>
          <a:bodyPr wrap="square">
            <a:spAutoFit/>
          </a:bodyPr>
          <a:lstStyle/>
          <a:p>
            <a:pPr marL="285750" indent="-285750">
              <a:buFont typeface="Wingdings" panose="05000000000000000000" pitchFamily="2" charset="2"/>
              <a:buChar char="§"/>
              <a:tabLst>
                <a:tab pos="287338" algn="l"/>
              </a:tabLst>
            </a:pPr>
            <a:r>
              <a:rPr lang="en-US" sz="1600" dirty="0">
                <a:solidFill>
                  <a:srgbClr val="58595B"/>
                </a:solidFill>
              </a:rPr>
              <a:t>Real returns drive confidence in your plans</a:t>
            </a:r>
          </a:p>
          <a:p>
            <a:pPr marL="285750" indent="-285750">
              <a:buFont typeface="Wingdings" panose="05000000000000000000" pitchFamily="2" charset="2"/>
              <a:buChar char="§"/>
              <a:tabLst>
                <a:tab pos="287338" algn="l"/>
              </a:tabLst>
            </a:pPr>
            <a:endParaRPr lang="en-US" sz="1600" dirty="0">
              <a:solidFill>
                <a:srgbClr val="58595B"/>
              </a:solidFill>
            </a:endParaRPr>
          </a:p>
          <a:p>
            <a:pPr marL="285750" indent="-285750">
              <a:buFont typeface="Wingdings" panose="05000000000000000000" pitchFamily="2" charset="2"/>
              <a:buChar char="§"/>
              <a:tabLst>
                <a:tab pos="287338" algn="l"/>
              </a:tabLst>
            </a:pPr>
            <a:r>
              <a:rPr lang="en-US" sz="1600" dirty="0">
                <a:solidFill>
                  <a:srgbClr val="58595B"/>
                </a:solidFill>
              </a:rPr>
              <a:t>Real returns in the sim engine are generated as nominal returns less inflation</a:t>
            </a:r>
          </a:p>
          <a:p>
            <a:pPr marL="742950" lvl="1" indent="-285750">
              <a:buFont typeface="Wingdings" panose="05000000000000000000" pitchFamily="2" charset="2"/>
              <a:buChar char="§"/>
              <a:tabLst>
                <a:tab pos="287338" algn="l"/>
              </a:tabLst>
            </a:pPr>
            <a:r>
              <a:rPr lang="en-US" sz="1600" dirty="0">
                <a:solidFill>
                  <a:srgbClr val="58595B"/>
                </a:solidFill>
              </a:rPr>
              <a:t>Nominal returns are applied to assets while inflation is applied to cash flows</a:t>
            </a:r>
          </a:p>
          <a:p>
            <a:pPr marL="742950" lvl="1" indent="-285750">
              <a:buFont typeface="Wingdings" panose="05000000000000000000" pitchFamily="2" charset="2"/>
              <a:buChar char="§"/>
              <a:tabLst>
                <a:tab pos="287338" algn="l"/>
              </a:tabLst>
            </a:pPr>
            <a:r>
              <a:rPr lang="en-US" sz="1600" dirty="0">
                <a:solidFill>
                  <a:srgbClr val="58595B"/>
                </a:solidFill>
              </a:rPr>
              <a:t>Not all cash flows grow with inflation. </a:t>
            </a:r>
          </a:p>
          <a:p>
            <a:pPr marL="1200150" lvl="2" indent="-285750">
              <a:buFont typeface="Wingdings" panose="05000000000000000000" pitchFamily="2" charset="2"/>
              <a:buChar char="§"/>
              <a:tabLst>
                <a:tab pos="287338" algn="l"/>
              </a:tabLst>
            </a:pPr>
            <a:r>
              <a:rPr lang="en-US" sz="1600" dirty="0">
                <a:solidFill>
                  <a:srgbClr val="58595B"/>
                </a:solidFill>
              </a:rPr>
              <a:t>Spending is typically indexed to inflation</a:t>
            </a:r>
          </a:p>
          <a:p>
            <a:pPr marL="1200150" lvl="2" indent="-285750">
              <a:buFont typeface="Wingdings" panose="05000000000000000000" pitchFamily="2" charset="2"/>
              <a:buChar char="§"/>
              <a:tabLst>
                <a:tab pos="287338" algn="l"/>
              </a:tabLst>
            </a:pPr>
            <a:r>
              <a:rPr lang="en-US" sz="1600" dirty="0">
                <a:solidFill>
                  <a:srgbClr val="58595B"/>
                </a:solidFill>
              </a:rPr>
              <a:t>Many fixed income payments (pension benefit, annuities…) are not.  </a:t>
            </a:r>
          </a:p>
          <a:p>
            <a:pPr marL="1200150" lvl="2" indent="-285750">
              <a:buFont typeface="Wingdings" panose="05000000000000000000" pitchFamily="2" charset="2"/>
              <a:buChar char="§"/>
              <a:tabLst>
                <a:tab pos="287338" algn="l"/>
              </a:tabLst>
            </a:pPr>
            <a:r>
              <a:rPr lang="en-US" sz="1600" dirty="0">
                <a:solidFill>
                  <a:srgbClr val="58595B"/>
                </a:solidFill>
              </a:rPr>
              <a:t>Retiree plans can be more negatively impacted by rising inflation</a:t>
            </a:r>
          </a:p>
          <a:p>
            <a:pPr marL="1200150" lvl="2" indent="-285750">
              <a:buFont typeface="Wingdings" panose="05000000000000000000" pitchFamily="2" charset="2"/>
              <a:buChar char="§"/>
              <a:tabLst>
                <a:tab pos="287338" algn="l"/>
              </a:tabLst>
            </a:pPr>
            <a:endParaRPr lang="en-US" sz="1600" dirty="0">
              <a:solidFill>
                <a:srgbClr val="58595B"/>
              </a:solidFill>
            </a:endParaRPr>
          </a:p>
          <a:p>
            <a:pPr marL="285750" indent="-285750">
              <a:buFont typeface="Wingdings" panose="05000000000000000000" pitchFamily="2" charset="2"/>
              <a:buChar char="§"/>
              <a:tabLst>
                <a:tab pos="287338" algn="l"/>
              </a:tabLst>
            </a:pPr>
            <a:r>
              <a:rPr lang="en-US" sz="1600" dirty="0">
                <a:solidFill>
                  <a:srgbClr val="58595B"/>
                </a:solidFill>
              </a:rPr>
              <a:t>If you change the initial default inflation, or specify cash flow inflation different than the default, you will change the real returns modeled in your plan as nominal returns in the system don’t change with your inflation adjustment.  Raising inflation lowers real returns and confidence, and vice versa</a:t>
            </a:r>
          </a:p>
          <a:p>
            <a:pPr marL="285750" indent="-285750">
              <a:buFont typeface="Wingdings" panose="05000000000000000000" pitchFamily="2" charset="2"/>
              <a:buChar char="§"/>
              <a:tabLst>
                <a:tab pos="287338" algn="l"/>
              </a:tabLst>
            </a:pPr>
            <a:endParaRPr lang="en-US" sz="1600" dirty="0">
              <a:solidFill>
                <a:srgbClr val="58595B"/>
              </a:solidFill>
            </a:endParaRPr>
          </a:p>
          <a:p>
            <a:pPr>
              <a:tabLst>
                <a:tab pos="287338" algn="l"/>
              </a:tabLst>
            </a:pPr>
            <a:endParaRPr lang="en-US" sz="1600" dirty="0">
              <a:solidFill>
                <a:srgbClr val="58595B"/>
              </a:solidFill>
            </a:endParaRPr>
          </a:p>
          <a:p>
            <a:pPr marL="285750" indent="-285750">
              <a:buFont typeface="Wingdings" panose="05000000000000000000" pitchFamily="2" charset="2"/>
              <a:buChar char="§"/>
              <a:tabLst>
                <a:tab pos="287338" algn="l"/>
              </a:tabLst>
            </a:pPr>
            <a:r>
              <a:rPr lang="en-US" sz="1600" i="1" dirty="0">
                <a:solidFill>
                  <a:srgbClr val="58595B"/>
                </a:solidFill>
              </a:rPr>
              <a:t>Last year we estimated that, on average across all plans, a 0.25% decrease in initial default inflation increases confidence by 1.8 confidence points </a:t>
            </a:r>
          </a:p>
          <a:p>
            <a:pPr marL="285750" indent="-285750">
              <a:buFont typeface="Wingdings" panose="05000000000000000000" pitchFamily="2" charset="2"/>
              <a:buChar char="§"/>
              <a:tabLst>
                <a:tab pos="287338" algn="l"/>
              </a:tabLst>
            </a:pPr>
            <a:endParaRPr lang="en-US" sz="1600" i="1" dirty="0">
              <a:solidFill>
                <a:srgbClr val="58595B"/>
              </a:solidFill>
            </a:endParaRPr>
          </a:p>
        </p:txBody>
      </p:sp>
    </p:spTree>
    <p:extLst>
      <p:ext uri="{BB962C8B-B14F-4D97-AF65-F5344CB8AC3E}">
        <p14:creationId xmlns:p14="http://schemas.microsoft.com/office/powerpoint/2010/main" val="2373892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E8DAA5-1C45-4B35-B6D3-014D5E761637}"/>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2023 Asset Assumptions</a:t>
            </a:r>
          </a:p>
        </p:txBody>
      </p:sp>
      <p:sp>
        <p:nvSpPr>
          <p:cNvPr id="5" name="Rectangle 4">
            <a:extLst>
              <a:ext uri="{FF2B5EF4-FFF2-40B4-BE49-F238E27FC236}">
                <a16:creationId xmlns:a16="http://schemas.microsoft.com/office/drawing/2014/main" id="{E54FBC53-B9AE-4308-ABF2-6A99F81B0C87}"/>
              </a:ext>
            </a:extLst>
          </p:cNvPr>
          <p:cNvSpPr/>
          <p:nvPr/>
        </p:nvSpPr>
        <p:spPr>
          <a:xfrm>
            <a:off x="0" y="0"/>
            <a:ext cx="1903445" cy="95172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B1949DBA-56BC-4C34-A5A0-72815C6BB094}"/>
              </a:ext>
            </a:extLst>
          </p:cNvPr>
          <p:cNvSpPr/>
          <p:nvPr/>
        </p:nvSpPr>
        <p:spPr>
          <a:xfrm>
            <a:off x="3145971" y="5071708"/>
            <a:ext cx="2852058" cy="178629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25529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414173-903D-4ED2-BFB2-34A6356D01AD}"/>
              </a:ext>
            </a:extLst>
          </p:cNvPr>
          <p:cNvSpPr>
            <a:spLocks noGrp="1"/>
          </p:cNvSpPr>
          <p:nvPr>
            <p:ph type="title"/>
          </p:nvPr>
        </p:nvSpPr>
        <p:spPr>
          <a:xfrm>
            <a:off x="184458" y="0"/>
            <a:ext cx="8959542" cy="1100666"/>
          </a:xfrm>
        </p:spPr>
        <p:txBody>
          <a:bodyPr>
            <a:normAutofit/>
          </a:bodyPr>
          <a:lstStyle/>
          <a:p>
            <a:r>
              <a:rPr lang="en-US" sz="3200" dirty="0" err="1">
                <a:latin typeface="Calibri" panose="020F0502020204030204" pitchFamily="34" charset="0"/>
                <a:cs typeface="Calibri" panose="020F0502020204030204" pitchFamily="34" charset="0"/>
              </a:rPr>
              <a:t>Wealthcare’s</a:t>
            </a:r>
            <a:r>
              <a:rPr lang="en-US" sz="3200" dirty="0">
                <a:latin typeface="Calibri" panose="020F0502020204030204" pitchFamily="34" charset="0"/>
                <a:cs typeface="Calibri" panose="020F0502020204030204" pitchFamily="34" charset="0"/>
              </a:rPr>
              <a:t> Core Return Assumptions</a:t>
            </a:r>
            <a:endParaRPr lang="en-US" sz="2400" dirty="0">
              <a:latin typeface="Calibri Light" panose="020F0302020204030204" pitchFamily="34" charset="0"/>
              <a:cs typeface="Calibri Light" panose="020F0302020204030204" pitchFamily="34" charset="0"/>
            </a:endParaRPr>
          </a:p>
        </p:txBody>
      </p:sp>
      <p:sp>
        <p:nvSpPr>
          <p:cNvPr id="9" name="TextBox 8">
            <a:extLst>
              <a:ext uri="{FF2B5EF4-FFF2-40B4-BE49-F238E27FC236}">
                <a16:creationId xmlns:a16="http://schemas.microsoft.com/office/drawing/2014/main" id="{800F6B52-34F5-CDAC-8C34-4F951256BD05}"/>
              </a:ext>
            </a:extLst>
          </p:cNvPr>
          <p:cNvSpPr txBox="1"/>
          <p:nvPr/>
        </p:nvSpPr>
        <p:spPr>
          <a:xfrm>
            <a:off x="537328" y="4636273"/>
            <a:ext cx="8229600"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Calibri"/>
                <a:ea typeface="+mn-ea"/>
                <a:cs typeface="+mn-cs"/>
              </a:rPr>
              <a:t>Normative</a:t>
            </a:r>
            <a:r>
              <a:rPr kumimoji="0" lang="en-US" sz="1600" b="0" i="0" u="none" strike="noStrike" kern="1200" cap="none" spc="0" normalizeH="0" baseline="0" noProof="0" dirty="0">
                <a:ln>
                  <a:noFill/>
                </a:ln>
                <a:solidFill>
                  <a:prstClr val="black"/>
                </a:solidFill>
                <a:effectLst/>
                <a:uLnTx/>
                <a:uFillTx/>
                <a:latin typeface="Calibri"/>
                <a:ea typeface="+mn-ea"/>
                <a:cs typeface="+mn-cs"/>
              </a:rPr>
              <a:t>: No changes.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Calibri"/>
                <a:ea typeface="+mn-ea"/>
                <a:cs typeface="+mn-cs"/>
              </a:rPr>
              <a:t>Initial</a:t>
            </a:r>
            <a:r>
              <a:rPr kumimoji="0" lang="en-US" sz="1600" b="0" i="0" u="none" strike="noStrike" kern="1200" cap="none" spc="0" normalizeH="0" baseline="0" noProof="0" dirty="0">
                <a:ln>
                  <a:noFill/>
                </a:ln>
                <a:solidFill>
                  <a:prstClr val="black"/>
                </a:solidFill>
                <a:effectLst/>
                <a:uLnTx/>
                <a:uFillTx/>
                <a:latin typeface="Calibri"/>
                <a:ea typeface="+mn-ea"/>
                <a:cs typeface="+mn-cs"/>
              </a:rPr>
              <a:t>: Inflation unchanged.  Nominal returns higher.  Real returns higher.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Higher returns tend to lead to higher confidence, everything else being equal.</a:t>
            </a:r>
          </a:p>
        </p:txBody>
      </p:sp>
      <p:sp>
        <p:nvSpPr>
          <p:cNvPr id="10" name="TextBox 9">
            <a:extLst>
              <a:ext uri="{FF2B5EF4-FFF2-40B4-BE49-F238E27FC236}">
                <a16:creationId xmlns:a16="http://schemas.microsoft.com/office/drawing/2014/main" id="{23172CB5-6A9C-DBBD-3B71-0E0F77050CFE}"/>
              </a:ext>
            </a:extLst>
          </p:cNvPr>
          <p:cNvSpPr txBox="1"/>
          <p:nvPr/>
        </p:nvSpPr>
        <p:spPr>
          <a:xfrm>
            <a:off x="7247847" y="5606968"/>
            <a:ext cx="1358826"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Source:  Wealthcare</a:t>
            </a:r>
          </a:p>
        </p:txBody>
      </p:sp>
      <p:graphicFrame>
        <p:nvGraphicFramePr>
          <p:cNvPr id="3" name="Table 2">
            <a:extLst>
              <a:ext uri="{FF2B5EF4-FFF2-40B4-BE49-F238E27FC236}">
                <a16:creationId xmlns:a16="http://schemas.microsoft.com/office/drawing/2014/main" id="{2A3EF0F4-2347-2541-3932-CE94BDCB38EC}"/>
              </a:ext>
            </a:extLst>
          </p:cNvPr>
          <p:cNvGraphicFramePr>
            <a:graphicFrameLocks noGrp="1"/>
          </p:cNvGraphicFramePr>
          <p:nvPr/>
        </p:nvGraphicFramePr>
        <p:xfrm>
          <a:off x="537328" y="1390732"/>
          <a:ext cx="8069344" cy="3117812"/>
        </p:xfrm>
        <a:graphic>
          <a:graphicData uri="http://schemas.openxmlformats.org/drawingml/2006/table">
            <a:tbl>
              <a:tblPr/>
              <a:tblGrid>
                <a:gridCol w="683119">
                  <a:extLst>
                    <a:ext uri="{9D8B030D-6E8A-4147-A177-3AD203B41FA5}">
                      <a16:colId xmlns:a16="http://schemas.microsoft.com/office/drawing/2014/main" val="1205551587"/>
                    </a:ext>
                  </a:extLst>
                </a:gridCol>
                <a:gridCol w="697351">
                  <a:extLst>
                    <a:ext uri="{9D8B030D-6E8A-4147-A177-3AD203B41FA5}">
                      <a16:colId xmlns:a16="http://schemas.microsoft.com/office/drawing/2014/main" val="1275765772"/>
                    </a:ext>
                  </a:extLst>
                </a:gridCol>
                <a:gridCol w="796972">
                  <a:extLst>
                    <a:ext uri="{9D8B030D-6E8A-4147-A177-3AD203B41FA5}">
                      <a16:colId xmlns:a16="http://schemas.microsoft.com/office/drawing/2014/main" val="3882336340"/>
                    </a:ext>
                  </a:extLst>
                </a:gridCol>
                <a:gridCol w="825435">
                  <a:extLst>
                    <a:ext uri="{9D8B030D-6E8A-4147-A177-3AD203B41FA5}">
                      <a16:colId xmlns:a16="http://schemas.microsoft.com/office/drawing/2014/main" val="2062944466"/>
                    </a:ext>
                  </a:extLst>
                </a:gridCol>
                <a:gridCol w="241938">
                  <a:extLst>
                    <a:ext uri="{9D8B030D-6E8A-4147-A177-3AD203B41FA5}">
                      <a16:colId xmlns:a16="http://schemas.microsoft.com/office/drawing/2014/main" val="1452799266"/>
                    </a:ext>
                  </a:extLst>
                </a:gridCol>
                <a:gridCol w="697351">
                  <a:extLst>
                    <a:ext uri="{9D8B030D-6E8A-4147-A177-3AD203B41FA5}">
                      <a16:colId xmlns:a16="http://schemas.microsoft.com/office/drawing/2014/main" val="2154067418"/>
                    </a:ext>
                  </a:extLst>
                </a:gridCol>
                <a:gridCol w="754278">
                  <a:extLst>
                    <a:ext uri="{9D8B030D-6E8A-4147-A177-3AD203B41FA5}">
                      <a16:colId xmlns:a16="http://schemas.microsoft.com/office/drawing/2014/main" val="1826898302"/>
                    </a:ext>
                  </a:extLst>
                </a:gridCol>
                <a:gridCol w="825435">
                  <a:extLst>
                    <a:ext uri="{9D8B030D-6E8A-4147-A177-3AD203B41FA5}">
                      <a16:colId xmlns:a16="http://schemas.microsoft.com/office/drawing/2014/main" val="919405075"/>
                    </a:ext>
                  </a:extLst>
                </a:gridCol>
                <a:gridCol w="270401">
                  <a:extLst>
                    <a:ext uri="{9D8B030D-6E8A-4147-A177-3AD203B41FA5}">
                      <a16:colId xmlns:a16="http://schemas.microsoft.com/office/drawing/2014/main" val="2628403566"/>
                    </a:ext>
                  </a:extLst>
                </a:gridCol>
                <a:gridCol w="697351">
                  <a:extLst>
                    <a:ext uri="{9D8B030D-6E8A-4147-A177-3AD203B41FA5}">
                      <a16:colId xmlns:a16="http://schemas.microsoft.com/office/drawing/2014/main" val="3461140021"/>
                    </a:ext>
                  </a:extLst>
                </a:gridCol>
                <a:gridCol w="754278">
                  <a:extLst>
                    <a:ext uri="{9D8B030D-6E8A-4147-A177-3AD203B41FA5}">
                      <a16:colId xmlns:a16="http://schemas.microsoft.com/office/drawing/2014/main" val="2377177782"/>
                    </a:ext>
                  </a:extLst>
                </a:gridCol>
                <a:gridCol w="825435">
                  <a:extLst>
                    <a:ext uri="{9D8B030D-6E8A-4147-A177-3AD203B41FA5}">
                      <a16:colId xmlns:a16="http://schemas.microsoft.com/office/drawing/2014/main" val="3967866667"/>
                    </a:ext>
                  </a:extLst>
                </a:gridCol>
              </a:tblGrid>
              <a:tr h="215987">
                <a:tc>
                  <a:txBody>
                    <a:bodyPr/>
                    <a:lstStyle/>
                    <a:p>
                      <a:pPr algn="l" fontAlgn="b"/>
                      <a:endParaRPr lang="en-US" sz="1300" b="0" i="0" u="none" strike="noStrike" baseline="0"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baseline="0">
                          <a:solidFill>
                            <a:srgbClr val="000000"/>
                          </a:solidFill>
                          <a:effectLst/>
                          <a:latin typeface="Calibri" panose="020F0502020204030204" pitchFamily="34" charset="0"/>
                        </a:rPr>
                        <a:t>2022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baseline="0">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300" b="0" i="0" u="none" strike="noStrike" baseline="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baseline="0">
                          <a:solidFill>
                            <a:srgbClr val="000000"/>
                          </a:solidFill>
                          <a:effectLst/>
                          <a:latin typeface="Calibri" panose="020F0502020204030204" pitchFamily="34" charset="0"/>
                        </a:rPr>
                        <a:t>2023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baseline="0">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300" b="0" i="0" u="none" strike="noStrike" baseline="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baseline="0">
                          <a:solidFill>
                            <a:srgbClr val="000000"/>
                          </a:solidFill>
                          <a:effectLst/>
                          <a:latin typeface="Calibri" panose="020F0502020204030204" pitchFamily="34" charset="0"/>
                        </a:rPr>
                        <a:t>Change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baseline="0" dirty="0">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155413"/>
                  </a:ext>
                </a:extLst>
              </a:tr>
              <a:tr h="442772">
                <a:tc>
                  <a:txBody>
                    <a:bodyPr/>
                    <a:lstStyle/>
                    <a:p>
                      <a:pPr algn="l" fontAlgn="b"/>
                      <a:endParaRPr lang="en-US" sz="1300" b="0" i="0" u="none" strike="noStrike" baseline="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dirty="0">
                          <a:solidFill>
                            <a:srgbClr val="000000"/>
                          </a:solidFill>
                          <a:effectLst/>
                          <a:latin typeface="Calibri" panose="020F0502020204030204" pitchFamily="34" charset="0"/>
                        </a:rPr>
                        <a:t>Initial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baseline="0" dirty="0">
                          <a:solidFill>
                            <a:srgbClr val="000000"/>
                          </a:solidFill>
                          <a:effectLst/>
                          <a:latin typeface="Calibri" panose="020F0502020204030204" pitchFamily="34" charset="0"/>
                        </a:rPr>
                        <a:t>Normative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baseline="0">
                          <a:solidFill>
                            <a:srgbClr val="000000"/>
                          </a:solidFill>
                          <a:effectLst/>
                          <a:latin typeface="Calibri" panose="020F0502020204030204" pitchFamily="34" charset="0"/>
                        </a:rPr>
                        <a:t>50 Year Blend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300" b="0" i="0" u="none" strike="noStrike" baseline="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dirty="0">
                          <a:solidFill>
                            <a:srgbClr val="000000"/>
                          </a:solidFill>
                          <a:effectLst/>
                          <a:latin typeface="Calibri" panose="020F0502020204030204" pitchFamily="34" charset="0"/>
                        </a:rPr>
                        <a:t>Initial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baseline="0" dirty="0">
                          <a:solidFill>
                            <a:srgbClr val="000000"/>
                          </a:solidFill>
                          <a:effectLst/>
                          <a:latin typeface="Calibri" panose="020F0502020204030204" pitchFamily="34" charset="0"/>
                        </a:rPr>
                        <a:t>Normative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baseline="0">
                          <a:solidFill>
                            <a:srgbClr val="000000"/>
                          </a:solidFill>
                          <a:effectLst/>
                          <a:latin typeface="Calibri" panose="020F0502020204030204" pitchFamily="34" charset="0"/>
                        </a:rPr>
                        <a:t>50 Year Blend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300" b="0" i="0" u="none" strike="noStrike" baseline="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Initial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baseline="0">
                          <a:solidFill>
                            <a:srgbClr val="000000"/>
                          </a:solidFill>
                          <a:effectLst/>
                          <a:latin typeface="Calibri" panose="020F0502020204030204" pitchFamily="34" charset="0"/>
                        </a:rPr>
                        <a:t>Normative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baseline="0">
                          <a:solidFill>
                            <a:srgbClr val="000000"/>
                          </a:solidFill>
                          <a:effectLst/>
                          <a:latin typeface="Calibri" panose="020F0502020204030204" pitchFamily="34" charset="0"/>
                        </a:rPr>
                        <a:t>50 Year Blend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6936636"/>
                  </a:ext>
                </a:extLst>
              </a:tr>
              <a:tr h="215987">
                <a:tc>
                  <a:txBody>
                    <a:bodyPr/>
                    <a:lstStyle/>
                    <a:p>
                      <a:pPr algn="l" fontAlgn="b"/>
                      <a:r>
                        <a:rPr lang="en-US" sz="1300" b="1" i="0" u="sng" strike="noStrike" baseline="0">
                          <a:solidFill>
                            <a:srgbClr val="000000"/>
                          </a:solidFill>
                          <a:effectLst/>
                          <a:latin typeface="Calibri" panose="020F0502020204030204" pitchFamily="34" charset="0"/>
                        </a:rPr>
                        <a:t>Nominal</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baseline="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baseline="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300" b="0" i="0" u="none" strike="noStrike" baseline="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baseline="0"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baseline="0"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300" b="0" i="0" u="none" strike="noStrike" baseline="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baseline="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baseline="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4402538"/>
                  </a:ext>
                </a:extLst>
              </a:tr>
              <a:tr h="359596">
                <a:tc>
                  <a:txBody>
                    <a:bodyPr/>
                    <a:lstStyle/>
                    <a:p>
                      <a:pPr algn="l" fontAlgn="b"/>
                      <a:r>
                        <a:rPr lang="en-US" sz="1300" b="0" i="0" u="none" strike="noStrike" baseline="0">
                          <a:solidFill>
                            <a:srgbClr val="000000"/>
                          </a:solidFill>
                          <a:effectLst/>
                          <a:latin typeface="Calibri" panose="020F0502020204030204" pitchFamily="34" charset="0"/>
                        </a:rPr>
                        <a:t>Large Cap</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300" b="0" i="0" u="none" strike="noStrike" baseline="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300" b="0" i="0" u="none" strike="noStrike" baseline="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29146931"/>
                  </a:ext>
                </a:extLst>
              </a:tr>
              <a:tr h="215987">
                <a:tc>
                  <a:txBody>
                    <a:bodyPr/>
                    <a:lstStyle/>
                    <a:p>
                      <a:pPr algn="l" fontAlgn="b"/>
                      <a:r>
                        <a:rPr lang="en-US" sz="1300" b="0" i="0" u="none" strike="noStrike" baseline="0">
                          <a:solidFill>
                            <a:srgbClr val="000000"/>
                          </a:solidFill>
                          <a:effectLst/>
                          <a:latin typeface="Calibri" panose="020F0502020204030204" pitchFamily="34" charset="0"/>
                        </a:rPr>
                        <a:t>10-Year</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300" b="0" i="0" u="none" strike="noStrike" baseline="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300" b="0" i="0" u="none" strike="noStrike" baseline="0"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30719125"/>
                  </a:ext>
                </a:extLst>
              </a:tr>
              <a:tr h="215987">
                <a:tc>
                  <a:txBody>
                    <a:bodyPr/>
                    <a:lstStyle/>
                    <a:p>
                      <a:pPr algn="l" fontAlgn="b"/>
                      <a:r>
                        <a:rPr lang="en-US" sz="1300" b="0" i="0" u="none" strike="noStrike" baseline="0">
                          <a:solidFill>
                            <a:srgbClr val="000000"/>
                          </a:solidFill>
                          <a:effectLst/>
                          <a:latin typeface="Calibri" panose="020F0502020204030204" pitchFamily="34" charset="0"/>
                        </a:rPr>
                        <a:t>Cash</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300" b="0" i="0" u="none" strike="noStrike" baseline="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300" b="0" i="0" u="none" strike="noStrike" baseline="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31165556"/>
                  </a:ext>
                </a:extLst>
              </a:tr>
              <a:tr h="215987">
                <a:tc>
                  <a:txBody>
                    <a:bodyPr/>
                    <a:lstStyle/>
                    <a:p>
                      <a:pPr algn="l" fontAlgn="b"/>
                      <a:r>
                        <a:rPr lang="en-US" sz="1300" b="0" i="0" u="none" strike="noStrike" baseline="0">
                          <a:solidFill>
                            <a:srgbClr val="000000"/>
                          </a:solidFill>
                          <a:effectLst/>
                          <a:latin typeface="Calibri" panose="020F0502020204030204" pitchFamily="34" charset="0"/>
                        </a:rPr>
                        <a:t>Inflation</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300" b="0" i="0" u="none" strike="noStrike" baseline="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300" b="0" i="0" u="none" strike="noStrike" baseline="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dirty="0">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59884690"/>
                  </a:ext>
                </a:extLst>
              </a:tr>
              <a:tr h="215987">
                <a:tc>
                  <a:txBody>
                    <a:bodyPr/>
                    <a:lstStyle/>
                    <a:p>
                      <a:pPr algn="l" fontAlgn="b"/>
                      <a:endParaRPr lang="en-US" sz="1300" b="0" i="0" u="none" strike="noStrike" baseline="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baseline="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baseline="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300" b="0" i="0" u="none" strike="noStrike" baseline="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baseline="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baseline="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300" b="0" i="0" u="none" strike="noStrike" baseline="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baseline="0"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baseline="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2451354"/>
                  </a:ext>
                </a:extLst>
              </a:tr>
              <a:tr h="215987">
                <a:tc>
                  <a:txBody>
                    <a:bodyPr/>
                    <a:lstStyle/>
                    <a:p>
                      <a:pPr algn="l" fontAlgn="b"/>
                      <a:r>
                        <a:rPr lang="en-US" sz="1300" b="1" i="0" u="sng" strike="noStrike" baseline="0">
                          <a:solidFill>
                            <a:srgbClr val="000000"/>
                          </a:solidFill>
                          <a:effectLst/>
                          <a:latin typeface="Calibri" panose="020F0502020204030204" pitchFamily="34" charset="0"/>
                        </a:rPr>
                        <a:t>Real</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baseline="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baseline="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300" b="0" i="0" u="none" strike="noStrike" baseline="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baseline="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baseline="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300" b="0" i="0" u="none" strike="noStrike" baseline="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baseline="0"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baseline="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4407891"/>
                  </a:ext>
                </a:extLst>
              </a:tr>
              <a:tr h="359596">
                <a:tc>
                  <a:txBody>
                    <a:bodyPr/>
                    <a:lstStyle/>
                    <a:p>
                      <a:pPr algn="l" fontAlgn="b"/>
                      <a:r>
                        <a:rPr lang="en-US" sz="1300" b="0" i="0" u="none" strike="noStrike" baseline="0">
                          <a:solidFill>
                            <a:srgbClr val="000000"/>
                          </a:solidFill>
                          <a:effectLst/>
                          <a:latin typeface="Calibri" panose="020F0502020204030204" pitchFamily="34" charset="0"/>
                        </a:rPr>
                        <a:t>Large Cap</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300" b="0" i="0" u="none" strike="noStrike" baseline="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300" b="0" i="0" u="none" strike="noStrike" baseline="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baseline="0" dirty="0">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41435799"/>
                  </a:ext>
                </a:extLst>
              </a:tr>
              <a:tr h="215987">
                <a:tc>
                  <a:txBody>
                    <a:bodyPr/>
                    <a:lstStyle/>
                    <a:p>
                      <a:pPr algn="l" fontAlgn="b"/>
                      <a:r>
                        <a:rPr lang="en-US" sz="1300" b="0" i="0" u="none" strike="noStrike" baseline="0">
                          <a:solidFill>
                            <a:srgbClr val="000000"/>
                          </a:solidFill>
                          <a:effectLst/>
                          <a:latin typeface="Calibri" panose="020F0502020204030204" pitchFamily="34" charset="0"/>
                        </a:rPr>
                        <a:t>10-Year</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300" b="0" i="0" u="none" strike="noStrike" baseline="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300" b="0" i="0" u="none" strike="noStrike" baseline="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dirty="0">
                          <a:solidFill>
                            <a:srgbClr val="000000"/>
                          </a:solidFill>
                          <a:effectLst/>
                          <a:latin typeface="Calibri" panose="020F0502020204030204" pitchFamily="34" charset="0"/>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75082773"/>
                  </a:ext>
                </a:extLst>
              </a:tr>
              <a:tr h="227952">
                <a:tc>
                  <a:txBody>
                    <a:bodyPr/>
                    <a:lstStyle/>
                    <a:p>
                      <a:pPr algn="l" fontAlgn="b"/>
                      <a:r>
                        <a:rPr lang="en-US" sz="1300" b="0" i="0" u="none" strike="noStrike" baseline="0">
                          <a:solidFill>
                            <a:srgbClr val="000000"/>
                          </a:solidFill>
                          <a:effectLst/>
                          <a:latin typeface="Calibri" panose="020F0502020204030204" pitchFamily="34" charset="0"/>
                        </a:rPr>
                        <a:t>Cash</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baseline="0">
                          <a:solidFill>
                            <a:srgbClr val="000000"/>
                          </a:solidFill>
                          <a:effectLst/>
                          <a:latin typeface="Calibri" panose="020F0502020204030204" pitchFamily="34" charset="0"/>
                        </a:rPr>
                        <a:t>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baseline="0">
                          <a:solidFill>
                            <a:srgbClr val="000000"/>
                          </a:solidFill>
                          <a:effectLst/>
                          <a:latin typeface="Calibri" panose="020F0502020204030204" pitchFamily="34" charset="0"/>
                        </a:rPr>
                        <a:t>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300" b="0" i="0" u="none" strike="noStrike" baseline="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baseline="0">
                          <a:solidFill>
                            <a:srgbClr val="000000"/>
                          </a:solidFill>
                          <a:effectLst/>
                          <a:latin typeface="Calibri" panose="020F0502020204030204" pitchFamily="34" charset="0"/>
                        </a:rPr>
                        <a:t>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baseline="0">
                          <a:solidFill>
                            <a:srgbClr val="000000"/>
                          </a:solidFill>
                          <a:effectLst/>
                          <a:latin typeface="Calibri" panose="020F0502020204030204" pitchFamily="34" charset="0"/>
                        </a:rPr>
                        <a:t>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300" b="0" i="0" u="none" strike="noStrike" baseline="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baseline="0">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baseline="0">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baseline="0" dirty="0">
                          <a:solidFill>
                            <a:srgbClr val="000000"/>
                          </a:solidFill>
                          <a:effectLst/>
                          <a:latin typeface="Calibri" panose="020F0502020204030204" pitchFamily="34" charset="0"/>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3277369"/>
                  </a:ext>
                </a:extLst>
              </a:tr>
            </a:tbl>
          </a:graphicData>
        </a:graphic>
      </p:graphicFrame>
    </p:spTree>
    <p:extLst>
      <p:ext uri="{BB962C8B-B14F-4D97-AF65-F5344CB8AC3E}">
        <p14:creationId xmlns:p14="http://schemas.microsoft.com/office/powerpoint/2010/main" val="2193591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r>
              <a:rPr lang="en-US" sz="3200" dirty="0">
                <a:solidFill>
                  <a:schemeClr val="bg1"/>
                </a:solidFill>
                <a:latin typeface="+mj-lt"/>
              </a:rPr>
              <a:t>Contents</a:t>
            </a:r>
          </a:p>
        </p:txBody>
      </p:sp>
      <p:sp>
        <p:nvSpPr>
          <p:cNvPr id="4" name="Rectangle 3">
            <a:extLst>
              <a:ext uri="{FF2B5EF4-FFF2-40B4-BE49-F238E27FC236}">
                <a16:creationId xmlns:a16="http://schemas.microsoft.com/office/drawing/2014/main" id="{F5801756-124B-4A04-92EB-2DDFEB831DA3}"/>
              </a:ext>
            </a:extLst>
          </p:cNvPr>
          <p:cNvSpPr/>
          <p:nvPr/>
        </p:nvSpPr>
        <p:spPr>
          <a:xfrm>
            <a:off x="429491" y="1267689"/>
            <a:ext cx="8055429" cy="4247317"/>
          </a:xfrm>
          <a:prstGeom prst="rect">
            <a:avLst/>
          </a:prstGeom>
        </p:spPr>
        <p:txBody>
          <a:bodyPr wrap="square">
            <a:spAutoFit/>
          </a:bodyPr>
          <a:lstStyle/>
          <a:p>
            <a:pPr>
              <a:buClr>
                <a:schemeClr val="tx1"/>
              </a:buClr>
            </a:pPr>
            <a:r>
              <a:rPr lang="en-US" dirty="0">
                <a:solidFill>
                  <a:srgbClr val="58595B"/>
                </a:solidFill>
              </a:rPr>
              <a:t>Our Purpose………………………………………………....  </a:t>
            </a:r>
            <a:r>
              <a:rPr lang="en-US" b="1" dirty="0">
                <a:solidFill>
                  <a:srgbClr val="58595B"/>
                </a:solidFill>
              </a:rPr>
              <a:t>3</a:t>
            </a:r>
          </a:p>
          <a:p>
            <a:pPr>
              <a:buClr>
                <a:schemeClr val="tx1"/>
              </a:buClr>
            </a:pPr>
            <a:endParaRPr lang="en-US" dirty="0">
              <a:solidFill>
                <a:srgbClr val="58595B"/>
              </a:solidFill>
            </a:endParaRPr>
          </a:p>
          <a:p>
            <a:pPr>
              <a:buClr>
                <a:schemeClr val="tx1"/>
              </a:buClr>
            </a:pPr>
            <a:r>
              <a:rPr lang="en-US" dirty="0">
                <a:solidFill>
                  <a:srgbClr val="58595B"/>
                </a:solidFill>
              </a:rPr>
              <a:t>Executive Summary……………………………….………  </a:t>
            </a:r>
            <a:r>
              <a:rPr lang="en-US" b="1" dirty="0">
                <a:solidFill>
                  <a:srgbClr val="58595B"/>
                </a:solidFill>
              </a:rPr>
              <a:t>4</a:t>
            </a:r>
          </a:p>
          <a:p>
            <a:pPr>
              <a:buClr>
                <a:schemeClr val="tx1"/>
              </a:buClr>
            </a:pPr>
            <a:endParaRPr lang="en-US" dirty="0">
              <a:solidFill>
                <a:srgbClr val="58595B"/>
              </a:solidFill>
            </a:endParaRPr>
          </a:p>
          <a:p>
            <a:pPr>
              <a:buClr>
                <a:schemeClr val="tx1"/>
              </a:buClr>
            </a:pPr>
            <a:r>
              <a:rPr lang="en-US" dirty="0">
                <a:solidFill>
                  <a:srgbClr val="58595B"/>
                </a:solidFill>
              </a:rPr>
              <a:t>CMA Modeling Framework…………………….……..  </a:t>
            </a:r>
            <a:r>
              <a:rPr lang="en-US" b="1" dirty="0">
                <a:solidFill>
                  <a:srgbClr val="58595B"/>
                </a:solidFill>
              </a:rPr>
              <a:t>5</a:t>
            </a:r>
          </a:p>
          <a:p>
            <a:pPr>
              <a:buClr>
                <a:schemeClr val="tx1"/>
              </a:buClr>
            </a:pPr>
            <a:endParaRPr lang="en-US" dirty="0">
              <a:solidFill>
                <a:srgbClr val="58595B"/>
              </a:solidFill>
            </a:endParaRPr>
          </a:p>
          <a:p>
            <a:pPr>
              <a:buClr>
                <a:schemeClr val="tx1"/>
              </a:buClr>
            </a:pPr>
            <a:r>
              <a:rPr lang="en-US" dirty="0">
                <a:solidFill>
                  <a:srgbClr val="58595B"/>
                </a:solidFill>
              </a:rPr>
              <a:t>Inflation……………………………………………..………….  </a:t>
            </a:r>
            <a:r>
              <a:rPr lang="en-US" b="1" dirty="0">
                <a:solidFill>
                  <a:srgbClr val="58595B"/>
                </a:solidFill>
              </a:rPr>
              <a:t>8</a:t>
            </a:r>
          </a:p>
          <a:p>
            <a:pPr>
              <a:buClr>
                <a:schemeClr val="tx1"/>
              </a:buClr>
            </a:pPr>
            <a:endParaRPr lang="en-US" dirty="0">
              <a:solidFill>
                <a:srgbClr val="58595B"/>
              </a:solidFill>
            </a:endParaRPr>
          </a:p>
          <a:p>
            <a:pPr>
              <a:buClr>
                <a:schemeClr val="tx1"/>
              </a:buClr>
            </a:pPr>
            <a:r>
              <a:rPr lang="en-US" dirty="0">
                <a:solidFill>
                  <a:srgbClr val="58595B"/>
                </a:solidFill>
              </a:rPr>
              <a:t>2023 Core Asset Class Assumptions …………….. 1</a:t>
            </a:r>
            <a:r>
              <a:rPr lang="en-US" b="1" dirty="0">
                <a:solidFill>
                  <a:srgbClr val="58595B"/>
                </a:solidFill>
              </a:rPr>
              <a:t>8</a:t>
            </a:r>
          </a:p>
          <a:p>
            <a:pPr>
              <a:buClr>
                <a:schemeClr val="tx1"/>
              </a:buClr>
            </a:pPr>
            <a:endParaRPr lang="en-US" dirty="0">
              <a:solidFill>
                <a:srgbClr val="58595B"/>
              </a:solidFill>
            </a:endParaRPr>
          </a:p>
          <a:p>
            <a:pPr>
              <a:buClr>
                <a:schemeClr val="tx1"/>
              </a:buClr>
            </a:pPr>
            <a:r>
              <a:rPr lang="en-US" dirty="0">
                <a:solidFill>
                  <a:srgbClr val="58595B"/>
                </a:solidFill>
              </a:rPr>
              <a:t>Financial Plan Confidence Impact…………………  </a:t>
            </a:r>
            <a:r>
              <a:rPr lang="en-US" b="1" dirty="0">
                <a:solidFill>
                  <a:srgbClr val="58595B"/>
                </a:solidFill>
              </a:rPr>
              <a:t>25</a:t>
            </a:r>
          </a:p>
          <a:p>
            <a:pPr>
              <a:buClr>
                <a:schemeClr val="tx1"/>
              </a:buClr>
            </a:pPr>
            <a:endParaRPr lang="en-US" dirty="0">
              <a:solidFill>
                <a:srgbClr val="58595B"/>
              </a:solidFill>
            </a:endParaRPr>
          </a:p>
          <a:p>
            <a:pPr>
              <a:buClr>
                <a:schemeClr val="tx1"/>
              </a:buClr>
            </a:pPr>
            <a:r>
              <a:rPr lang="en-US" dirty="0">
                <a:solidFill>
                  <a:srgbClr val="58595B"/>
                </a:solidFill>
              </a:rPr>
              <a:t>Implementation……………………………………………  </a:t>
            </a:r>
            <a:r>
              <a:rPr lang="en-US" b="1" dirty="0">
                <a:solidFill>
                  <a:srgbClr val="58595B"/>
                </a:solidFill>
              </a:rPr>
              <a:t>32</a:t>
            </a:r>
          </a:p>
          <a:p>
            <a:pPr>
              <a:buClr>
                <a:schemeClr val="tx1"/>
              </a:buClr>
            </a:pPr>
            <a:endParaRPr lang="en-US" dirty="0">
              <a:solidFill>
                <a:srgbClr val="58595B"/>
              </a:solidFill>
            </a:endParaRPr>
          </a:p>
          <a:p>
            <a:pPr>
              <a:buClr>
                <a:schemeClr val="tx1"/>
              </a:buClr>
            </a:pPr>
            <a:r>
              <a:rPr lang="en-US" dirty="0">
                <a:solidFill>
                  <a:srgbClr val="58595B"/>
                </a:solidFill>
              </a:rPr>
              <a:t>Appendix:  CMA Detail.………………………………..  </a:t>
            </a:r>
            <a:r>
              <a:rPr lang="en-US" b="1" dirty="0">
                <a:solidFill>
                  <a:srgbClr val="58595B"/>
                </a:solidFill>
              </a:rPr>
              <a:t>36</a:t>
            </a:r>
            <a:r>
              <a:rPr lang="en-US" dirty="0">
                <a:solidFill>
                  <a:srgbClr val="58595B"/>
                </a:solidFill>
              </a:rPr>
              <a:t>						</a:t>
            </a:r>
          </a:p>
        </p:txBody>
      </p:sp>
    </p:spTree>
    <p:extLst>
      <p:ext uri="{BB962C8B-B14F-4D97-AF65-F5344CB8AC3E}">
        <p14:creationId xmlns:p14="http://schemas.microsoft.com/office/powerpoint/2010/main" val="4050497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69AEC-BE74-4AC4-9DAB-32F4B3ED573A}"/>
              </a:ext>
            </a:extLst>
          </p:cNvPr>
          <p:cNvSpPr>
            <a:spLocks noGrp="1"/>
          </p:cNvSpPr>
          <p:nvPr>
            <p:ph type="title"/>
          </p:nvPr>
        </p:nvSpPr>
        <p:spPr/>
        <p:txBody>
          <a:bodyPr>
            <a:normAutofit/>
          </a:bodyPr>
          <a:lstStyle/>
          <a:p>
            <a:r>
              <a:rPr lang="en-US" sz="3200" dirty="0">
                <a:latin typeface="+mj-lt"/>
              </a:rPr>
              <a:t>Real Equity Returns</a:t>
            </a:r>
            <a:br>
              <a:rPr lang="en-US" dirty="0">
                <a:latin typeface="+mj-lt"/>
              </a:rPr>
            </a:br>
            <a:r>
              <a:rPr lang="en-US" sz="2400" dirty="0">
                <a:latin typeface="Calibri Light" panose="020F0302020204030204" pitchFamily="34" charset="0"/>
                <a:cs typeface="Calibri Light" panose="020F0302020204030204" pitchFamily="34" charset="0"/>
              </a:rPr>
              <a:t>10-Year Rolling Periods </a:t>
            </a:r>
          </a:p>
        </p:txBody>
      </p:sp>
      <p:sp>
        <p:nvSpPr>
          <p:cNvPr id="4" name="TextBox 3">
            <a:extLst>
              <a:ext uri="{FF2B5EF4-FFF2-40B4-BE49-F238E27FC236}">
                <a16:creationId xmlns:a16="http://schemas.microsoft.com/office/drawing/2014/main" id="{D8088978-D14D-4F54-8783-BBECB0B20F70}"/>
              </a:ext>
            </a:extLst>
          </p:cNvPr>
          <p:cNvSpPr txBox="1"/>
          <p:nvPr/>
        </p:nvSpPr>
        <p:spPr>
          <a:xfrm>
            <a:off x="5881255" y="2190320"/>
            <a:ext cx="2471441" cy="2246769"/>
          </a:xfrm>
          <a:prstGeom prst="rect">
            <a:avLst/>
          </a:prstGeom>
          <a:noFill/>
        </p:spPr>
        <p:txBody>
          <a:bodyPr wrap="square" rtlCol="0">
            <a:spAutoFit/>
          </a:bodyPr>
          <a:lstStyle/>
          <a:p>
            <a:pPr algn="r"/>
            <a:endParaRPr lang="en-US" sz="1400" dirty="0"/>
          </a:p>
          <a:p>
            <a:pPr marL="285750" indent="-285750">
              <a:buFont typeface="Wingdings" panose="05000000000000000000" pitchFamily="2" charset="2"/>
              <a:buChar char="§"/>
            </a:pPr>
            <a:r>
              <a:rPr lang="en-US" sz="1400" dirty="0">
                <a:solidFill>
                  <a:srgbClr val="58595B"/>
                </a:solidFill>
              </a:rPr>
              <a:t>Equal Weight Rolling Period Median: 6.78%</a:t>
            </a:r>
          </a:p>
          <a:p>
            <a:pPr marL="285750" indent="-285750">
              <a:buFont typeface="Wingdings" panose="05000000000000000000" pitchFamily="2" charset="2"/>
              <a:buChar char="§"/>
            </a:pPr>
            <a:endParaRPr lang="en-US" sz="1400" dirty="0">
              <a:solidFill>
                <a:srgbClr val="58595B"/>
              </a:solidFill>
            </a:endParaRPr>
          </a:p>
          <a:p>
            <a:pPr marL="285750" indent="-285750">
              <a:buFont typeface="Wingdings" panose="05000000000000000000" pitchFamily="2" charset="2"/>
              <a:buChar char="§"/>
            </a:pPr>
            <a:r>
              <a:rPr lang="en-US" sz="1400" dirty="0">
                <a:solidFill>
                  <a:srgbClr val="58595B"/>
                </a:solidFill>
              </a:rPr>
              <a:t>Full period real compound return is 6.62%</a:t>
            </a:r>
          </a:p>
          <a:p>
            <a:pPr marL="285750" indent="-285750">
              <a:buFont typeface="Wingdings" panose="05000000000000000000" pitchFamily="2" charset="2"/>
              <a:buChar char="§"/>
            </a:pPr>
            <a:endParaRPr lang="en-US" sz="1400" dirty="0">
              <a:solidFill>
                <a:srgbClr val="58595B"/>
              </a:solidFill>
            </a:endParaRPr>
          </a:p>
          <a:p>
            <a:pPr marL="285750" indent="-285750">
              <a:buFont typeface="Wingdings" panose="05000000000000000000" pitchFamily="2" charset="2"/>
              <a:buChar char="§"/>
            </a:pPr>
            <a:r>
              <a:rPr lang="en-US" sz="1400" dirty="0">
                <a:solidFill>
                  <a:srgbClr val="58595B"/>
                </a:solidFill>
              </a:rPr>
              <a:t>Our normative real return assumption is effectively 6.75%</a:t>
            </a:r>
          </a:p>
        </p:txBody>
      </p:sp>
      <p:pic>
        <p:nvPicPr>
          <p:cNvPr id="5" name="Picture 4" descr="A close up of a map&#10;&#10;Description automatically generated">
            <a:extLst>
              <a:ext uri="{FF2B5EF4-FFF2-40B4-BE49-F238E27FC236}">
                <a16:creationId xmlns:a16="http://schemas.microsoft.com/office/drawing/2014/main" id="{CB541020-4A7F-4B28-BF1A-0B2C57F78755}"/>
              </a:ext>
            </a:extLst>
          </p:cNvPr>
          <p:cNvPicPr>
            <a:picLocks noChangeAspect="1"/>
          </p:cNvPicPr>
          <p:nvPr/>
        </p:nvPicPr>
        <p:blipFill>
          <a:blip r:embed="rId2"/>
          <a:stretch>
            <a:fillRect/>
          </a:stretch>
        </p:blipFill>
        <p:spPr>
          <a:xfrm>
            <a:off x="495301" y="1562099"/>
            <a:ext cx="5011882" cy="4237419"/>
          </a:xfrm>
          <a:prstGeom prst="rect">
            <a:avLst/>
          </a:prstGeom>
        </p:spPr>
      </p:pic>
    </p:spTree>
    <p:extLst>
      <p:ext uri="{BB962C8B-B14F-4D97-AF65-F5344CB8AC3E}">
        <p14:creationId xmlns:p14="http://schemas.microsoft.com/office/powerpoint/2010/main" val="3977966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9E3C5-48D7-4DAC-9280-23B2837228AF}"/>
              </a:ext>
            </a:extLst>
          </p:cNvPr>
          <p:cNvSpPr>
            <a:spLocks noGrp="1"/>
          </p:cNvSpPr>
          <p:nvPr>
            <p:ph type="title"/>
          </p:nvPr>
        </p:nvSpPr>
        <p:spPr>
          <a:xfrm>
            <a:off x="194849" y="0"/>
            <a:ext cx="8959542" cy="1100666"/>
          </a:xfrm>
        </p:spPr>
        <p:txBody>
          <a:bodyPr>
            <a:normAutofit/>
          </a:bodyPr>
          <a:lstStyle/>
          <a:p>
            <a:r>
              <a:rPr lang="en-US" sz="3200" dirty="0" err="1">
                <a:latin typeface="+mj-lt"/>
              </a:rPr>
              <a:t>Wealthcare’s</a:t>
            </a:r>
            <a:r>
              <a:rPr lang="en-US" sz="3200" dirty="0">
                <a:latin typeface="+mj-lt"/>
              </a:rPr>
              <a:t> 2023 Core Risk Assumptions</a:t>
            </a:r>
            <a:br>
              <a:rPr lang="en-US" sz="3600" dirty="0">
                <a:latin typeface="+mj-lt"/>
              </a:rPr>
            </a:br>
            <a:endParaRPr lang="en-US" sz="2400" dirty="0">
              <a:latin typeface="Calibri Light" panose="020F0302020204030204" pitchFamily="34" charset="0"/>
              <a:cs typeface="Calibri Light" panose="020F0302020204030204" pitchFamily="34" charset="0"/>
            </a:endParaRPr>
          </a:p>
        </p:txBody>
      </p:sp>
      <p:graphicFrame>
        <p:nvGraphicFramePr>
          <p:cNvPr id="4" name="Table 4">
            <a:extLst>
              <a:ext uri="{FF2B5EF4-FFF2-40B4-BE49-F238E27FC236}">
                <a16:creationId xmlns:a16="http://schemas.microsoft.com/office/drawing/2014/main" id="{9598EF02-5B9A-4184-B071-CDF04EFB3D99}"/>
              </a:ext>
            </a:extLst>
          </p:cNvPr>
          <p:cNvGraphicFramePr>
            <a:graphicFrameLocks noGrp="1"/>
          </p:cNvGraphicFramePr>
          <p:nvPr>
            <p:extLst>
              <p:ext uri="{D42A27DB-BD31-4B8C-83A1-F6EECF244321}">
                <p14:modId xmlns:p14="http://schemas.microsoft.com/office/powerpoint/2010/main" val="2557184233"/>
              </p:ext>
            </p:extLst>
          </p:nvPr>
        </p:nvGraphicFramePr>
        <p:xfrm>
          <a:off x="1665336" y="1550084"/>
          <a:ext cx="5571904" cy="1752600"/>
        </p:xfrm>
        <a:graphic>
          <a:graphicData uri="http://schemas.openxmlformats.org/drawingml/2006/table">
            <a:tbl>
              <a:tblPr firstRow="1" bandRow="1">
                <a:tableStyleId>{5C22544A-7EE6-4342-B048-85BDC9FD1C3A}</a:tableStyleId>
              </a:tblPr>
              <a:tblGrid>
                <a:gridCol w="1857301">
                  <a:extLst>
                    <a:ext uri="{9D8B030D-6E8A-4147-A177-3AD203B41FA5}">
                      <a16:colId xmlns:a16="http://schemas.microsoft.com/office/drawing/2014/main" val="1309379743"/>
                    </a:ext>
                  </a:extLst>
                </a:gridCol>
                <a:gridCol w="1230197">
                  <a:extLst>
                    <a:ext uri="{9D8B030D-6E8A-4147-A177-3AD203B41FA5}">
                      <a16:colId xmlns:a16="http://schemas.microsoft.com/office/drawing/2014/main" val="2726912306"/>
                    </a:ext>
                  </a:extLst>
                </a:gridCol>
                <a:gridCol w="983226">
                  <a:extLst>
                    <a:ext uri="{9D8B030D-6E8A-4147-A177-3AD203B41FA5}">
                      <a16:colId xmlns:a16="http://schemas.microsoft.com/office/drawing/2014/main" val="2424511895"/>
                    </a:ext>
                  </a:extLst>
                </a:gridCol>
                <a:gridCol w="1501180">
                  <a:extLst>
                    <a:ext uri="{9D8B030D-6E8A-4147-A177-3AD203B41FA5}">
                      <a16:colId xmlns:a16="http://schemas.microsoft.com/office/drawing/2014/main" val="3694864491"/>
                    </a:ext>
                  </a:extLst>
                </a:gridCol>
              </a:tblGrid>
              <a:tr h="600997">
                <a:tc>
                  <a:txBody>
                    <a:bodyPr/>
                    <a:lstStyle/>
                    <a:p>
                      <a:pPr algn="l"/>
                      <a:endParaRPr lang="en-US" dirty="0"/>
                    </a:p>
                  </a:txBody>
                  <a:tcPr/>
                </a:tc>
                <a:tc>
                  <a:txBody>
                    <a:bodyPr/>
                    <a:lstStyle/>
                    <a:p>
                      <a:pPr algn="ctr"/>
                      <a:r>
                        <a:rPr lang="en-US" dirty="0"/>
                        <a:t>Initial </a:t>
                      </a:r>
                    </a:p>
                    <a:p>
                      <a:pPr algn="ctr"/>
                      <a:r>
                        <a:rPr lang="en-US" dirty="0"/>
                        <a:t>2022</a:t>
                      </a:r>
                    </a:p>
                  </a:txBody>
                  <a:tcPr/>
                </a:tc>
                <a:tc>
                  <a:txBody>
                    <a:bodyPr/>
                    <a:lstStyle/>
                    <a:p>
                      <a:pPr algn="ctr"/>
                      <a:r>
                        <a:rPr lang="en-US" b="1" dirty="0"/>
                        <a:t>Initial</a:t>
                      </a:r>
                    </a:p>
                    <a:p>
                      <a:pPr algn="ctr"/>
                      <a:r>
                        <a:rPr lang="en-US" b="1" dirty="0"/>
                        <a:t>2023</a:t>
                      </a:r>
                    </a:p>
                  </a:txBody>
                  <a:tcPr/>
                </a:tc>
                <a:tc>
                  <a:txBody>
                    <a:bodyPr/>
                    <a:lstStyle/>
                    <a:p>
                      <a:pPr algn="ctr"/>
                      <a:r>
                        <a:rPr lang="en-US" dirty="0"/>
                        <a:t>Normative 2022 &amp; 2023</a:t>
                      </a:r>
                    </a:p>
                  </a:txBody>
                  <a:tcPr/>
                </a:tc>
                <a:extLst>
                  <a:ext uri="{0D108BD9-81ED-4DB2-BD59-A6C34878D82A}">
                    <a16:rowId xmlns:a16="http://schemas.microsoft.com/office/drawing/2014/main" val="940804230"/>
                  </a:ext>
                </a:extLst>
              </a:tr>
              <a:tr h="370840">
                <a:tc>
                  <a:txBody>
                    <a:bodyPr/>
                    <a:lstStyle/>
                    <a:p>
                      <a:pPr algn="l"/>
                      <a:r>
                        <a:rPr lang="en-US" dirty="0">
                          <a:solidFill>
                            <a:srgbClr val="58595B"/>
                          </a:solidFill>
                        </a:rPr>
                        <a:t>Large Cap Stocks</a:t>
                      </a:r>
                    </a:p>
                  </a:txBody>
                  <a:tcPr/>
                </a:tc>
                <a:tc>
                  <a:txBody>
                    <a:bodyPr/>
                    <a:lstStyle/>
                    <a:p>
                      <a:pPr algn="ctr"/>
                      <a:r>
                        <a:rPr lang="en-US" dirty="0">
                          <a:solidFill>
                            <a:srgbClr val="58595B"/>
                          </a:solidFill>
                        </a:rPr>
                        <a:t>15.9</a:t>
                      </a:r>
                    </a:p>
                  </a:txBody>
                  <a:tcPr/>
                </a:tc>
                <a:tc>
                  <a:txBody>
                    <a:bodyPr/>
                    <a:lstStyle/>
                    <a:p>
                      <a:pPr algn="ctr"/>
                      <a:r>
                        <a:rPr lang="en-US" b="1" dirty="0">
                          <a:solidFill>
                            <a:srgbClr val="58595B"/>
                          </a:solidFill>
                        </a:rPr>
                        <a:t>17.6</a:t>
                      </a:r>
                    </a:p>
                  </a:txBody>
                  <a:tcPr/>
                </a:tc>
                <a:tc>
                  <a:txBody>
                    <a:bodyPr/>
                    <a:lstStyle/>
                    <a:p>
                      <a:pPr algn="ctr"/>
                      <a:r>
                        <a:rPr lang="en-US" dirty="0">
                          <a:solidFill>
                            <a:srgbClr val="58595B"/>
                          </a:solidFill>
                        </a:rPr>
                        <a:t>17.6</a:t>
                      </a:r>
                    </a:p>
                  </a:txBody>
                  <a:tcPr/>
                </a:tc>
                <a:extLst>
                  <a:ext uri="{0D108BD9-81ED-4DB2-BD59-A6C34878D82A}">
                    <a16:rowId xmlns:a16="http://schemas.microsoft.com/office/drawing/2014/main" val="3888037836"/>
                  </a:ext>
                </a:extLst>
              </a:tr>
              <a:tr h="370840">
                <a:tc>
                  <a:txBody>
                    <a:bodyPr/>
                    <a:lstStyle/>
                    <a:p>
                      <a:pPr algn="l"/>
                      <a:r>
                        <a:rPr lang="en-US" dirty="0">
                          <a:solidFill>
                            <a:srgbClr val="58595B"/>
                          </a:solidFill>
                        </a:rPr>
                        <a:t>10-Year Treasury</a:t>
                      </a:r>
                    </a:p>
                  </a:txBody>
                  <a:tcPr/>
                </a:tc>
                <a:tc>
                  <a:txBody>
                    <a:bodyPr/>
                    <a:lstStyle/>
                    <a:p>
                      <a:pPr algn="ctr"/>
                      <a:r>
                        <a:rPr lang="en-US" b="0" dirty="0">
                          <a:solidFill>
                            <a:srgbClr val="58595B"/>
                          </a:solidFill>
                        </a:rPr>
                        <a:t>5.4</a:t>
                      </a:r>
                    </a:p>
                  </a:txBody>
                  <a:tcPr/>
                </a:tc>
                <a:tc>
                  <a:txBody>
                    <a:bodyPr/>
                    <a:lstStyle/>
                    <a:p>
                      <a:pPr algn="ctr"/>
                      <a:r>
                        <a:rPr lang="en-US" b="1" dirty="0">
                          <a:solidFill>
                            <a:srgbClr val="58595B"/>
                          </a:solidFill>
                        </a:rPr>
                        <a:t>5.9</a:t>
                      </a:r>
                    </a:p>
                  </a:txBody>
                  <a:tcPr/>
                </a:tc>
                <a:tc>
                  <a:txBody>
                    <a:bodyPr/>
                    <a:lstStyle/>
                    <a:p>
                      <a:pPr algn="ctr"/>
                      <a:r>
                        <a:rPr lang="en-US" dirty="0">
                          <a:solidFill>
                            <a:srgbClr val="58595B"/>
                          </a:solidFill>
                        </a:rPr>
                        <a:t>6.5</a:t>
                      </a:r>
                    </a:p>
                  </a:txBody>
                  <a:tcPr/>
                </a:tc>
                <a:extLst>
                  <a:ext uri="{0D108BD9-81ED-4DB2-BD59-A6C34878D82A}">
                    <a16:rowId xmlns:a16="http://schemas.microsoft.com/office/drawing/2014/main" val="3114365280"/>
                  </a:ext>
                </a:extLst>
              </a:tr>
              <a:tr h="370840">
                <a:tc>
                  <a:txBody>
                    <a:bodyPr/>
                    <a:lstStyle/>
                    <a:p>
                      <a:pPr algn="l"/>
                      <a:r>
                        <a:rPr lang="en-US" dirty="0">
                          <a:solidFill>
                            <a:srgbClr val="58595B"/>
                          </a:solidFill>
                        </a:rPr>
                        <a:t>Cash</a:t>
                      </a:r>
                    </a:p>
                  </a:txBody>
                  <a:tcPr/>
                </a:tc>
                <a:tc>
                  <a:txBody>
                    <a:bodyPr/>
                    <a:lstStyle/>
                    <a:p>
                      <a:pPr algn="ctr"/>
                      <a:r>
                        <a:rPr lang="en-US" dirty="0">
                          <a:solidFill>
                            <a:srgbClr val="58595B"/>
                          </a:solidFill>
                        </a:rPr>
                        <a:t>1.4</a:t>
                      </a:r>
                    </a:p>
                  </a:txBody>
                  <a:tcPr/>
                </a:tc>
                <a:tc>
                  <a:txBody>
                    <a:bodyPr/>
                    <a:lstStyle/>
                    <a:p>
                      <a:pPr algn="ctr"/>
                      <a:r>
                        <a:rPr lang="en-US" b="1" dirty="0">
                          <a:solidFill>
                            <a:srgbClr val="58595B"/>
                          </a:solidFill>
                        </a:rPr>
                        <a:t>1.6</a:t>
                      </a:r>
                    </a:p>
                  </a:txBody>
                  <a:tcPr/>
                </a:tc>
                <a:tc>
                  <a:txBody>
                    <a:bodyPr/>
                    <a:lstStyle/>
                    <a:p>
                      <a:pPr algn="ctr"/>
                      <a:r>
                        <a:rPr lang="en-US" dirty="0">
                          <a:solidFill>
                            <a:srgbClr val="58595B"/>
                          </a:solidFill>
                        </a:rPr>
                        <a:t>1.6</a:t>
                      </a:r>
                    </a:p>
                  </a:txBody>
                  <a:tcPr/>
                </a:tc>
                <a:extLst>
                  <a:ext uri="{0D108BD9-81ED-4DB2-BD59-A6C34878D82A}">
                    <a16:rowId xmlns:a16="http://schemas.microsoft.com/office/drawing/2014/main" val="3950314483"/>
                  </a:ext>
                </a:extLst>
              </a:tr>
            </a:tbl>
          </a:graphicData>
        </a:graphic>
      </p:graphicFrame>
      <p:sp>
        <p:nvSpPr>
          <p:cNvPr id="5" name="TextBox 4">
            <a:extLst>
              <a:ext uri="{FF2B5EF4-FFF2-40B4-BE49-F238E27FC236}">
                <a16:creationId xmlns:a16="http://schemas.microsoft.com/office/drawing/2014/main" id="{88F50767-ED6D-40F8-AB77-4FC594CE27C6}"/>
              </a:ext>
            </a:extLst>
          </p:cNvPr>
          <p:cNvSpPr txBox="1"/>
          <p:nvPr/>
        </p:nvSpPr>
        <p:spPr>
          <a:xfrm>
            <a:off x="939800" y="3690785"/>
            <a:ext cx="7264400" cy="1477328"/>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58595B"/>
                </a:solidFill>
                <a:effectLst/>
                <a:uLnTx/>
                <a:uFillTx/>
                <a:latin typeface="Calibri"/>
                <a:ea typeface="+mn-ea"/>
                <a:cs typeface="+mn-cs"/>
              </a:rPr>
              <a:t>Initial risks have risen modestly due to higher and more volatile inflation regime and are now near or equal to the Normative risk values.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8595B"/>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58595B"/>
                </a:solidFill>
                <a:effectLst/>
                <a:uLnTx/>
                <a:uFillTx/>
                <a:latin typeface="Calibri"/>
                <a:ea typeface="+mn-ea"/>
                <a:cs typeface="+mn-cs"/>
              </a:rPr>
              <a:t>Higher risk will tend to reduce confidence, all other things being equal.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val="3658828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385D61E-A265-418D-BD97-ED418A4D2838}"/>
              </a:ext>
            </a:extLst>
          </p:cNvPr>
          <p:cNvSpPr txBox="1">
            <a:spLocks/>
          </p:cNvSpPr>
          <p:nvPr/>
        </p:nvSpPr>
        <p:spPr>
          <a:xfrm>
            <a:off x="172936" y="21772"/>
            <a:ext cx="8959542" cy="110066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kern="1200">
                <a:solidFill>
                  <a:srgbClr val="FFFFFF"/>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300" b="0" i="0" u="none" strike="noStrike" kern="1200" cap="none" spc="0" normalizeH="0" baseline="0" noProof="0" dirty="0" err="1">
                <a:ln>
                  <a:noFill/>
                </a:ln>
                <a:solidFill>
                  <a:srgbClr val="FFFFFF"/>
                </a:solidFill>
                <a:effectLst/>
                <a:uLnTx/>
                <a:uFillTx/>
                <a:latin typeface="Calibri"/>
                <a:ea typeface="+mj-ea"/>
                <a:cs typeface="Arial"/>
              </a:rPr>
              <a:t>Wealthcare’s</a:t>
            </a:r>
            <a:r>
              <a:rPr kumimoji="0" lang="en-US" sz="3300" b="0" i="0" u="none" strike="noStrike" kern="1200" cap="none" spc="0" normalizeH="0" baseline="0" noProof="0" dirty="0">
                <a:ln>
                  <a:noFill/>
                </a:ln>
                <a:solidFill>
                  <a:srgbClr val="FFFFFF"/>
                </a:solidFill>
                <a:effectLst/>
                <a:uLnTx/>
                <a:uFillTx/>
                <a:latin typeface="Calibri"/>
                <a:ea typeface="+mj-ea"/>
                <a:cs typeface="Arial"/>
              </a:rPr>
              <a:t> 2023 Core Correlation Assumptions</a:t>
            </a:r>
            <a:br>
              <a:rPr kumimoji="0" lang="en-US" sz="3600" b="0" i="0" u="none" strike="noStrike" kern="1200" cap="none" spc="0" normalizeH="0" baseline="0" noProof="0" dirty="0">
                <a:ln>
                  <a:noFill/>
                </a:ln>
                <a:solidFill>
                  <a:srgbClr val="FFFFFF"/>
                </a:solidFill>
                <a:effectLst/>
                <a:uLnTx/>
                <a:uFillTx/>
                <a:latin typeface="Calibri"/>
                <a:ea typeface="+mj-ea"/>
                <a:cs typeface="Arial"/>
              </a:rPr>
            </a:br>
            <a:endParaRPr kumimoji="0" lang="en-US" sz="2500" b="0" i="0" u="none" strike="noStrike" kern="1200" cap="none" spc="0" normalizeH="0" baseline="0" noProof="0" dirty="0">
              <a:ln>
                <a:noFill/>
              </a:ln>
              <a:solidFill>
                <a:srgbClr val="FFFFFF"/>
              </a:solidFill>
              <a:effectLst/>
              <a:uLnTx/>
              <a:uFillTx/>
              <a:latin typeface="Calibri Light" panose="020F0302020204030204" pitchFamily="34" charset="0"/>
              <a:ea typeface="+mj-ea"/>
              <a:cs typeface="Calibri Light" panose="020F0302020204030204" pitchFamily="34" charset="0"/>
            </a:endParaRPr>
          </a:p>
        </p:txBody>
      </p:sp>
      <p:graphicFrame>
        <p:nvGraphicFramePr>
          <p:cNvPr id="7" name="Table 4">
            <a:extLst>
              <a:ext uri="{FF2B5EF4-FFF2-40B4-BE49-F238E27FC236}">
                <a16:creationId xmlns:a16="http://schemas.microsoft.com/office/drawing/2014/main" id="{FA5D34C8-198D-4898-94B2-724E8BC8A7B0}"/>
              </a:ext>
            </a:extLst>
          </p:cNvPr>
          <p:cNvGraphicFramePr>
            <a:graphicFrameLocks noGrp="1"/>
          </p:cNvGraphicFramePr>
          <p:nvPr/>
        </p:nvGraphicFramePr>
        <p:xfrm>
          <a:off x="4782104" y="1900417"/>
          <a:ext cx="3991138" cy="1528583"/>
        </p:xfrm>
        <a:graphic>
          <a:graphicData uri="http://schemas.openxmlformats.org/drawingml/2006/table">
            <a:tbl>
              <a:tblPr firstRow="1" bandRow="1">
                <a:tableStyleId>{5C22544A-7EE6-4342-B048-85BDC9FD1C3A}</a:tableStyleId>
              </a:tblPr>
              <a:tblGrid>
                <a:gridCol w="991162">
                  <a:extLst>
                    <a:ext uri="{9D8B030D-6E8A-4147-A177-3AD203B41FA5}">
                      <a16:colId xmlns:a16="http://schemas.microsoft.com/office/drawing/2014/main" val="1309379743"/>
                    </a:ext>
                  </a:extLst>
                </a:gridCol>
                <a:gridCol w="999992">
                  <a:extLst>
                    <a:ext uri="{9D8B030D-6E8A-4147-A177-3AD203B41FA5}">
                      <a16:colId xmlns:a16="http://schemas.microsoft.com/office/drawing/2014/main" val="2726912306"/>
                    </a:ext>
                  </a:extLst>
                </a:gridCol>
                <a:gridCol w="999992">
                  <a:extLst>
                    <a:ext uri="{9D8B030D-6E8A-4147-A177-3AD203B41FA5}">
                      <a16:colId xmlns:a16="http://schemas.microsoft.com/office/drawing/2014/main" val="531062403"/>
                    </a:ext>
                  </a:extLst>
                </a:gridCol>
                <a:gridCol w="999992">
                  <a:extLst>
                    <a:ext uri="{9D8B030D-6E8A-4147-A177-3AD203B41FA5}">
                      <a16:colId xmlns:a16="http://schemas.microsoft.com/office/drawing/2014/main" val="3694864491"/>
                    </a:ext>
                  </a:extLst>
                </a:gridCol>
              </a:tblGrid>
              <a:tr h="370840">
                <a:tc>
                  <a:txBody>
                    <a:bodyPr/>
                    <a:lstStyle/>
                    <a:p>
                      <a:endParaRPr lang="en-US" sz="1600" dirty="0"/>
                    </a:p>
                  </a:txBody>
                  <a:tcPr/>
                </a:tc>
                <a:tc>
                  <a:txBody>
                    <a:bodyPr/>
                    <a:lstStyle/>
                    <a:p>
                      <a:pPr algn="l"/>
                      <a:r>
                        <a:rPr lang="en-US" sz="1400" dirty="0"/>
                        <a:t>Large Cap</a:t>
                      </a:r>
                    </a:p>
                  </a:txBody>
                  <a:tcPr/>
                </a:tc>
                <a:tc>
                  <a:txBody>
                    <a:bodyPr/>
                    <a:lstStyle/>
                    <a:p>
                      <a:r>
                        <a:rPr lang="en-US" sz="1600" dirty="0"/>
                        <a:t>10-Year</a:t>
                      </a:r>
                    </a:p>
                  </a:txBody>
                  <a:tcPr/>
                </a:tc>
                <a:tc>
                  <a:txBody>
                    <a:bodyPr/>
                    <a:lstStyle/>
                    <a:p>
                      <a:r>
                        <a:rPr lang="en-US" sz="1600" dirty="0"/>
                        <a:t>Cash</a:t>
                      </a:r>
                    </a:p>
                  </a:txBody>
                  <a:tcPr/>
                </a:tc>
                <a:extLst>
                  <a:ext uri="{0D108BD9-81ED-4DB2-BD59-A6C34878D82A}">
                    <a16:rowId xmlns:a16="http://schemas.microsoft.com/office/drawing/2014/main" val="940804230"/>
                  </a:ext>
                </a:extLst>
              </a:tr>
              <a:tr h="370840">
                <a:tc>
                  <a:txBody>
                    <a:bodyPr/>
                    <a:lstStyle/>
                    <a:p>
                      <a:r>
                        <a:rPr lang="en-US" sz="1600" dirty="0">
                          <a:solidFill>
                            <a:srgbClr val="58595B"/>
                          </a:solidFill>
                        </a:rPr>
                        <a:t>Large Cap</a:t>
                      </a:r>
                    </a:p>
                  </a:txBody>
                  <a:tcPr/>
                </a:tc>
                <a:tc>
                  <a:txBody>
                    <a:bodyPr/>
                    <a:lstStyle/>
                    <a:p>
                      <a:pPr algn="ctr"/>
                      <a:r>
                        <a:rPr lang="en-US" sz="1600" dirty="0">
                          <a:solidFill>
                            <a:srgbClr val="58595B"/>
                          </a:solidFill>
                        </a:rPr>
                        <a:t>+1.00</a:t>
                      </a:r>
                    </a:p>
                  </a:txBody>
                  <a:tcPr/>
                </a:tc>
                <a:tc>
                  <a:txBody>
                    <a:bodyPr/>
                    <a:lstStyle/>
                    <a:p>
                      <a:pPr algn="ctr"/>
                      <a:r>
                        <a:rPr lang="en-US" sz="1600" b="1" i="0" baseline="0" dirty="0">
                          <a:solidFill>
                            <a:srgbClr val="00B050"/>
                          </a:solidFill>
                        </a:rPr>
                        <a:t>0.00</a:t>
                      </a:r>
                    </a:p>
                  </a:txBody>
                  <a:tcPr/>
                </a:tc>
                <a:tc>
                  <a:txBody>
                    <a:bodyPr/>
                    <a:lstStyle/>
                    <a:p>
                      <a:pPr algn="ctr"/>
                      <a:r>
                        <a:rPr lang="en-US" sz="1600" dirty="0">
                          <a:solidFill>
                            <a:srgbClr val="58595B"/>
                          </a:solidFill>
                        </a:rPr>
                        <a:t>-0.02</a:t>
                      </a:r>
                    </a:p>
                  </a:txBody>
                  <a:tcPr/>
                </a:tc>
                <a:extLst>
                  <a:ext uri="{0D108BD9-81ED-4DB2-BD59-A6C34878D82A}">
                    <a16:rowId xmlns:a16="http://schemas.microsoft.com/office/drawing/2014/main" val="3888037836"/>
                  </a:ext>
                </a:extLst>
              </a:tr>
              <a:tr h="370840">
                <a:tc>
                  <a:txBody>
                    <a:bodyPr/>
                    <a:lstStyle/>
                    <a:p>
                      <a:r>
                        <a:rPr lang="en-US" sz="1600" dirty="0">
                          <a:solidFill>
                            <a:srgbClr val="58595B"/>
                          </a:solidFill>
                        </a:rPr>
                        <a:t>10-Year</a:t>
                      </a:r>
                    </a:p>
                  </a:txBody>
                  <a:tcPr/>
                </a:tc>
                <a:tc>
                  <a:txBody>
                    <a:bodyPr/>
                    <a:lstStyle/>
                    <a:p>
                      <a:pPr algn="ctr"/>
                      <a:r>
                        <a:rPr lang="en-US" sz="1600" b="1" dirty="0">
                          <a:solidFill>
                            <a:srgbClr val="00B050"/>
                          </a:solidFill>
                        </a:rPr>
                        <a:t>0.00</a:t>
                      </a:r>
                    </a:p>
                  </a:txBody>
                  <a:tcPr/>
                </a:tc>
                <a:tc>
                  <a:txBody>
                    <a:bodyPr/>
                    <a:lstStyle/>
                    <a:p>
                      <a:pPr algn="ctr"/>
                      <a:r>
                        <a:rPr lang="en-US" sz="1600" dirty="0">
                          <a:solidFill>
                            <a:srgbClr val="58595B"/>
                          </a:solidFill>
                        </a:rPr>
                        <a:t>+1.00</a:t>
                      </a:r>
                    </a:p>
                  </a:txBody>
                  <a:tcPr/>
                </a:tc>
                <a:tc>
                  <a:txBody>
                    <a:bodyPr/>
                    <a:lstStyle/>
                    <a:p>
                      <a:pPr algn="ctr"/>
                      <a:r>
                        <a:rPr lang="en-US" sz="1600" dirty="0">
                          <a:solidFill>
                            <a:srgbClr val="58595B"/>
                          </a:solidFill>
                        </a:rPr>
                        <a:t>+0.23</a:t>
                      </a:r>
                    </a:p>
                  </a:txBody>
                  <a:tcPr/>
                </a:tc>
                <a:extLst>
                  <a:ext uri="{0D108BD9-81ED-4DB2-BD59-A6C34878D82A}">
                    <a16:rowId xmlns:a16="http://schemas.microsoft.com/office/drawing/2014/main" val="3114365280"/>
                  </a:ext>
                </a:extLst>
              </a:tr>
              <a:tr h="416063">
                <a:tc>
                  <a:txBody>
                    <a:bodyPr/>
                    <a:lstStyle/>
                    <a:p>
                      <a:r>
                        <a:rPr lang="en-US" sz="1600" dirty="0">
                          <a:solidFill>
                            <a:srgbClr val="58595B"/>
                          </a:solidFill>
                        </a:rPr>
                        <a:t>Cash</a:t>
                      </a:r>
                    </a:p>
                  </a:txBody>
                  <a:tcPr/>
                </a:tc>
                <a:tc>
                  <a:txBody>
                    <a:bodyPr/>
                    <a:lstStyle/>
                    <a:p>
                      <a:pPr algn="ctr"/>
                      <a:r>
                        <a:rPr lang="en-US" sz="1600" dirty="0">
                          <a:solidFill>
                            <a:srgbClr val="58595B"/>
                          </a:solidFill>
                        </a:rPr>
                        <a:t>-0.02</a:t>
                      </a:r>
                    </a:p>
                  </a:txBody>
                  <a:tcPr/>
                </a:tc>
                <a:tc>
                  <a:txBody>
                    <a:bodyPr/>
                    <a:lstStyle/>
                    <a:p>
                      <a:pPr algn="ctr"/>
                      <a:r>
                        <a:rPr lang="en-US" sz="1600" dirty="0">
                          <a:solidFill>
                            <a:srgbClr val="58595B"/>
                          </a:solidFill>
                        </a:rPr>
                        <a:t>+0.23</a:t>
                      </a:r>
                    </a:p>
                  </a:txBody>
                  <a:tcPr/>
                </a:tc>
                <a:tc>
                  <a:txBody>
                    <a:bodyPr/>
                    <a:lstStyle/>
                    <a:p>
                      <a:pPr algn="ctr"/>
                      <a:r>
                        <a:rPr lang="en-US" sz="1600" dirty="0">
                          <a:solidFill>
                            <a:srgbClr val="58595B"/>
                          </a:solidFill>
                        </a:rPr>
                        <a:t>+1.00</a:t>
                      </a:r>
                    </a:p>
                  </a:txBody>
                  <a:tcPr/>
                </a:tc>
                <a:extLst>
                  <a:ext uri="{0D108BD9-81ED-4DB2-BD59-A6C34878D82A}">
                    <a16:rowId xmlns:a16="http://schemas.microsoft.com/office/drawing/2014/main" val="3950314483"/>
                  </a:ext>
                </a:extLst>
              </a:tr>
            </a:tbl>
          </a:graphicData>
        </a:graphic>
      </p:graphicFrame>
      <p:graphicFrame>
        <p:nvGraphicFramePr>
          <p:cNvPr id="8" name="Table 4">
            <a:extLst>
              <a:ext uri="{FF2B5EF4-FFF2-40B4-BE49-F238E27FC236}">
                <a16:creationId xmlns:a16="http://schemas.microsoft.com/office/drawing/2014/main" id="{F67DAE73-DAC7-421A-9FC4-65BC4C31F80F}"/>
              </a:ext>
            </a:extLst>
          </p:cNvPr>
          <p:cNvGraphicFramePr>
            <a:graphicFrameLocks noGrp="1"/>
          </p:cNvGraphicFramePr>
          <p:nvPr/>
        </p:nvGraphicFramePr>
        <p:xfrm>
          <a:off x="453887" y="1910737"/>
          <a:ext cx="3991138" cy="1528583"/>
        </p:xfrm>
        <a:graphic>
          <a:graphicData uri="http://schemas.openxmlformats.org/drawingml/2006/table">
            <a:tbl>
              <a:tblPr firstRow="1" bandRow="1">
                <a:tableStyleId>{5C22544A-7EE6-4342-B048-85BDC9FD1C3A}</a:tableStyleId>
              </a:tblPr>
              <a:tblGrid>
                <a:gridCol w="991162">
                  <a:extLst>
                    <a:ext uri="{9D8B030D-6E8A-4147-A177-3AD203B41FA5}">
                      <a16:colId xmlns:a16="http://schemas.microsoft.com/office/drawing/2014/main" val="1309379743"/>
                    </a:ext>
                  </a:extLst>
                </a:gridCol>
                <a:gridCol w="999992">
                  <a:extLst>
                    <a:ext uri="{9D8B030D-6E8A-4147-A177-3AD203B41FA5}">
                      <a16:colId xmlns:a16="http://schemas.microsoft.com/office/drawing/2014/main" val="2726912306"/>
                    </a:ext>
                  </a:extLst>
                </a:gridCol>
                <a:gridCol w="999992">
                  <a:extLst>
                    <a:ext uri="{9D8B030D-6E8A-4147-A177-3AD203B41FA5}">
                      <a16:colId xmlns:a16="http://schemas.microsoft.com/office/drawing/2014/main" val="531062403"/>
                    </a:ext>
                  </a:extLst>
                </a:gridCol>
                <a:gridCol w="999992">
                  <a:extLst>
                    <a:ext uri="{9D8B030D-6E8A-4147-A177-3AD203B41FA5}">
                      <a16:colId xmlns:a16="http://schemas.microsoft.com/office/drawing/2014/main" val="3694864491"/>
                    </a:ext>
                  </a:extLst>
                </a:gridCol>
              </a:tblGrid>
              <a:tr h="370840">
                <a:tc>
                  <a:txBody>
                    <a:bodyPr/>
                    <a:lstStyle/>
                    <a:p>
                      <a:endParaRPr lang="en-US" dirty="0"/>
                    </a:p>
                  </a:txBody>
                  <a:tcPr/>
                </a:tc>
                <a:tc>
                  <a:txBody>
                    <a:bodyPr/>
                    <a:lstStyle/>
                    <a:p>
                      <a:pPr algn="l"/>
                      <a:r>
                        <a:rPr lang="en-US" sz="1400" dirty="0"/>
                        <a:t>Large Cap</a:t>
                      </a:r>
                    </a:p>
                  </a:txBody>
                  <a:tcPr/>
                </a:tc>
                <a:tc>
                  <a:txBody>
                    <a:bodyPr/>
                    <a:lstStyle/>
                    <a:p>
                      <a:r>
                        <a:rPr lang="en-US" sz="1600" dirty="0"/>
                        <a:t>10-Year</a:t>
                      </a:r>
                    </a:p>
                  </a:txBody>
                  <a:tcPr/>
                </a:tc>
                <a:tc>
                  <a:txBody>
                    <a:bodyPr/>
                    <a:lstStyle/>
                    <a:p>
                      <a:r>
                        <a:rPr lang="en-US" sz="1600" dirty="0"/>
                        <a:t>Cash</a:t>
                      </a:r>
                    </a:p>
                  </a:txBody>
                  <a:tcPr/>
                </a:tc>
                <a:extLst>
                  <a:ext uri="{0D108BD9-81ED-4DB2-BD59-A6C34878D82A}">
                    <a16:rowId xmlns:a16="http://schemas.microsoft.com/office/drawing/2014/main" val="940804230"/>
                  </a:ext>
                </a:extLst>
              </a:tr>
              <a:tr h="370840">
                <a:tc>
                  <a:txBody>
                    <a:bodyPr/>
                    <a:lstStyle/>
                    <a:p>
                      <a:r>
                        <a:rPr lang="en-US" sz="1600" dirty="0">
                          <a:solidFill>
                            <a:srgbClr val="58595B"/>
                          </a:solidFill>
                        </a:rPr>
                        <a:t>Large Cap</a:t>
                      </a:r>
                    </a:p>
                  </a:txBody>
                  <a:tcPr/>
                </a:tc>
                <a:tc>
                  <a:txBody>
                    <a:bodyPr/>
                    <a:lstStyle/>
                    <a:p>
                      <a:pPr algn="ctr"/>
                      <a:r>
                        <a:rPr lang="en-US" sz="1600" dirty="0">
                          <a:solidFill>
                            <a:srgbClr val="58595B"/>
                          </a:solidFill>
                        </a:rPr>
                        <a:t>+1.00</a:t>
                      </a:r>
                    </a:p>
                  </a:txBody>
                  <a:tcPr/>
                </a:tc>
                <a:tc>
                  <a:txBody>
                    <a:bodyPr/>
                    <a:lstStyle/>
                    <a:p>
                      <a:pPr algn="ctr"/>
                      <a:r>
                        <a:rPr lang="en-US" sz="1600" b="1" dirty="0">
                          <a:solidFill>
                            <a:schemeClr val="tx1"/>
                          </a:solidFill>
                        </a:rPr>
                        <a:t>-20.00</a:t>
                      </a:r>
                    </a:p>
                  </a:txBody>
                  <a:tcPr/>
                </a:tc>
                <a:tc>
                  <a:txBody>
                    <a:bodyPr/>
                    <a:lstStyle/>
                    <a:p>
                      <a:pPr algn="ctr"/>
                      <a:r>
                        <a:rPr lang="en-US" sz="1600" dirty="0">
                          <a:solidFill>
                            <a:srgbClr val="58595B"/>
                          </a:solidFill>
                        </a:rPr>
                        <a:t>-0.02</a:t>
                      </a:r>
                    </a:p>
                  </a:txBody>
                  <a:tcPr/>
                </a:tc>
                <a:extLst>
                  <a:ext uri="{0D108BD9-81ED-4DB2-BD59-A6C34878D82A}">
                    <a16:rowId xmlns:a16="http://schemas.microsoft.com/office/drawing/2014/main" val="3888037836"/>
                  </a:ext>
                </a:extLst>
              </a:tr>
              <a:tr h="370840">
                <a:tc>
                  <a:txBody>
                    <a:bodyPr/>
                    <a:lstStyle/>
                    <a:p>
                      <a:r>
                        <a:rPr lang="en-US" sz="1600" dirty="0">
                          <a:solidFill>
                            <a:srgbClr val="58595B"/>
                          </a:solidFill>
                        </a:rPr>
                        <a:t>10-Year</a:t>
                      </a:r>
                    </a:p>
                  </a:txBody>
                  <a:tcPr/>
                </a:tc>
                <a:tc>
                  <a:txBody>
                    <a:bodyPr/>
                    <a:lstStyle/>
                    <a:p>
                      <a:pPr algn="ctr"/>
                      <a:r>
                        <a:rPr lang="en-US" sz="1600" b="1" dirty="0">
                          <a:solidFill>
                            <a:schemeClr val="tx1"/>
                          </a:solidFill>
                        </a:rPr>
                        <a:t>-20.00</a:t>
                      </a:r>
                    </a:p>
                  </a:txBody>
                  <a:tcPr/>
                </a:tc>
                <a:tc>
                  <a:txBody>
                    <a:bodyPr/>
                    <a:lstStyle/>
                    <a:p>
                      <a:pPr algn="ctr"/>
                      <a:r>
                        <a:rPr lang="en-US" sz="1600" dirty="0">
                          <a:solidFill>
                            <a:srgbClr val="58595B"/>
                          </a:solidFill>
                        </a:rPr>
                        <a:t>+1.00</a:t>
                      </a:r>
                    </a:p>
                  </a:txBody>
                  <a:tcPr/>
                </a:tc>
                <a:tc>
                  <a:txBody>
                    <a:bodyPr/>
                    <a:lstStyle/>
                    <a:p>
                      <a:pPr algn="ctr"/>
                      <a:r>
                        <a:rPr lang="en-US" sz="1600" dirty="0">
                          <a:solidFill>
                            <a:srgbClr val="58595B"/>
                          </a:solidFill>
                        </a:rPr>
                        <a:t>+0.23</a:t>
                      </a:r>
                    </a:p>
                  </a:txBody>
                  <a:tcPr/>
                </a:tc>
                <a:extLst>
                  <a:ext uri="{0D108BD9-81ED-4DB2-BD59-A6C34878D82A}">
                    <a16:rowId xmlns:a16="http://schemas.microsoft.com/office/drawing/2014/main" val="3114365280"/>
                  </a:ext>
                </a:extLst>
              </a:tr>
              <a:tr h="416063">
                <a:tc>
                  <a:txBody>
                    <a:bodyPr/>
                    <a:lstStyle/>
                    <a:p>
                      <a:r>
                        <a:rPr lang="en-US" sz="1600" dirty="0">
                          <a:solidFill>
                            <a:srgbClr val="58595B"/>
                          </a:solidFill>
                        </a:rPr>
                        <a:t>Cash</a:t>
                      </a:r>
                    </a:p>
                  </a:txBody>
                  <a:tcPr/>
                </a:tc>
                <a:tc>
                  <a:txBody>
                    <a:bodyPr/>
                    <a:lstStyle/>
                    <a:p>
                      <a:pPr algn="ctr"/>
                      <a:r>
                        <a:rPr lang="en-US" sz="1600" dirty="0">
                          <a:solidFill>
                            <a:srgbClr val="58595B"/>
                          </a:solidFill>
                        </a:rPr>
                        <a:t>-0.02</a:t>
                      </a:r>
                    </a:p>
                  </a:txBody>
                  <a:tcPr/>
                </a:tc>
                <a:tc>
                  <a:txBody>
                    <a:bodyPr/>
                    <a:lstStyle/>
                    <a:p>
                      <a:pPr algn="ctr"/>
                      <a:r>
                        <a:rPr lang="en-US" sz="1600" dirty="0">
                          <a:solidFill>
                            <a:srgbClr val="58595B"/>
                          </a:solidFill>
                        </a:rPr>
                        <a:t>+0.23</a:t>
                      </a:r>
                    </a:p>
                  </a:txBody>
                  <a:tcPr/>
                </a:tc>
                <a:tc>
                  <a:txBody>
                    <a:bodyPr/>
                    <a:lstStyle/>
                    <a:p>
                      <a:pPr algn="ctr"/>
                      <a:r>
                        <a:rPr lang="en-US" sz="1600" dirty="0">
                          <a:solidFill>
                            <a:srgbClr val="58595B"/>
                          </a:solidFill>
                        </a:rPr>
                        <a:t>+1.00</a:t>
                      </a:r>
                    </a:p>
                  </a:txBody>
                  <a:tcPr/>
                </a:tc>
                <a:extLst>
                  <a:ext uri="{0D108BD9-81ED-4DB2-BD59-A6C34878D82A}">
                    <a16:rowId xmlns:a16="http://schemas.microsoft.com/office/drawing/2014/main" val="3950314483"/>
                  </a:ext>
                </a:extLst>
              </a:tr>
            </a:tbl>
          </a:graphicData>
        </a:graphic>
      </p:graphicFrame>
      <p:sp>
        <p:nvSpPr>
          <p:cNvPr id="9" name="TextBox 8">
            <a:extLst>
              <a:ext uri="{FF2B5EF4-FFF2-40B4-BE49-F238E27FC236}">
                <a16:creationId xmlns:a16="http://schemas.microsoft.com/office/drawing/2014/main" id="{61F45DA1-2AA8-4501-B949-581197104BF0}"/>
              </a:ext>
            </a:extLst>
          </p:cNvPr>
          <p:cNvSpPr txBox="1"/>
          <p:nvPr/>
        </p:nvSpPr>
        <p:spPr>
          <a:xfrm>
            <a:off x="981364" y="1497974"/>
            <a:ext cx="3126678"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8595B"/>
                </a:solidFill>
                <a:effectLst/>
                <a:uLnTx/>
                <a:uFillTx/>
                <a:latin typeface="Calibri"/>
                <a:ea typeface="+mn-ea"/>
                <a:cs typeface="+mn-cs"/>
              </a:rPr>
              <a:t>2022 Initial Conditions</a:t>
            </a:r>
            <a:endParaRPr kumimoji="0" lang="en-US" sz="1800" b="1" i="0" u="none" strike="noStrike" kern="1200" cap="none" spc="0" normalizeH="0" baseline="0" noProof="0" dirty="0">
              <a:ln>
                <a:noFill/>
              </a:ln>
              <a:solidFill>
                <a:srgbClr val="58595B"/>
              </a:solidFill>
              <a:effectLst/>
              <a:uLnTx/>
              <a:uFillTx/>
              <a:latin typeface="Calibri"/>
              <a:ea typeface="+mn-ea"/>
              <a:cs typeface="+mn-cs"/>
            </a:endParaRPr>
          </a:p>
        </p:txBody>
      </p:sp>
      <p:sp>
        <p:nvSpPr>
          <p:cNvPr id="10" name="TextBox 9">
            <a:extLst>
              <a:ext uri="{FF2B5EF4-FFF2-40B4-BE49-F238E27FC236}">
                <a16:creationId xmlns:a16="http://schemas.microsoft.com/office/drawing/2014/main" id="{92AA0C3C-D921-40A4-B4F1-77B3F9BD3EA4}"/>
              </a:ext>
            </a:extLst>
          </p:cNvPr>
          <p:cNvSpPr txBox="1"/>
          <p:nvPr/>
        </p:nvSpPr>
        <p:spPr>
          <a:xfrm>
            <a:off x="5119086" y="1500948"/>
            <a:ext cx="3126678"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8595B"/>
                </a:solidFill>
                <a:effectLst/>
                <a:uLnTx/>
                <a:uFillTx/>
                <a:latin typeface="Calibri"/>
                <a:ea typeface="+mn-ea"/>
                <a:cs typeface="+mn-cs"/>
              </a:rPr>
              <a:t>2023 Initial Conditions</a:t>
            </a:r>
            <a:endParaRPr kumimoji="0" lang="en-US" sz="1800" b="1" i="0" u="none" strike="noStrike" kern="1200" cap="none" spc="0" normalizeH="0" baseline="0" noProof="0" dirty="0">
              <a:ln>
                <a:noFill/>
              </a:ln>
              <a:solidFill>
                <a:srgbClr val="58595B"/>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6A6B21A4-67FD-4F6D-A9E1-EF1AD0DCF75C}"/>
              </a:ext>
            </a:extLst>
          </p:cNvPr>
          <p:cNvSpPr txBox="1"/>
          <p:nvPr/>
        </p:nvSpPr>
        <p:spPr>
          <a:xfrm>
            <a:off x="837431" y="3757464"/>
            <a:ext cx="7264400" cy="1354217"/>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58595B"/>
                </a:solidFill>
                <a:effectLst/>
                <a:uLnTx/>
                <a:uFillTx/>
                <a:latin typeface="Calibri"/>
                <a:ea typeface="+mn-ea"/>
                <a:cs typeface="+mn-cs"/>
              </a:rPr>
              <a:t>Initial correlations have risen modestly due to higher and more volatile inflation regime and are now equal to the Normative correlation values.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58595B"/>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58595B"/>
                </a:solidFill>
                <a:effectLst/>
                <a:uLnTx/>
                <a:uFillTx/>
                <a:latin typeface="Calibri"/>
                <a:ea typeface="+mn-ea"/>
                <a:cs typeface="+mn-cs"/>
              </a:rPr>
              <a:t>Higher correlations will tend to reduce confidence, all other things being equal.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val="1772465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90ADB-15DF-4F64-9935-E919E30B62BE}"/>
              </a:ext>
            </a:extLst>
          </p:cNvPr>
          <p:cNvSpPr>
            <a:spLocks noGrp="1"/>
          </p:cNvSpPr>
          <p:nvPr>
            <p:ph type="title"/>
          </p:nvPr>
        </p:nvSpPr>
        <p:spPr/>
        <p:txBody>
          <a:bodyPr>
            <a:normAutofit/>
          </a:bodyPr>
          <a:lstStyle/>
          <a:p>
            <a:r>
              <a:rPr lang="en-US" sz="3200" dirty="0">
                <a:solidFill>
                  <a:schemeClr val="bg1"/>
                </a:solidFill>
                <a:latin typeface="+mj-lt"/>
              </a:rPr>
              <a:t>Comparator Analysis</a:t>
            </a:r>
            <a:br>
              <a:rPr lang="en-US" dirty="0">
                <a:solidFill>
                  <a:schemeClr val="bg1"/>
                </a:solidFill>
                <a:latin typeface="+mj-lt"/>
              </a:rPr>
            </a:br>
            <a:r>
              <a:rPr lang="en-US" sz="2400" dirty="0">
                <a:solidFill>
                  <a:schemeClr val="bg1"/>
                </a:solidFill>
                <a:latin typeface="Calibri Light" panose="020F0302020204030204" pitchFamily="34" charset="0"/>
                <a:cs typeface="Calibri Light" panose="020F0302020204030204" pitchFamily="34" charset="0"/>
              </a:rPr>
              <a:t>Ten Year Horizon*</a:t>
            </a:r>
          </a:p>
        </p:txBody>
      </p:sp>
      <p:sp>
        <p:nvSpPr>
          <p:cNvPr id="4" name="TextBox 3">
            <a:extLst>
              <a:ext uri="{FF2B5EF4-FFF2-40B4-BE49-F238E27FC236}">
                <a16:creationId xmlns:a16="http://schemas.microsoft.com/office/drawing/2014/main" id="{041D457F-C42A-4258-81F3-44CAE54969E3}"/>
              </a:ext>
            </a:extLst>
          </p:cNvPr>
          <p:cNvSpPr txBox="1"/>
          <p:nvPr/>
        </p:nvSpPr>
        <p:spPr>
          <a:xfrm>
            <a:off x="387748" y="3663836"/>
            <a:ext cx="7791450" cy="1815882"/>
          </a:xfrm>
          <a:prstGeom prst="rect">
            <a:avLst/>
          </a:prstGeom>
          <a:noFill/>
        </p:spPr>
        <p:txBody>
          <a:bodyPr wrap="square" rtlCol="0">
            <a:spAutoFit/>
          </a:bodyPr>
          <a:lstStyle/>
          <a:p>
            <a:pPr marL="171450" indent="-171450">
              <a:buFont typeface="Wingdings" panose="05000000000000000000" pitchFamily="2" charset="2"/>
              <a:buChar char="§"/>
            </a:pPr>
            <a:r>
              <a:rPr lang="en-US" sz="1400" dirty="0">
                <a:solidFill>
                  <a:schemeClr val="tx1">
                    <a:lumMod val="65000"/>
                    <a:lumOff val="35000"/>
                  </a:schemeClr>
                </a:solidFill>
              </a:rPr>
              <a:t>Blackrock assumptions, using a 12/06/2022 valuation date, are reasonably close to ours.  We are lower on the equities and bonds but higher for cash</a:t>
            </a:r>
          </a:p>
          <a:p>
            <a:pPr marL="171450" indent="-171450">
              <a:buFont typeface="Wingdings" panose="05000000000000000000" pitchFamily="2" charset="2"/>
              <a:buChar char="§"/>
            </a:pPr>
            <a:endParaRPr lang="en-US" sz="1400" dirty="0">
              <a:solidFill>
                <a:schemeClr val="tx1">
                  <a:lumMod val="65000"/>
                  <a:lumOff val="35000"/>
                </a:schemeClr>
              </a:solidFill>
            </a:endParaRPr>
          </a:p>
          <a:p>
            <a:pPr marL="171450" indent="-171450">
              <a:buFont typeface="Wingdings" panose="05000000000000000000" pitchFamily="2" charset="2"/>
              <a:buChar char="§"/>
            </a:pPr>
            <a:r>
              <a:rPr lang="en-US" sz="1400" dirty="0">
                <a:solidFill>
                  <a:schemeClr val="tx1">
                    <a:lumMod val="65000"/>
                    <a:lumOff val="35000"/>
                  </a:schemeClr>
                </a:solidFill>
              </a:rPr>
              <a:t>Voya is an outlier on equities.</a:t>
            </a:r>
          </a:p>
          <a:p>
            <a:pPr marL="171450" indent="-171450">
              <a:buFont typeface="Wingdings" panose="05000000000000000000" pitchFamily="2" charset="2"/>
              <a:buChar char="§"/>
            </a:pPr>
            <a:endParaRPr lang="en-US" sz="1400" dirty="0">
              <a:solidFill>
                <a:schemeClr val="tx1">
                  <a:lumMod val="65000"/>
                  <a:lumOff val="35000"/>
                </a:schemeClr>
              </a:solidFill>
            </a:endParaRPr>
          </a:p>
          <a:p>
            <a:pPr marL="171450" indent="-171450">
              <a:buFont typeface="Wingdings" panose="05000000000000000000" pitchFamily="2" charset="2"/>
              <a:buChar char="§"/>
            </a:pPr>
            <a:r>
              <a:rPr lang="en-US" sz="1400" dirty="0">
                <a:solidFill>
                  <a:schemeClr val="tx1">
                    <a:lumMod val="65000"/>
                    <a:lumOff val="35000"/>
                  </a:schemeClr>
                </a:solidFill>
              </a:rPr>
              <a:t>We are very close the average-ex-</a:t>
            </a:r>
            <a:r>
              <a:rPr lang="en-US" sz="1400" dirty="0" err="1">
                <a:solidFill>
                  <a:schemeClr val="tx1">
                    <a:lumMod val="65000"/>
                    <a:lumOff val="35000"/>
                  </a:schemeClr>
                </a:solidFill>
              </a:rPr>
              <a:t>voya</a:t>
            </a:r>
            <a:r>
              <a:rPr lang="en-US" sz="1400" dirty="0">
                <a:solidFill>
                  <a:schemeClr val="tx1">
                    <a:lumMod val="65000"/>
                    <a:lumOff val="35000"/>
                  </a:schemeClr>
                </a:solidFill>
              </a:rPr>
              <a:t> for stocks, lower for bonds and higher for cash</a:t>
            </a:r>
          </a:p>
          <a:p>
            <a:pPr marL="171450" indent="-171450">
              <a:buFont typeface="Wingdings" panose="05000000000000000000" pitchFamily="2" charset="2"/>
              <a:buChar char="§"/>
            </a:pPr>
            <a:endParaRPr lang="en-US" sz="1400" dirty="0">
              <a:solidFill>
                <a:schemeClr val="tx1">
                  <a:lumMod val="65000"/>
                  <a:lumOff val="35000"/>
                </a:schemeClr>
              </a:solidFill>
            </a:endParaRPr>
          </a:p>
          <a:p>
            <a:pPr marL="171450" indent="-171450">
              <a:buFont typeface="Wingdings" panose="05000000000000000000" pitchFamily="2" charset="2"/>
              <a:buChar char="§"/>
            </a:pPr>
            <a:endParaRPr lang="en-US" sz="1400" dirty="0">
              <a:solidFill>
                <a:schemeClr val="tx1">
                  <a:lumMod val="65000"/>
                  <a:lumOff val="35000"/>
                </a:schemeClr>
              </a:solidFill>
            </a:endParaRPr>
          </a:p>
        </p:txBody>
      </p:sp>
      <p:graphicFrame>
        <p:nvGraphicFramePr>
          <p:cNvPr id="6" name="Table 4">
            <a:extLst>
              <a:ext uri="{FF2B5EF4-FFF2-40B4-BE49-F238E27FC236}">
                <a16:creationId xmlns:a16="http://schemas.microsoft.com/office/drawing/2014/main" id="{1F226FCE-C278-48E0-89C6-865A133E6B60}"/>
              </a:ext>
            </a:extLst>
          </p:cNvPr>
          <p:cNvGraphicFramePr>
            <a:graphicFrameLocks noGrp="1"/>
          </p:cNvGraphicFramePr>
          <p:nvPr>
            <p:extLst>
              <p:ext uri="{D42A27DB-BD31-4B8C-83A1-F6EECF244321}">
                <p14:modId xmlns:p14="http://schemas.microsoft.com/office/powerpoint/2010/main" val="1311703102"/>
              </p:ext>
            </p:extLst>
          </p:nvPr>
        </p:nvGraphicFramePr>
        <p:xfrm>
          <a:off x="543696" y="1435579"/>
          <a:ext cx="7222379" cy="1881549"/>
        </p:xfrm>
        <a:graphic>
          <a:graphicData uri="http://schemas.openxmlformats.org/drawingml/2006/table">
            <a:tbl>
              <a:tblPr firstRow="1" bandRow="1">
                <a:tableStyleId>{5C22544A-7EE6-4342-B048-85BDC9FD1C3A}</a:tableStyleId>
              </a:tblPr>
              <a:tblGrid>
                <a:gridCol w="746624">
                  <a:extLst>
                    <a:ext uri="{9D8B030D-6E8A-4147-A177-3AD203B41FA5}">
                      <a16:colId xmlns:a16="http://schemas.microsoft.com/office/drawing/2014/main" val="1309379743"/>
                    </a:ext>
                  </a:extLst>
                </a:gridCol>
                <a:gridCol w="751840">
                  <a:extLst>
                    <a:ext uri="{9D8B030D-6E8A-4147-A177-3AD203B41FA5}">
                      <a16:colId xmlns:a16="http://schemas.microsoft.com/office/drawing/2014/main" val="3037263169"/>
                    </a:ext>
                  </a:extLst>
                </a:gridCol>
                <a:gridCol w="751840">
                  <a:extLst>
                    <a:ext uri="{9D8B030D-6E8A-4147-A177-3AD203B41FA5}">
                      <a16:colId xmlns:a16="http://schemas.microsoft.com/office/drawing/2014/main" val="2726912306"/>
                    </a:ext>
                  </a:extLst>
                </a:gridCol>
                <a:gridCol w="772160">
                  <a:extLst>
                    <a:ext uri="{9D8B030D-6E8A-4147-A177-3AD203B41FA5}">
                      <a16:colId xmlns:a16="http://schemas.microsoft.com/office/drawing/2014/main" val="531062403"/>
                    </a:ext>
                  </a:extLst>
                </a:gridCol>
                <a:gridCol w="797560">
                  <a:extLst>
                    <a:ext uri="{9D8B030D-6E8A-4147-A177-3AD203B41FA5}">
                      <a16:colId xmlns:a16="http://schemas.microsoft.com/office/drawing/2014/main" val="1757856697"/>
                    </a:ext>
                  </a:extLst>
                </a:gridCol>
                <a:gridCol w="208280">
                  <a:extLst>
                    <a:ext uri="{9D8B030D-6E8A-4147-A177-3AD203B41FA5}">
                      <a16:colId xmlns:a16="http://schemas.microsoft.com/office/drawing/2014/main" val="764450887"/>
                    </a:ext>
                  </a:extLst>
                </a:gridCol>
                <a:gridCol w="582903">
                  <a:extLst>
                    <a:ext uri="{9D8B030D-6E8A-4147-A177-3AD203B41FA5}">
                      <a16:colId xmlns:a16="http://schemas.microsoft.com/office/drawing/2014/main" val="1638778852"/>
                    </a:ext>
                  </a:extLst>
                </a:gridCol>
                <a:gridCol w="619281">
                  <a:extLst>
                    <a:ext uri="{9D8B030D-6E8A-4147-A177-3AD203B41FA5}">
                      <a16:colId xmlns:a16="http://schemas.microsoft.com/office/drawing/2014/main" val="2019362363"/>
                    </a:ext>
                  </a:extLst>
                </a:gridCol>
                <a:gridCol w="208280">
                  <a:extLst>
                    <a:ext uri="{9D8B030D-6E8A-4147-A177-3AD203B41FA5}">
                      <a16:colId xmlns:a16="http://schemas.microsoft.com/office/drawing/2014/main" val="333202589"/>
                    </a:ext>
                  </a:extLst>
                </a:gridCol>
                <a:gridCol w="804128">
                  <a:extLst>
                    <a:ext uri="{9D8B030D-6E8A-4147-A177-3AD203B41FA5}">
                      <a16:colId xmlns:a16="http://schemas.microsoft.com/office/drawing/2014/main" val="1027480121"/>
                    </a:ext>
                  </a:extLst>
                </a:gridCol>
                <a:gridCol w="208280">
                  <a:extLst>
                    <a:ext uri="{9D8B030D-6E8A-4147-A177-3AD203B41FA5}">
                      <a16:colId xmlns:a16="http://schemas.microsoft.com/office/drawing/2014/main" val="1326907135"/>
                    </a:ext>
                  </a:extLst>
                </a:gridCol>
                <a:gridCol w="771203">
                  <a:extLst>
                    <a:ext uri="{9D8B030D-6E8A-4147-A177-3AD203B41FA5}">
                      <a16:colId xmlns:a16="http://schemas.microsoft.com/office/drawing/2014/main" val="834681765"/>
                    </a:ext>
                  </a:extLst>
                </a:gridCol>
              </a:tblGrid>
              <a:tr h="532214">
                <a:tc>
                  <a:txBody>
                    <a:bodyPr/>
                    <a:lstStyle/>
                    <a:p>
                      <a:r>
                        <a:rPr lang="en-US" sz="1050" dirty="0"/>
                        <a:t>2023 </a:t>
                      </a:r>
                    </a:p>
                    <a:p>
                      <a:r>
                        <a:rPr lang="en-US" sz="1050" dirty="0"/>
                        <a:t>thru</a:t>
                      </a:r>
                    </a:p>
                    <a:p>
                      <a:r>
                        <a:rPr lang="en-US" sz="1050" dirty="0"/>
                        <a:t>2032</a:t>
                      </a:r>
                    </a:p>
                  </a:txBody>
                  <a:tcPr/>
                </a:tc>
                <a:tc>
                  <a:txBody>
                    <a:bodyPr/>
                    <a:lstStyle/>
                    <a:p>
                      <a:pPr algn="ctr"/>
                      <a:r>
                        <a:rPr lang="en-US" sz="900" dirty="0"/>
                        <a:t>JPM</a:t>
                      </a:r>
                    </a:p>
                    <a:p>
                      <a:pPr algn="ctr"/>
                      <a:r>
                        <a:rPr lang="en-US" sz="900" dirty="0"/>
                        <a:t>10/21/2021</a:t>
                      </a:r>
                    </a:p>
                  </a:txBody>
                  <a:tcPr/>
                </a:tc>
                <a:tc>
                  <a:txBody>
                    <a:bodyPr/>
                    <a:lstStyle/>
                    <a:p>
                      <a:pPr algn="ctr"/>
                      <a:r>
                        <a:rPr lang="en-US" sz="900" dirty="0"/>
                        <a:t>Voya</a:t>
                      </a:r>
                    </a:p>
                    <a:p>
                      <a:pPr algn="ctr"/>
                      <a:r>
                        <a:rPr lang="en-US" sz="900" dirty="0"/>
                        <a:t>11/23/2022</a:t>
                      </a:r>
                    </a:p>
                  </a:txBody>
                  <a:tcPr/>
                </a:tc>
                <a:tc>
                  <a:txBody>
                    <a:bodyPr/>
                    <a:lstStyle/>
                    <a:p>
                      <a:pPr algn="ctr"/>
                      <a:r>
                        <a:rPr lang="en-US" sz="900" dirty="0"/>
                        <a:t>Callan</a:t>
                      </a:r>
                    </a:p>
                    <a:p>
                      <a:pPr algn="ctr"/>
                      <a:r>
                        <a:rPr lang="en-US" sz="900" dirty="0"/>
                        <a:t>12/31/2022</a:t>
                      </a:r>
                    </a:p>
                  </a:txBody>
                  <a:tcPr/>
                </a:tc>
                <a:tc>
                  <a:txBody>
                    <a:bodyPr/>
                    <a:lstStyle/>
                    <a:p>
                      <a:pPr algn="ctr"/>
                      <a:r>
                        <a:rPr lang="en-US" sz="900" dirty="0"/>
                        <a:t>Blackrock</a:t>
                      </a:r>
                    </a:p>
                    <a:p>
                      <a:pPr algn="ctr"/>
                      <a:r>
                        <a:rPr lang="en-US" sz="900" dirty="0"/>
                        <a:t>12/06/2022</a:t>
                      </a:r>
                    </a:p>
                    <a:p>
                      <a:pPr algn="ctr"/>
                      <a:endParaRPr lang="en-US" sz="900" dirty="0"/>
                    </a:p>
                  </a:txBody>
                  <a:tcPr/>
                </a:tc>
                <a:tc>
                  <a:txBody>
                    <a:bodyPr/>
                    <a:lstStyle/>
                    <a:p>
                      <a:pPr algn="ctr"/>
                      <a:endParaRPr lang="en-US" sz="900" dirty="0"/>
                    </a:p>
                  </a:txBody>
                  <a:tcPr/>
                </a:tc>
                <a:tc>
                  <a:txBody>
                    <a:bodyPr/>
                    <a:lstStyle/>
                    <a:p>
                      <a:pPr algn="ctr"/>
                      <a:r>
                        <a:rPr lang="en-US" sz="900" dirty="0"/>
                        <a:t>Average</a:t>
                      </a:r>
                    </a:p>
                  </a:txBody>
                  <a:tcPr/>
                </a:tc>
                <a:tc>
                  <a:txBody>
                    <a:bodyPr/>
                    <a:lstStyle/>
                    <a:p>
                      <a:pPr algn="ctr"/>
                      <a:r>
                        <a:rPr lang="en-US" sz="900" dirty="0"/>
                        <a:t>Average ex Voya</a:t>
                      </a:r>
                    </a:p>
                  </a:txBody>
                  <a:tcPr/>
                </a:tc>
                <a:tc>
                  <a:txBody>
                    <a:bodyPr/>
                    <a:lstStyle/>
                    <a:p>
                      <a:pPr algn="ctr"/>
                      <a:endParaRPr lang="en-US" sz="900" dirty="0"/>
                    </a:p>
                  </a:txBody>
                  <a:tcPr/>
                </a:tc>
                <a:tc>
                  <a:txBody>
                    <a:bodyPr/>
                    <a:lstStyle/>
                    <a:p>
                      <a:pPr algn="ctr"/>
                      <a:r>
                        <a:rPr lang="en-US" sz="900" dirty="0">
                          <a:solidFill>
                            <a:schemeClr val="bg1"/>
                          </a:solidFill>
                        </a:rPr>
                        <a:t>WC Next 10</a:t>
                      </a:r>
                    </a:p>
                    <a:p>
                      <a:pPr algn="ctr"/>
                      <a:r>
                        <a:rPr lang="en-US" sz="900" dirty="0">
                          <a:solidFill>
                            <a:schemeClr val="bg1"/>
                          </a:solidFill>
                        </a:rPr>
                        <a:t>11/30/2022</a:t>
                      </a:r>
                    </a:p>
                  </a:txBody>
                  <a:tcPr/>
                </a:tc>
                <a:tc>
                  <a:txBody>
                    <a:bodyPr/>
                    <a:lstStyle/>
                    <a:p>
                      <a:endParaRPr lang="en-US" sz="900" dirty="0">
                        <a:solidFill>
                          <a:schemeClr val="bg1"/>
                        </a:solidFill>
                      </a:endParaRPr>
                    </a:p>
                  </a:txBody>
                  <a:tcPr/>
                </a:tc>
                <a:tc>
                  <a:txBody>
                    <a:bodyPr/>
                    <a:lstStyle/>
                    <a:p>
                      <a:pPr algn="ctr"/>
                      <a:r>
                        <a:rPr lang="en-US" sz="900" dirty="0">
                          <a:solidFill>
                            <a:schemeClr val="bg1"/>
                          </a:solidFill>
                        </a:rPr>
                        <a:t>Wealthcare less Blackrock</a:t>
                      </a:r>
                    </a:p>
                  </a:txBody>
                  <a:tcPr/>
                </a:tc>
                <a:extLst>
                  <a:ext uri="{0D108BD9-81ED-4DB2-BD59-A6C34878D82A}">
                    <a16:rowId xmlns:a16="http://schemas.microsoft.com/office/drawing/2014/main" val="940804230"/>
                  </a:ext>
                </a:extLst>
              </a:tr>
              <a:tr h="362873">
                <a:tc>
                  <a:txBody>
                    <a:bodyPr/>
                    <a:lstStyle/>
                    <a:p>
                      <a:r>
                        <a:rPr lang="en-US" sz="1200" dirty="0">
                          <a:solidFill>
                            <a:srgbClr val="58595B"/>
                          </a:solidFill>
                        </a:rPr>
                        <a:t>Large Cap</a:t>
                      </a:r>
                    </a:p>
                  </a:txBody>
                  <a:tcPr/>
                </a:tc>
                <a:tc>
                  <a:txBody>
                    <a:bodyPr/>
                    <a:lstStyle/>
                    <a:p>
                      <a:pPr algn="ctr"/>
                      <a:r>
                        <a:rPr lang="en-US" sz="1200" b="0" dirty="0">
                          <a:solidFill>
                            <a:srgbClr val="58595B"/>
                          </a:solidFill>
                        </a:rPr>
                        <a:t>7.9</a:t>
                      </a:r>
                    </a:p>
                  </a:txBody>
                  <a:tcPr/>
                </a:tc>
                <a:tc>
                  <a:txBody>
                    <a:bodyPr/>
                    <a:lstStyle/>
                    <a:p>
                      <a:pPr algn="ctr"/>
                      <a:r>
                        <a:rPr lang="en-US" sz="1200" b="0" dirty="0">
                          <a:solidFill>
                            <a:srgbClr val="58595B"/>
                          </a:solidFill>
                        </a:rPr>
                        <a:t>4.8</a:t>
                      </a:r>
                    </a:p>
                  </a:txBody>
                  <a:tcPr/>
                </a:tc>
                <a:tc>
                  <a:txBody>
                    <a:bodyPr/>
                    <a:lstStyle/>
                    <a:p>
                      <a:pPr algn="ctr"/>
                      <a:r>
                        <a:rPr lang="en-US" sz="1200" b="0" dirty="0">
                          <a:solidFill>
                            <a:srgbClr val="58595B"/>
                          </a:solidFill>
                        </a:rPr>
                        <a:t>7.3</a:t>
                      </a:r>
                    </a:p>
                  </a:txBody>
                  <a:tcPr/>
                </a:tc>
                <a:tc>
                  <a:txBody>
                    <a:bodyPr/>
                    <a:lstStyle/>
                    <a:p>
                      <a:pPr algn="ctr"/>
                      <a:r>
                        <a:rPr lang="en-US" sz="1200" b="0" dirty="0">
                          <a:solidFill>
                            <a:srgbClr val="58595B"/>
                          </a:solidFill>
                        </a:rPr>
                        <a:t>8.8</a:t>
                      </a:r>
                    </a:p>
                  </a:txBody>
                  <a:tcPr/>
                </a:tc>
                <a:tc>
                  <a:txBody>
                    <a:bodyPr/>
                    <a:lstStyle/>
                    <a:p>
                      <a:pPr algn="ctr"/>
                      <a:endParaRPr lang="en-US" sz="1200" b="0" dirty="0">
                        <a:solidFill>
                          <a:srgbClr val="58595B"/>
                        </a:solidFill>
                      </a:endParaRPr>
                    </a:p>
                  </a:txBody>
                  <a:tcPr/>
                </a:tc>
                <a:tc>
                  <a:txBody>
                    <a:bodyPr/>
                    <a:lstStyle/>
                    <a:p>
                      <a:pPr algn="ctr"/>
                      <a:r>
                        <a:rPr lang="en-US" sz="1200" b="0" dirty="0">
                          <a:solidFill>
                            <a:srgbClr val="58595B"/>
                          </a:solidFill>
                        </a:rPr>
                        <a:t>7.2</a:t>
                      </a:r>
                    </a:p>
                  </a:txBody>
                  <a:tcPr/>
                </a:tc>
                <a:tc>
                  <a:txBody>
                    <a:bodyPr/>
                    <a:lstStyle/>
                    <a:p>
                      <a:pPr algn="ctr"/>
                      <a:r>
                        <a:rPr lang="en-US" sz="1200" b="0" dirty="0">
                          <a:solidFill>
                            <a:srgbClr val="58595B"/>
                          </a:solidFill>
                        </a:rPr>
                        <a:t>8.0</a:t>
                      </a:r>
                    </a:p>
                  </a:txBody>
                  <a:tcPr/>
                </a:tc>
                <a:tc>
                  <a:txBody>
                    <a:bodyPr/>
                    <a:lstStyle/>
                    <a:p>
                      <a:pPr algn="ctr"/>
                      <a:endParaRPr lang="en-US" sz="1200" b="0" dirty="0">
                        <a:solidFill>
                          <a:srgbClr val="58595B"/>
                        </a:solidFill>
                      </a:endParaRPr>
                    </a:p>
                  </a:txBody>
                  <a:tcPr/>
                </a:tc>
                <a:tc>
                  <a:txBody>
                    <a:bodyPr/>
                    <a:lstStyle/>
                    <a:p>
                      <a:pPr algn="ctr"/>
                      <a:r>
                        <a:rPr lang="en-US" sz="1200" b="0" dirty="0">
                          <a:solidFill>
                            <a:srgbClr val="58595B"/>
                          </a:solidFill>
                        </a:rPr>
                        <a:t>8.1</a:t>
                      </a:r>
                    </a:p>
                  </a:txBody>
                  <a:tcPr/>
                </a:tc>
                <a:tc>
                  <a:txBody>
                    <a:bodyPr/>
                    <a:lstStyle/>
                    <a:p>
                      <a:pPr algn="ctr"/>
                      <a:endParaRPr lang="en-US" sz="1200" b="0" dirty="0">
                        <a:solidFill>
                          <a:srgbClr val="58595B"/>
                        </a:solidFill>
                      </a:endParaRPr>
                    </a:p>
                  </a:txBody>
                  <a:tcPr/>
                </a:tc>
                <a:tc>
                  <a:txBody>
                    <a:bodyPr/>
                    <a:lstStyle/>
                    <a:p>
                      <a:pPr algn="ctr"/>
                      <a:r>
                        <a:rPr lang="en-US" sz="1200" b="0" dirty="0">
                          <a:solidFill>
                            <a:srgbClr val="C00000"/>
                          </a:solidFill>
                        </a:rPr>
                        <a:t>(0.7)</a:t>
                      </a:r>
                    </a:p>
                  </a:txBody>
                  <a:tcPr/>
                </a:tc>
                <a:extLst>
                  <a:ext uri="{0D108BD9-81ED-4DB2-BD59-A6C34878D82A}">
                    <a16:rowId xmlns:a16="http://schemas.microsoft.com/office/drawing/2014/main" val="3888037836"/>
                  </a:ext>
                </a:extLst>
              </a:tr>
              <a:tr h="362873">
                <a:tc>
                  <a:txBody>
                    <a:bodyPr/>
                    <a:lstStyle/>
                    <a:p>
                      <a:r>
                        <a:rPr lang="en-US" sz="1200" dirty="0" err="1">
                          <a:solidFill>
                            <a:srgbClr val="58595B"/>
                          </a:solidFill>
                        </a:rPr>
                        <a:t>Agg</a:t>
                      </a:r>
                      <a:r>
                        <a:rPr lang="en-US" sz="1200" dirty="0">
                          <a:solidFill>
                            <a:srgbClr val="58595B"/>
                          </a:solidFill>
                        </a:rPr>
                        <a:t> Bonds</a:t>
                      </a:r>
                    </a:p>
                  </a:txBody>
                  <a:tcPr/>
                </a:tc>
                <a:tc>
                  <a:txBody>
                    <a:bodyPr/>
                    <a:lstStyle/>
                    <a:p>
                      <a:pPr algn="ctr"/>
                      <a:r>
                        <a:rPr lang="en-US" sz="1200" b="0" dirty="0">
                          <a:solidFill>
                            <a:srgbClr val="58595B"/>
                          </a:solidFill>
                        </a:rPr>
                        <a:t>4.6</a:t>
                      </a:r>
                    </a:p>
                  </a:txBody>
                  <a:tcPr/>
                </a:tc>
                <a:tc>
                  <a:txBody>
                    <a:bodyPr/>
                    <a:lstStyle/>
                    <a:p>
                      <a:pPr algn="ctr"/>
                      <a:r>
                        <a:rPr lang="en-US" sz="1200" b="0" dirty="0">
                          <a:solidFill>
                            <a:srgbClr val="58595B"/>
                          </a:solidFill>
                        </a:rPr>
                        <a:t>4.0</a:t>
                      </a:r>
                    </a:p>
                  </a:txBody>
                  <a:tcPr/>
                </a:tc>
                <a:tc>
                  <a:txBody>
                    <a:bodyPr/>
                    <a:lstStyle/>
                    <a:p>
                      <a:pPr algn="ctr"/>
                      <a:r>
                        <a:rPr lang="en-US" sz="1200" b="0" dirty="0">
                          <a:solidFill>
                            <a:srgbClr val="58595B"/>
                          </a:solidFill>
                        </a:rPr>
                        <a:t>4.3</a:t>
                      </a:r>
                    </a:p>
                  </a:txBody>
                  <a:tcPr/>
                </a:tc>
                <a:tc>
                  <a:txBody>
                    <a:bodyPr/>
                    <a:lstStyle/>
                    <a:p>
                      <a:pPr algn="ctr"/>
                      <a:r>
                        <a:rPr lang="en-US" sz="1200" b="0" dirty="0">
                          <a:solidFill>
                            <a:srgbClr val="58595B"/>
                          </a:solidFill>
                        </a:rPr>
                        <a:t>4.2</a:t>
                      </a:r>
                    </a:p>
                  </a:txBody>
                  <a:tcPr/>
                </a:tc>
                <a:tc>
                  <a:txBody>
                    <a:bodyPr/>
                    <a:lstStyle/>
                    <a:p>
                      <a:pPr algn="ctr"/>
                      <a:endParaRPr lang="en-US" sz="1200" b="0" dirty="0">
                        <a:solidFill>
                          <a:srgbClr val="58595B"/>
                        </a:solidFill>
                      </a:endParaRPr>
                    </a:p>
                  </a:txBody>
                  <a:tcPr/>
                </a:tc>
                <a:tc>
                  <a:txBody>
                    <a:bodyPr/>
                    <a:lstStyle/>
                    <a:p>
                      <a:pPr algn="ctr"/>
                      <a:r>
                        <a:rPr lang="en-US" sz="1200" b="0" dirty="0">
                          <a:solidFill>
                            <a:srgbClr val="58595B"/>
                          </a:solidFill>
                        </a:rPr>
                        <a:t>4.3</a:t>
                      </a:r>
                    </a:p>
                  </a:txBody>
                  <a:tcPr/>
                </a:tc>
                <a:tc>
                  <a:txBody>
                    <a:bodyPr/>
                    <a:lstStyle/>
                    <a:p>
                      <a:pPr algn="ctr"/>
                      <a:r>
                        <a:rPr lang="en-US" sz="1200" b="0" dirty="0">
                          <a:solidFill>
                            <a:srgbClr val="58595B"/>
                          </a:solidFill>
                        </a:rPr>
                        <a:t>4.4</a:t>
                      </a:r>
                    </a:p>
                  </a:txBody>
                  <a:tcPr/>
                </a:tc>
                <a:tc>
                  <a:txBody>
                    <a:bodyPr/>
                    <a:lstStyle/>
                    <a:p>
                      <a:pPr algn="ctr"/>
                      <a:endParaRPr lang="en-US" sz="1200" b="0" dirty="0">
                        <a:solidFill>
                          <a:srgbClr val="58595B"/>
                        </a:solidFill>
                      </a:endParaRPr>
                    </a:p>
                  </a:txBody>
                  <a:tcPr/>
                </a:tc>
                <a:tc>
                  <a:txBody>
                    <a:bodyPr/>
                    <a:lstStyle/>
                    <a:p>
                      <a:pPr algn="ctr"/>
                      <a:r>
                        <a:rPr lang="en-US" sz="1200" b="0" dirty="0">
                          <a:solidFill>
                            <a:srgbClr val="58595B"/>
                          </a:solidFill>
                        </a:rPr>
                        <a:t>3.9</a:t>
                      </a:r>
                    </a:p>
                  </a:txBody>
                  <a:tcPr/>
                </a:tc>
                <a:tc>
                  <a:txBody>
                    <a:bodyPr/>
                    <a:lstStyle/>
                    <a:p>
                      <a:pPr algn="ctr"/>
                      <a:endParaRPr lang="en-US" sz="1200" b="0" dirty="0">
                        <a:solidFill>
                          <a:srgbClr val="58595B"/>
                        </a:solidFill>
                      </a:endParaRPr>
                    </a:p>
                  </a:txBody>
                  <a:tcPr/>
                </a:tc>
                <a:tc>
                  <a:txBody>
                    <a:bodyPr/>
                    <a:lstStyle/>
                    <a:p>
                      <a:pPr algn="ctr"/>
                      <a:r>
                        <a:rPr lang="en-US" sz="1200" b="0" dirty="0">
                          <a:solidFill>
                            <a:srgbClr val="C00000"/>
                          </a:solidFill>
                        </a:rPr>
                        <a:t>(0.3)</a:t>
                      </a:r>
                    </a:p>
                  </a:txBody>
                  <a:tcPr/>
                </a:tc>
                <a:extLst>
                  <a:ext uri="{0D108BD9-81ED-4DB2-BD59-A6C34878D82A}">
                    <a16:rowId xmlns:a16="http://schemas.microsoft.com/office/drawing/2014/main" val="3114365280"/>
                  </a:ext>
                </a:extLst>
              </a:tr>
              <a:tr h="395649">
                <a:tc>
                  <a:txBody>
                    <a:bodyPr/>
                    <a:lstStyle/>
                    <a:p>
                      <a:r>
                        <a:rPr lang="en-US" sz="1200" dirty="0">
                          <a:solidFill>
                            <a:srgbClr val="58595B"/>
                          </a:solidFill>
                        </a:rPr>
                        <a:t>Cash</a:t>
                      </a:r>
                    </a:p>
                  </a:txBody>
                  <a:tcPr/>
                </a:tc>
                <a:tc>
                  <a:txBody>
                    <a:bodyPr/>
                    <a:lstStyle/>
                    <a:p>
                      <a:pPr algn="ctr"/>
                      <a:r>
                        <a:rPr lang="en-US" sz="1200" b="0" dirty="0">
                          <a:solidFill>
                            <a:srgbClr val="58595B"/>
                          </a:solidFill>
                        </a:rPr>
                        <a:t>2.4</a:t>
                      </a:r>
                    </a:p>
                  </a:txBody>
                  <a:tcPr/>
                </a:tc>
                <a:tc>
                  <a:txBody>
                    <a:bodyPr/>
                    <a:lstStyle/>
                    <a:p>
                      <a:pPr algn="ctr"/>
                      <a:r>
                        <a:rPr lang="en-US" sz="1200" b="0" dirty="0">
                          <a:solidFill>
                            <a:srgbClr val="58595B"/>
                          </a:solidFill>
                        </a:rPr>
                        <a:t>2.3</a:t>
                      </a:r>
                    </a:p>
                  </a:txBody>
                  <a:tcPr/>
                </a:tc>
                <a:tc>
                  <a:txBody>
                    <a:bodyPr/>
                    <a:lstStyle/>
                    <a:p>
                      <a:pPr algn="ctr"/>
                      <a:r>
                        <a:rPr lang="en-US" sz="1200" b="0" dirty="0">
                          <a:solidFill>
                            <a:srgbClr val="58595B"/>
                          </a:solidFill>
                        </a:rPr>
                        <a:t>2.8</a:t>
                      </a:r>
                    </a:p>
                  </a:txBody>
                  <a:tcPr/>
                </a:tc>
                <a:tc>
                  <a:txBody>
                    <a:bodyPr/>
                    <a:lstStyle/>
                    <a:p>
                      <a:pPr algn="ctr"/>
                      <a:r>
                        <a:rPr lang="en-US" sz="1200" b="0" dirty="0">
                          <a:solidFill>
                            <a:srgbClr val="58595B"/>
                          </a:solidFill>
                        </a:rPr>
                        <a:t>3.3</a:t>
                      </a:r>
                    </a:p>
                  </a:txBody>
                  <a:tcPr/>
                </a:tc>
                <a:tc>
                  <a:txBody>
                    <a:bodyPr/>
                    <a:lstStyle/>
                    <a:p>
                      <a:pPr algn="ctr"/>
                      <a:endParaRPr lang="en-US" sz="1200" b="0" dirty="0">
                        <a:solidFill>
                          <a:srgbClr val="58595B"/>
                        </a:solidFill>
                      </a:endParaRPr>
                    </a:p>
                  </a:txBody>
                  <a:tcPr/>
                </a:tc>
                <a:tc>
                  <a:txBody>
                    <a:bodyPr/>
                    <a:lstStyle/>
                    <a:p>
                      <a:pPr algn="ctr"/>
                      <a:r>
                        <a:rPr lang="en-US" sz="1200" b="0" dirty="0">
                          <a:solidFill>
                            <a:srgbClr val="58595B"/>
                          </a:solidFill>
                        </a:rPr>
                        <a:t>2.7</a:t>
                      </a:r>
                    </a:p>
                  </a:txBody>
                  <a:tcPr/>
                </a:tc>
                <a:tc>
                  <a:txBody>
                    <a:bodyPr/>
                    <a:lstStyle/>
                    <a:p>
                      <a:pPr algn="ctr"/>
                      <a:r>
                        <a:rPr lang="en-US" sz="1200" b="0" dirty="0">
                          <a:solidFill>
                            <a:srgbClr val="58595B"/>
                          </a:solidFill>
                        </a:rPr>
                        <a:t>2.8</a:t>
                      </a:r>
                    </a:p>
                  </a:txBody>
                  <a:tcPr/>
                </a:tc>
                <a:tc>
                  <a:txBody>
                    <a:bodyPr/>
                    <a:lstStyle/>
                    <a:p>
                      <a:pPr algn="ctr"/>
                      <a:endParaRPr lang="en-US" sz="1200" b="0" dirty="0">
                        <a:solidFill>
                          <a:srgbClr val="58595B"/>
                        </a:solidFill>
                      </a:endParaRPr>
                    </a:p>
                  </a:txBody>
                  <a:tcPr/>
                </a:tc>
                <a:tc>
                  <a:txBody>
                    <a:bodyPr/>
                    <a:lstStyle/>
                    <a:p>
                      <a:pPr algn="ctr"/>
                      <a:r>
                        <a:rPr lang="en-US" sz="1200" b="0" dirty="0">
                          <a:solidFill>
                            <a:srgbClr val="58595B"/>
                          </a:solidFill>
                        </a:rPr>
                        <a:t>3.5</a:t>
                      </a:r>
                    </a:p>
                  </a:txBody>
                  <a:tcPr/>
                </a:tc>
                <a:tc>
                  <a:txBody>
                    <a:bodyPr/>
                    <a:lstStyle/>
                    <a:p>
                      <a:pPr algn="ctr"/>
                      <a:endParaRPr lang="en-US" sz="1200" b="0" dirty="0">
                        <a:solidFill>
                          <a:srgbClr val="58595B"/>
                        </a:solidFill>
                      </a:endParaRPr>
                    </a:p>
                  </a:txBody>
                  <a:tcPr/>
                </a:tc>
                <a:tc>
                  <a:txBody>
                    <a:bodyPr/>
                    <a:lstStyle/>
                    <a:p>
                      <a:pPr algn="ctr"/>
                      <a:r>
                        <a:rPr lang="en-US" sz="1200" b="0" dirty="0">
                          <a:solidFill>
                            <a:srgbClr val="58595B"/>
                          </a:solidFill>
                        </a:rPr>
                        <a:t>0.2</a:t>
                      </a:r>
                    </a:p>
                  </a:txBody>
                  <a:tcPr/>
                </a:tc>
                <a:extLst>
                  <a:ext uri="{0D108BD9-81ED-4DB2-BD59-A6C34878D82A}">
                    <a16:rowId xmlns:a16="http://schemas.microsoft.com/office/drawing/2014/main" val="3950314483"/>
                  </a:ext>
                </a:extLst>
              </a:tr>
            </a:tbl>
          </a:graphicData>
        </a:graphic>
      </p:graphicFrame>
    </p:spTree>
    <p:extLst>
      <p:ext uri="{BB962C8B-B14F-4D97-AF65-F5344CB8AC3E}">
        <p14:creationId xmlns:p14="http://schemas.microsoft.com/office/powerpoint/2010/main" val="4255862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C397F-BA03-4399-BB39-CC2AA299C082}"/>
              </a:ext>
            </a:extLst>
          </p:cNvPr>
          <p:cNvSpPr>
            <a:spLocks noGrp="1"/>
          </p:cNvSpPr>
          <p:nvPr>
            <p:ph type="title"/>
          </p:nvPr>
        </p:nvSpPr>
        <p:spPr/>
        <p:txBody>
          <a:bodyPr>
            <a:normAutofit/>
          </a:bodyPr>
          <a:lstStyle/>
          <a:p>
            <a:r>
              <a:rPr lang="en-US" sz="3200" dirty="0">
                <a:latin typeface="+mj-lt"/>
              </a:rPr>
              <a:t>Sequence of Return Tests: Initial vs Normative</a:t>
            </a:r>
          </a:p>
        </p:txBody>
      </p:sp>
      <p:sp>
        <p:nvSpPr>
          <p:cNvPr id="4" name="Rectangle 3">
            <a:extLst>
              <a:ext uri="{FF2B5EF4-FFF2-40B4-BE49-F238E27FC236}">
                <a16:creationId xmlns:a16="http://schemas.microsoft.com/office/drawing/2014/main" id="{AEAA539D-AF62-4A76-8FBB-75828612DBE7}"/>
              </a:ext>
            </a:extLst>
          </p:cNvPr>
          <p:cNvSpPr/>
          <p:nvPr/>
        </p:nvSpPr>
        <p:spPr>
          <a:xfrm>
            <a:off x="356613" y="1304683"/>
            <a:ext cx="8409992" cy="5262979"/>
          </a:xfrm>
          <a:prstGeom prst="rect">
            <a:avLst/>
          </a:prstGeom>
        </p:spPr>
        <p:txBody>
          <a:bodyPr wrap="square">
            <a:spAutoFit/>
          </a:bodyPr>
          <a:lstStyle/>
          <a:p>
            <a:pPr marL="285750" indent="-285750">
              <a:buFont typeface="Wingdings" panose="05000000000000000000" pitchFamily="2" charset="2"/>
              <a:buChar char="§"/>
              <a:tabLst>
                <a:tab pos="287338" algn="l"/>
              </a:tabLst>
            </a:pPr>
            <a:r>
              <a:rPr lang="en-US" sz="1600" dirty="0">
                <a:solidFill>
                  <a:srgbClr val="58595B"/>
                </a:solidFill>
              </a:rPr>
              <a:t>We tested plan confidence drift over 10 years for initial and normative assumptions</a:t>
            </a:r>
          </a:p>
          <a:p>
            <a:pPr marL="285750" indent="-285750">
              <a:buFont typeface="Wingdings" panose="05000000000000000000" pitchFamily="2" charset="2"/>
              <a:buChar char="§"/>
              <a:tabLst>
                <a:tab pos="287338" algn="l"/>
              </a:tabLst>
            </a:pPr>
            <a:endParaRPr lang="en-US" sz="1600" dirty="0">
              <a:solidFill>
                <a:srgbClr val="58595B"/>
              </a:solidFill>
            </a:endParaRPr>
          </a:p>
          <a:p>
            <a:pPr marL="285750" indent="-285750">
              <a:buFont typeface="Wingdings" panose="05000000000000000000" pitchFamily="2" charset="2"/>
              <a:buChar char="§"/>
              <a:tabLst>
                <a:tab pos="287338" algn="l"/>
              </a:tabLst>
            </a:pPr>
            <a:r>
              <a:rPr lang="en-US" sz="1600" dirty="0">
                <a:solidFill>
                  <a:srgbClr val="58595B"/>
                </a:solidFill>
              </a:rPr>
              <a:t>The lowest third of history, measured by 10-year real returns, shows the following drift experience, starting from 83%, before plan adjustments:</a:t>
            </a:r>
          </a:p>
          <a:p>
            <a:pPr marL="285750" indent="-285750">
              <a:buFont typeface="Wingdings" panose="05000000000000000000" pitchFamily="2" charset="2"/>
              <a:buChar char="§"/>
              <a:tabLst>
                <a:tab pos="287338" algn="l"/>
              </a:tabLst>
            </a:pPr>
            <a:endParaRPr lang="en-US" sz="1600" dirty="0">
              <a:solidFill>
                <a:srgbClr val="58595B"/>
              </a:solidFill>
            </a:endParaRPr>
          </a:p>
          <a:p>
            <a:pPr marL="285750" indent="-285750">
              <a:buFont typeface="Wingdings" panose="05000000000000000000" pitchFamily="2" charset="2"/>
              <a:buChar char="§"/>
              <a:tabLst>
                <a:tab pos="287338" algn="l"/>
              </a:tabLst>
            </a:pPr>
            <a:endParaRPr lang="en-US" sz="1600" dirty="0">
              <a:solidFill>
                <a:srgbClr val="58595B"/>
              </a:solidFill>
            </a:endParaRPr>
          </a:p>
          <a:p>
            <a:pPr marL="285750" indent="-285750">
              <a:buFont typeface="Wingdings" panose="05000000000000000000" pitchFamily="2" charset="2"/>
              <a:buChar char="§"/>
              <a:tabLst>
                <a:tab pos="287338" algn="l"/>
              </a:tabLst>
            </a:pPr>
            <a:endParaRPr lang="en-US" sz="1600" dirty="0">
              <a:solidFill>
                <a:srgbClr val="58595B"/>
              </a:solidFill>
            </a:endParaRPr>
          </a:p>
          <a:p>
            <a:pPr marL="285750" indent="-285750">
              <a:buFont typeface="Wingdings" panose="05000000000000000000" pitchFamily="2" charset="2"/>
              <a:buChar char="§"/>
              <a:tabLst>
                <a:tab pos="287338" algn="l"/>
              </a:tabLst>
            </a:pPr>
            <a:endParaRPr lang="en-US" sz="1600" dirty="0">
              <a:solidFill>
                <a:srgbClr val="58595B"/>
              </a:solidFill>
            </a:endParaRPr>
          </a:p>
          <a:p>
            <a:pPr marL="285750" indent="-285750">
              <a:buFont typeface="Wingdings" panose="05000000000000000000" pitchFamily="2" charset="2"/>
              <a:buChar char="§"/>
              <a:tabLst>
                <a:tab pos="287338" algn="l"/>
              </a:tabLst>
            </a:pPr>
            <a:endParaRPr lang="en-US" sz="1600" dirty="0">
              <a:solidFill>
                <a:srgbClr val="58595B"/>
              </a:solidFill>
            </a:endParaRPr>
          </a:p>
          <a:p>
            <a:pPr marL="285750" indent="-285750">
              <a:buFont typeface="Wingdings" panose="05000000000000000000" pitchFamily="2" charset="2"/>
              <a:buChar char="§"/>
              <a:tabLst>
                <a:tab pos="287338" algn="l"/>
              </a:tabLst>
            </a:pPr>
            <a:endParaRPr lang="en-US" sz="1600" dirty="0">
              <a:solidFill>
                <a:srgbClr val="58595B"/>
              </a:solidFill>
            </a:endParaRPr>
          </a:p>
          <a:p>
            <a:pPr marL="285750" indent="-285750">
              <a:buFont typeface="Wingdings" panose="05000000000000000000" pitchFamily="2" charset="2"/>
              <a:buChar char="§"/>
              <a:tabLst>
                <a:tab pos="287338" algn="l"/>
              </a:tabLst>
            </a:pPr>
            <a:endParaRPr lang="en-US" sz="1600" dirty="0">
              <a:solidFill>
                <a:srgbClr val="58595B"/>
              </a:solidFill>
            </a:endParaRPr>
          </a:p>
          <a:p>
            <a:pPr marL="285750" indent="-285750">
              <a:buFont typeface="Wingdings" panose="05000000000000000000" pitchFamily="2" charset="2"/>
              <a:buChar char="§"/>
              <a:tabLst>
                <a:tab pos="287338" algn="l"/>
              </a:tabLst>
            </a:pPr>
            <a:endParaRPr lang="en-US" sz="1600" dirty="0">
              <a:solidFill>
                <a:srgbClr val="58595B"/>
              </a:solidFill>
            </a:endParaRPr>
          </a:p>
          <a:p>
            <a:pPr marL="285750" indent="-285750">
              <a:buFont typeface="Wingdings" panose="05000000000000000000" pitchFamily="2" charset="2"/>
              <a:buChar char="§"/>
              <a:tabLst>
                <a:tab pos="287338" algn="l"/>
              </a:tabLst>
            </a:pPr>
            <a:r>
              <a:rPr lang="en-US" sz="1600" dirty="0">
                <a:solidFill>
                  <a:srgbClr val="58595B"/>
                </a:solidFill>
              </a:rPr>
              <a:t>The evidence shows that:</a:t>
            </a:r>
          </a:p>
          <a:p>
            <a:pPr marL="742950" lvl="1" indent="-285750">
              <a:buFont typeface="Wingdings" panose="05000000000000000000" pitchFamily="2" charset="2"/>
              <a:buChar char="§"/>
              <a:tabLst>
                <a:tab pos="287338" algn="l"/>
              </a:tabLst>
            </a:pPr>
            <a:r>
              <a:rPr lang="en-US" sz="1600" dirty="0">
                <a:solidFill>
                  <a:srgbClr val="58595B"/>
                </a:solidFill>
              </a:rPr>
              <a:t>Naïve forecasts are superior to Normative forecasts, improving plan confidence drift by 11 points and therefore reducing required plan adjustments </a:t>
            </a:r>
          </a:p>
          <a:p>
            <a:pPr marL="742950" lvl="1" indent="-285750">
              <a:buFont typeface="Wingdings" panose="05000000000000000000" pitchFamily="2" charset="2"/>
              <a:buChar char="§"/>
              <a:tabLst>
                <a:tab pos="287338" algn="l"/>
              </a:tabLst>
            </a:pPr>
            <a:r>
              <a:rPr lang="en-US" sz="1600" dirty="0">
                <a:solidFill>
                  <a:srgbClr val="58595B"/>
                </a:solidFill>
              </a:rPr>
              <a:t>Inflation forecasting is the most difficult.  More work is needed here</a:t>
            </a:r>
          </a:p>
          <a:p>
            <a:pPr marL="742950" lvl="1" indent="-285750">
              <a:buFont typeface="Wingdings" panose="05000000000000000000" pitchFamily="2" charset="2"/>
              <a:buChar char="§"/>
              <a:tabLst>
                <a:tab pos="287338" algn="l"/>
              </a:tabLst>
            </a:pPr>
            <a:r>
              <a:rPr lang="en-US" sz="1600" dirty="0">
                <a:solidFill>
                  <a:srgbClr val="58595B"/>
                </a:solidFill>
              </a:rPr>
              <a:t>Naïve forecasts for stocks and bonds are efficacious</a:t>
            </a:r>
          </a:p>
          <a:p>
            <a:pPr marL="742950" lvl="1" indent="-285750">
              <a:buFont typeface="Wingdings" panose="05000000000000000000" pitchFamily="2" charset="2"/>
              <a:buChar char="§"/>
              <a:tabLst>
                <a:tab pos="287338" algn="l"/>
              </a:tabLst>
            </a:pPr>
            <a:endParaRPr lang="en-US" sz="1600" dirty="0">
              <a:solidFill>
                <a:srgbClr val="58595B"/>
              </a:solidFill>
            </a:endParaRPr>
          </a:p>
          <a:p>
            <a:pPr marL="285750" indent="-285750">
              <a:buFont typeface="Wingdings" panose="05000000000000000000" pitchFamily="2" charset="2"/>
              <a:buChar char="§"/>
              <a:tabLst>
                <a:tab pos="287338" algn="l"/>
              </a:tabLst>
            </a:pPr>
            <a:endParaRPr lang="en-US" sz="1600" dirty="0">
              <a:solidFill>
                <a:srgbClr val="58595B"/>
              </a:solidFill>
            </a:endParaRPr>
          </a:p>
          <a:p>
            <a:pPr marL="285750" indent="-285750">
              <a:buFont typeface="Wingdings" panose="05000000000000000000" pitchFamily="2" charset="2"/>
              <a:buChar char="§"/>
              <a:tabLst>
                <a:tab pos="287338" algn="l"/>
              </a:tabLst>
            </a:pPr>
            <a:endParaRPr lang="en-US" sz="1600" dirty="0">
              <a:solidFill>
                <a:srgbClr val="58595B"/>
              </a:solidFill>
            </a:endParaRPr>
          </a:p>
          <a:p>
            <a:pPr marL="1200150" lvl="2" indent="-285750">
              <a:buFont typeface="Wingdings" panose="05000000000000000000" pitchFamily="2" charset="2"/>
              <a:buChar char="§"/>
              <a:tabLst>
                <a:tab pos="287338" algn="l"/>
              </a:tabLst>
            </a:pPr>
            <a:endParaRPr lang="en-US" sz="1600" dirty="0">
              <a:solidFill>
                <a:srgbClr val="58595B"/>
              </a:solidFill>
            </a:endParaRPr>
          </a:p>
        </p:txBody>
      </p:sp>
      <p:graphicFrame>
        <p:nvGraphicFramePr>
          <p:cNvPr id="3" name="Table 4">
            <a:extLst>
              <a:ext uri="{FF2B5EF4-FFF2-40B4-BE49-F238E27FC236}">
                <a16:creationId xmlns:a16="http://schemas.microsoft.com/office/drawing/2014/main" id="{2CCB24EF-3D8E-2010-A26F-CC62E00D7856}"/>
              </a:ext>
            </a:extLst>
          </p:cNvPr>
          <p:cNvGraphicFramePr>
            <a:graphicFrameLocks noGrp="1"/>
          </p:cNvGraphicFramePr>
          <p:nvPr>
            <p:extLst>
              <p:ext uri="{D42A27DB-BD31-4B8C-83A1-F6EECF244321}">
                <p14:modId xmlns:p14="http://schemas.microsoft.com/office/powerpoint/2010/main" val="2750460037"/>
              </p:ext>
            </p:extLst>
          </p:nvPr>
        </p:nvGraphicFramePr>
        <p:xfrm>
          <a:off x="1412789" y="2497850"/>
          <a:ext cx="6631461" cy="1483360"/>
        </p:xfrm>
        <a:graphic>
          <a:graphicData uri="http://schemas.openxmlformats.org/drawingml/2006/table">
            <a:tbl>
              <a:tblPr firstRow="1" bandRow="1">
                <a:tableStyleId>{5C22544A-7EE6-4342-B048-85BDC9FD1C3A}</a:tableStyleId>
              </a:tblPr>
              <a:tblGrid>
                <a:gridCol w="2292051">
                  <a:extLst>
                    <a:ext uri="{9D8B030D-6E8A-4147-A177-3AD203B41FA5}">
                      <a16:colId xmlns:a16="http://schemas.microsoft.com/office/drawing/2014/main" val="71956726"/>
                    </a:ext>
                  </a:extLst>
                </a:gridCol>
                <a:gridCol w="2169705">
                  <a:extLst>
                    <a:ext uri="{9D8B030D-6E8A-4147-A177-3AD203B41FA5}">
                      <a16:colId xmlns:a16="http://schemas.microsoft.com/office/drawing/2014/main" val="2452253846"/>
                    </a:ext>
                  </a:extLst>
                </a:gridCol>
                <a:gridCol w="2169705">
                  <a:extLst>
                    <a:ext uri="{9D8B030D-6E8A-4147-A177-3AD203B41FA5}">
                      <a16:colId xmlns:a16="http://schemas.microsoft.com/office/drawing/2014/main" val="1689730481"/>
                    </a:ext>
                  </a:extLst>
                </a:gridCol>
              </a:tblGrid>
              <a:tr h="370840">
                <a:tc>
                  <a:txBody>
                    <a:bodyPr/>
                    <a:lstStyle/>
                    <a:p>
                      <a:r>
                        <a:rPr lang="en-US" dirty="0"/>
                        <a:t>CMA Test</a:t>
                      </a:r>
                    </a:p>
                  </a:txBody>
                  <a:tcPr/>
                </a:tc>
                <a:tc>
                  <a:txBody>
                    <a:bodyPr/>
                    <a:lstStyle/>
                    <a:p>
                      <a:r>
                        <a:rPr lang="en-US" dirty="0"/>
                        <a:t>Ending Confidence</a:t>
                      </a:r>
                    </a:p>
                  </a:txBody>
                  <a:tcPr/>
                </a:tc>
                <a:tc>
                  <a:txBody>
                    <a:bodyPr/>
                    <a:lstStyle/>
                    <a:p>
                      <a:r>
                        <a:rPr lang="en-US" dirty="0"/>
                        <a:t>Change from 83%</a:t>
                      </a:r>
                    </a:p>
                  </a:txBody>
                  <a:tcPr/>
                </a:tc>
                <a:extLst>
                  <a:ext uri="{0D108BD9-81ED-4DB2-BD59-A6C34878D82A}">
                    <a16:rowId xmlns:a16="http://schemas.microsoft.com/office/drawing/2014/main" val="2776669914"/>
                  </a:ext>
                </a:extLst>
              </a:tr>
              <a:tr h="370840">
                <a:tc>
                  <a:txBody>
                    <a:bodyPr/>
                    <a:lstStyle/>
                    <a:p>
                      <a:r>
                        <a:rPr lang="en-US" dirty="0"/>
                        <a:t>Normative Forecasts</a:t>
                      </a:r>
                    </a:p>
                  </a:txBody>
                  <a:tcPr/>
                </a:tc>
                <a:tc>
                  <a:txBody>
                    <a:bodyPr/>
                    <a:lstStyle/>
                    <a:p>
                      <a:pPr algn="ctr"/>
                      <a:r>
                        <a:rPr lang="en-US" dirty="0"/>
                        <a:t>38</a:t>
                      </a:r>
                    </a:p>
                  </a:txBody>
                  <a:tcPr/>
                </a:tc>
                <a:tc>
                  <a:txBody>
                    <a:bodyPr/>
                    <a:lstStyle/>
                    <a:p>
                      <a:pPr algn="ctr"/>
                      <a:r>
                        <a:rPr lang="en-US" dirty="0">
                          <a:solidFill>
                            <a:srgbClr val="FF0000"/>
                          </a:solidFill>
                        </a:rPr>
                        <a:t>- 45</a:t>
                      </a:r>
                    </a:p>
                  </a:txBody>
                  <a:tcPr/>
                </a:tc>
                <a:extLst>
                  <a:ext uri="{0D108BD9-81ED-4DB2-BD59-A6C34878D82A}">
                    <a16:rowId xmlns:a16="http://schemas.microsoft.com/office/drawing/2014/main" val="860505326"/>
                  </a:ext>
                </a:extLst>
              </a:tr>
              <a:tr h="370840">
                <a:tc>
                  <a:txBody>
                    <a:bodyPr/>
                    <a:lstStyle/>
                    <a:p>
                      <a:r>
                        <a:rPr lang="en-US" dirty="0"/>
                        <a:t>Naïve Forecasts (S/B/I)</a:t>
                      </a:r>
                    </a:p>
                  </a:txBody>
                  <a:tcPr/>
                </a:tc>
                <a:tc>
                  <a:txBody>
                    <a:bodyPr/>
                    <a:lstStyle/>
                    <a:p>
                      <a:pPr algn="ctr"/>
                      <a:r>
                        <a:rPr lang="en-US" dirty="0"/>
                        <a:t>49</a:t>
                      </a:r>
                    </a:p>
                  </a:txBody>
                  <a:tcPr/>
                </a:tc>
                <a:tc>
                  <a:txBody>
                    <a:bodyPr/>
                    <a:lstStyle/>
                    <a:p>
                      <a:pPr algn="ctr"/>
                      <a:r>
                        <a:rPr lang="en-US" dirty="0">
                          <a:solidFill>
                            <a:srgbClr val="FF0000"/>
                          </a:solidFill>
                        </a:rPr>
                        <a:t>- 34</a:t>
                      </a:r>
                    </a:p>
                  </a:txBody>
                  <a:tcPr/>
                </a:tc>
                <a:extLst>
                  <a:ext uri="{0D108BD9-81ED-4DB2-BD59-A6C34878D82A}">
                    <a16:rowId xmlns:a16="http://schemas.microsoft.com/office/drawing/2014/main" val="2394639877"/>
                  </a:ext>
                </a:extLst>
              </a:tr>
              <a:tr h="370840">
                <a:tc>
                  <a:txBody>
                    <a:bodyPr/>
                    <a:lstStyle/>
                    <a:p>
                      <a:r>
                        <a:rPr lang="en-US" dirty="0"/>
                        <a:t>Perfect I, Naïve S/B</a:t>
                      </a:r>
                    </a:p>
                  </a:txBody>
                  <a:tcPr/>
                </a:tc>
                <a:tc>
                  <a:txBody>
                    <a:bodyPr/>
                    <a:lstStyle/>
                    <a:p>
                      <a:pPr algn="ctr"/>
                      <a:r>
                        <a:rPr lang="en-US" dirty="0"/>
                        <a:t>79</a:t>
                      </a:r>
                    </a:p>
                  </a:txBody>
                  <a:tcPr/>
                </a:tc>
                <a:tc>
                  <a:txBody>
                    <a:bodyPr/>
                    <a:lstStyle/>
                    <a:p>
                      <a:pPr algn="ctr"/>
                      <a:r>
                        <a:rPr lang="en-US" b="1" dirty="0">
                          <a:solidFill>
                            <a:schemeClr val="accent3">
                              <a:lumMod val="75000"/>
                            </a:schemeClr>
                          </a:solidFill>
                        </a:rPr>
                        <a:t>- 04</a:t>
                      </a:r>
                    </a:p>
                  </a:txBody>
                  <a:tcPr/>
                </a:tc>
                <a:extLst>
                  <a:ext uri="{0D108BD9-81ED-4DB2-BD59-A6C34878D82A}">
                    <a16:rowId xmlns:a16="http://schemas.microsoft.com/office/drawing/2014/main" val="2645058925"/>
                  </a:ext>
                </a:extLst>
              </a:tr>
            </a:tbl>
          </a:graphicData>
        </a:graphic>
      </p:graphicFrame>
    </p:spTree>
    <p:extLst>
      <p:ext uri="{BB962C8B-B14F-4D97-AF65-F5344CB8AC3E}">
        <p14:creationId xmlns:p14="http://schemas.microsoft.com/office/powerpoint/2010/main" val="3040862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407BD3-3335-4607-A897-1851BE6F941C}"/>
              </a:ext>
            </a:extLst>
          </p:cNvPr>
          <p:cNvSpPr>
            <a:spLocks noGrp="1"/>
          </p:cNvSpPr>
          <p:nvPr>
            <p:ph type="title"/>
          </p:nvPr>
        </p:nvSpPr>
        <p:spPr/>
        <p:txBody>
          <a:bodyPr>
            <a:normAutofit/>
          </a:bodyPr>
          <a:lstStyle/>
          <a:p>
            <a:r>
              <a:rPr lang="en-US" sz="3600" dirty="0">
                <a:latin typeface="+mj-lt"/>
              </a:rPr>
              <a:t>Financial Plan Confidence Impact</a:t>
            </a:r>
          </a:p>
        </p:txBody>
      </p:sp>
      <p:sp>
        <p:nvSpPr>
          <p:cNvPr id="6" name="Rectangle 5">
            <a:extLst>
              <a:ext uri="{FF2B5EF4-FFF2-40B4-BE49-F238E27FC236}">
                <a16:creationId xmlns:a16="http://schemas.microsoft.com/office/drawing/2014/main" id="{B22C7CAC-8E01-4721-9F22-2A249A57B35A}"/>
              </a:ext>
            </a:extLst>
          </p:cNvPr>
          <p:cNvSpPr/>
          <p:nvPr/>
        </p:nvSpPr>
        <p:spPr>
          <a:xfrm>
            <a:off x="0" y="0"/>
            <a:ext cx="1903445" cy="95172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98C8B4DE-6A7F-421C-8C06-531B93C71C41}"/>
              </a:ext>
            </a:extLst>
          </p:cNvPr>
          <p:cNvSpPr/>
          <p:nvPr/>
        </p:nvSpPr>
        <p:spPr>
          <a:xfrm>
            <a:off x="3041781" y="5431972"/>
            <a:ext cx="3116424" cy="142602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18109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DEF81B-311F-4FAE-A6F6-F85D7ECF78B0}"/>
              </a:ext>
            </a:extLst>
          </p:cNvPr>
          <p:cNvSpPr>
            <a:spLocks noGrp="1"/>
          </p:cNvSpPr>
          <p:nvPr>
            <p:ph type="title"/>
          </p:nvPr>
        </p:nvSpPr>
        <p:spPr>
          <a:xfrm>
            <a:off x="1212171" y="203852"/>
            <a:ext cx="6719657" cy="825500"/>
          </a:xfrm>
        </p:spPr>
        <p:txBody>
          <a:bodyPr>
            <a:noAutofit/>
          </a:bodyPr>
          <a:lstStyle/>
          <a:p>
            <a:r>
              <a:rPr lang="en-US" sz="2400" dirty="0">
                <a:solidFill>
                  <a:schemeClr val="bg1"/>
                </a:solidFill>
                <a:latin typeface="+mj-lt"/>
              </a:rPr>
              <a:t>Confidence Level Impact Testing </a:t>
            </a:r>
            <a:br>
              <a:rPr lang="en-US" sz="2400" dirty="0">
                <a:solidFill>
                  <a:schemeClr val="bg1"/>
                </a:solidFill>
                <a:latin typeface="+mj-lt"/>
              </a:rPr>
            </a:br>
            <a:r>
              <a:rPr lang="en-US" sz="1800" dirty="0">
                <a:solidFill>
                  <a:schemeClr val="bg1"/>
                </a:solidFill>
                <a:latin typeface="Calibri Light" panose="020F0302020204030204" pitchFamily="34" charset="0"/>
                <a:cs typeface="Calibri Light" panose="020F0302020204030204" pitchFamily="34" charset="0"/>
              </a:rPr>
              <a:t>Average Impact (2022 CMA </a:t>
            </a:r>
            <a:r>
              <a:rPr lang="en-US" sz="1800" dirty="0">
                <a:solidFill>
                  <a:schemeClr val="bg1"/>
                </a:solidFill>
                <a:latin typeface="Calibri Light" panose="020F0302020204030204" pitchFamily="34" charset="0"/>
                <a:cs typeface="Calibri Light" panose="020F0302020204030204" pitchFamily="34" charset="0"/>
                <a:sym typeface="Wingdings" panose="05000000000000000000" pitchFamily="2" charset="2"/>
              </a:rPr>
              <a:t> 2023 CMA)</a:t>
            </a:r>
            <a:br>
              <a:rPr lang="en-US" sz="2100" b="1" dirty="0">
                <a:solidFill>
                  <a:schemeClr val="bg1"/>
                </a:solidFill>
                <a:latin typeface="+mj-lt"/>
              </a:rPr>
            </a:br>
            <a:endParaRPr lang="en-US" sz="2100" dirty="0">
              <a:solidFill>
                <a:schemeClr val="bg1"/>
              </a:solidFill>
              <a:latin typeface="+mj-lt"/>
            </a:endParaRPr>
          </a:p>
        </p:txBody>
      </p:sp>
      <p:graphicFrame>
        <p:nvGraphicFramePr>
          <p:cNvPr id="2" name="Chart 1">
            <a:extLst>
              <a:ext uri="{FF2B5EF4-FFF2-40B4-BE49-F238E27FC236}">
                <a16:creationId xmlns:a16="http://schemas.microsoft.com/office/drawing/2014/main" id="{00BB56B3-7B37-4A75-80A1-3016A2073E07}"/>
              </a:ext>
            </a:extLst>
          </p:cNvPr>
          <p:cNvGraphicFramePr>
            <a:graphicFrameLocks/>
          </p:cNvGraphicFramePr>
          <p:nvPr/>
        </p:nvGraphicFramePr>
        <p:xfrm>
          <a:off x="2153126" y="1767959"/>
          <a:ext cx="4837748" cy="33220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7350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91D8F-BD66-4693-ADC2-20CABF571BC6}"/>
              </a:ext>
            </a:extLst>
          </p:cNvPr>
          <p:cNvSpPr>
            <a:spLocks noGrp="1"/>
          </p:cNvSpPr>
          <p:nvPr>
            <p:ph type="title"/>
          </p:nvPr>
        </p:nvSpPr>
        <p:spPr/>
        <p:txBody>
          <a:bodyPr>
            <a:normAutofit/>
          </a:bodyPr>
          <a:lstStyle/>
          <a:p>
            <a:r>
              <a:rPr lang="en-US" sz="2400" dirty="0">
                <a:latin typeface="+mj-lt"/>
              </a:rPr>
              <a:t>Confidence Level Impact Testing </a:t>
            </a:r>
            <a:br>
              <a:rPr lang="en-US" dirty="0">
                <a:latin typeface="+mj-lt"/>
              </a:rPr>
            </a:br>
            <a:r>
              <a:rPr lang="en-US" sz="1800" dirty="0">
                <a:latin typeface="Calibri Light" panose="020F0302020204030204" pitchFamily="34" charset="0"/>
                <a:cs typeface="Calibri Light" panose="020F0302020204030204" pitchFamily="34" charset="0"/>
              </a:rPr>
              <a:t>Range of Impact </a:t>
            </a:r>
            <a:r>
              <a:rPr lang="en-US" sz="1800" dirty="0">
                <a:solidFill>
                  <a:schemeClr val="bg1"/>
                </a:solidFill>
                <a:latin typeface="Calibri Light" panose="020F0302020204030204" pitchFamily="34" charset="0"/>
                <a:cs typeface="Calibri Light" panose="020F0302020204030204" pitchFamily="34" charset="0"/>
              </a:rPr>
              <a:t>(2022 CMA </a:t>
            </a:r>
            <a:r>
              <a:rPr lang="en-US" sz="1800" dirty="0">
                <a:solidFill>
                  <a:schemeClr val="bg1"/>
                </a:solidFill>
                <a:latin typeface="Calibri Light" panose="020F0302020204030204" pitchFamily="34" charset="0"/>
                <a:cs typeface="Calibri Light" panose="020F0302020204030204" pitchFamily="34" charset="0"/>
                <a:sym typeface="Wingdings" panose="05000000000000000000" pitchFamily="2" charset="2"/>
              </a:rPr>
              <a:t> 2023 CMA)</a:t>
            </a:r>
            <a:endParaRPr lang="en-US" sz="1800" dirty="0">
              <a:latin typeface="Calibri Light" panose="020F0302020204030204" pitchFamily="34" charset="0"/>
              <a:cs typeface="Calibri Light" panose="020F0302020204030204" pitchFamily="34" charset="0"/>
            </a:endParaRPr>
          </a:p>
        </p:txBody>
      </p:sp>
      <mc:AlternateContent xmlns:mc="http://schemas.openxmlformats.org/markup-compatibility/2006" xmlns:cx1="http://schemas.microsoft.com/office/drawing/2015/9/8/chartex">
        <mc:Choice Requires="cx1">
          <p:graphicFrame>
            <p:nvGraphicFramePr>
              <p:cNvPr id="3" name="Chart 2">
                <a:extLst>
                  <a:ext uri="{FF2B5EF4-FFF2-40B4-BE49-F238E27FC236}">
                    <a16:creationId xmlns:a16="http://schemas.microsoft.com/office/drawing/2014/main" id="{C77F9F44-DCE2-D60B-1FA9-E98199C84FC5}"/>
                  </a:ext>
                </a:extLst>
              </p:cNvPr>
              <p:cNvGraphicFramePr/>
              <p:nvPr/>
            </p:nvGraphicFramePr>
            <p:xfrm>
              <a:off x="600364" y="1450109"/>
              <a:ext cx="8072581" cy="416560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3" name="Chart 2">
                <a:extLst>
                  <a:ext uri="{FF2B5EF4-FFF2-40B4-BE49-F238E27FC236}">
                    <a16:creationId xmlns:a16="http://schemas.microsoft.com/office/drawing/2014/main" id="{C77F9F44-DCE2-D60B-1FA9-E98199C84FC5}"/>
                  </a:ext>
                </a:extLst>
              </p:cNvPr>
              <p:cNvPicPr>
                <a:picLocks noGrp="1" noRot="1" noChangeAspect="1" noMove="1" noResize="1" noEditPoints="1" noAdjustHandles="1" noChangeArrowheads="1" noChangeShapeType="1"/>
              </p:cNvPicPr>
              <p:nvPr/>
            </p:nvPicPr>
            <p:blipFill>
              <a:blip r:embed="rId3"/>
              <a:stretch>
                <a:fillRect/>
              </a:stretch>
            </p:blipFill>
            <p:spPr>
              <a:xfrm>
                <a:off x="600364" y="1450109"/>
                <a:ext cx="8072581" cy="4165600"/>
              </a:xfrm>
              <a:prstGeom prst="rect">
                <a:avLst/>
              </a:prstGeom>
            </p:spPr>
          </p:pic>
        </mc:Fallback>
      </mc:AlternateContent>
    </p:spTree>
    <p:extLst>
      <p:ext uri="{BB962C8B-B14F-4D97-AF65-F5344CB8AC3E}">
        <p14:creationId xmlns:p14="http://schemas.microsoft.com/office/powerpoint/2010/main" val="3033855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B9DD7-4CE1-4600-B36C-11E1BD26A3B7}"/>
              </a:ext>
            </a:extLst>
          </p:cNvPr>
          <p:cNvSpPr>
            <a:spLocks noGrp="1"/>
          </p:cNvSpPr>
          <p:nvPr>
            <p:ph type="title"/>
          </p:nvPr>
        </p:nvSpPr>
        <p:spPr/>
        <p:txBody>
          <a:bodyPr>
            <a:normAutofit/>
          </a:bodyPr>
          <a:lstStyle/>
          <a:p>
            <a:r>
              <a:rPr lang="en-US" sz="2400" dirty="0">
                <a:latin typeface="+mj-lt"/>
              </a:rPr>
              <a:t>Confidence Level Impact Testing</a:t>
            </a:r>
            <a:r>
              <a:rPr lang="en-US" sz="2700" dirty="0">
                <a:latin typeface="+mj-lt"/>
              </a:rPr>
              <a:t>:</a:t>
            </a:r>
            <a:br>
              <a:rPr lang="en-US" dirty="0">
                <a:latin typeface="+mj-lt"/>
              </a:rPr>
            </a:br>
            <a:r>
              <a:rPr lang="en-US" sz="1800" dirty="0">
                <a:latin typeface="Calibri Light" panose="020F0302020204030204" pitchFamily="34" charset="0"/>
                <a:cs typeface="Calibri Light" panose="020F0302020204030204" pitchFamily="34" charset="0"/>
              </a:rPr>
              <a:t>Distribution of </a:t>
            </a:r>
            <a:r>
              <a:rPr lang="en-US" sz="1800" dirty="0">
                <a:latin typeface="Calibri Light" panose="020F0302020204030204" pitchFamily="34" charset="0"/>
                <a:ea typeface="Calibri Light" panose="020F0302020204030204" pitchFamily="34" charset="0"/>
                <a:cs typeface="Calibri Light" panose="020F0302020204030204" pitchFamily="34" charset="0"/>
              </a:rPr>
              <a:t>Impact </a:t>
            </a:r>
            <a:r>
              <a:rPr lang="en-US" sz="1800" b="0" i="0" baseline="0" dirty="0">
                <a:effectLst/>
                <a:latin typeface="Calibri Light" panose="020F0302020204030204" pitchFamily="34" charset="0"/>
                <a:ea typeface="Calibri Light" panose="020F0302020204030204" pitchFamily="34" charset="0"/>
                <a:cs typeface="Calibri Light" panose="020F0302020204030204" pitchFamily="34" charset="0"/>
              </a:rPr>
              <a:t>(2022 CMA</a:t>
            </a:r>
            <a:r>
              <a:rPr lang="en-US" sz="1800" b="0" i="0" baseline="0" dirty="0">
                <a:effectLst/>
                <a:latin typeface="Calibri Light" panose="020F0302020204030204" pitchFamily="34" charset="0"/>
                <a:ea typeface="Calibri Light" panose="020F0302020204030204" pitchFamily="34" charset="0"/>
                <a:cs typeface="Calibri Light" panose="020F0302020204030204" pitchFamily="34" charset="0"/>
                <a:sym typeface="Wingdings" panose="05000000000000000000" pitchFamily="2" charset="2"/>
              </a:rPr>
              <a:t></a:t>
            </a:r>
            <a:r>
              <a:rPr lang="en-US" sz="1800" b="0" i="0" baseline="0" dirty="0">
                <a:effectLst/>
                <a:latin typeface="Calibri Light" panose="020F0302020204030204" pitchFamily="34" charset="0"/>
                <a:ea typeface="Calibri Light" panose="020F0302020204030204" pitchFamily="34" charset="0"/>
                <a:cs typeface="Calibri Light" panose="020F0302020204030204" pitchFamily="34" charset="0"/>
              </a:rPr>
              <a:t>2023 CMA)</a:t>
            </a:r>
            <a:endParaRPr lang="en-US" sz="1800" dirty="0">
              <a:latin typeface="Calibri Light" panose="020F0302020204030204" pitchFamily="34" charset="0"/>
              <a:ea typeface="Calibri Light" panose="020F0302020204030204" pitchFamily="34" charset="0"/>
              <a:cs typeface="Calibri Light" panose="020F0302020204030204" pitchFamily="34" charset="0"/>
            </a:endParaRPr>
          </a:p>
        </p:txBody>
      </p:sp>
      <p:graphicFrame>
        <p:nvGraphicFramePr>
          <p:cNvPr id="3" name="Chart 2">
            <a:extLst>
              <a:ext uri="{FF2B5EF4-FFF2-40B4-BE49-F238E27FC236}">
                <a16:creationId xmlns:a16="http://schemas.microsoft.com/office/drawing/2014/main" id="{2C0099C3-B02B-5A30-A905-BFF3BADEF786}"/>
              </a:ext>
            </a:extLst>
          </p:cNvPr>
          <p:cNvGraphicFramePr>
            <a:graphicFrameLocks/>
          </p:cNvGraphicFramePr>
          <p:nvPr/>
        </p:nvGraphicFramePr>
        <p:xfrm>
          <a:off x="599767" y="1563329"/>
          <a:ext cx="7747819" cy="38935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1964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B9DD7-4CE1-4600-B36C-11E1BD26A3B7}"/>
              </a:ext>
            </a:extLst>
          </p:cNvPr>
          <p:cNvSpPr>
            <a:spLocks noGrp="1"/>
          </p:cNvSpPr>
          <p:nvPr>
            <p:ph type="title"/>
          </p:nvPr>
        </p:nvSpPr>
        <p:spPr/>
        <p:txBody>
          <a:bodyPr>
            <a:normAutofit/>
          </a:bodyPr>
          <a:lstStyle/>
          <a:p>
            <a:r>
              <a:rPr lang="en-US" sz="2400" dirty="0">
                <a:latin typeface="+mj-lt"/>
              </a:rPr>
              <a:t>Confidence Level Impact Testing:</a:t>
            </a:r>
            <a:br>
              <a:rPr lang="en-US" dirty="0">
                <a:latin typeface="+mj-lt"/>
              </a:rPr>
            </a:br>
            <a:r>
              <a:rPr lang="en-US" sz="1800" dirty="0">
                <a:latin typeface="Calibri Light" panose="020F0302020204030204" pitchFamily="34" charset="0"/>
                <a:cs typeface="Calibri Light" panose="020F0302020204030204" pitchFamily="34" charset="0"/>
              </a:rPr>
              <a:t>Cumulative Distribution of Impact (2022 CMA </a:t>
            </a:r>
            <a:r>
              <a:rPr lang="en-US" sz="1800" dirty="0">
                <a:latin typeface="Calibri Light" panose="020F0302020204030204" pitchFamily="34" charset="0"/>
                <a:cs typeface="Calibri Light" panose="020F0302020204030204" pitchFamily="34" charset="0"/>
                <a:sym typeface="Wingdings" panose="05000000000000000000" pitchFamily="2" charset="2"/>
              </a:rPr>
              <a:t></a:t>
            </a:r>
            <a:r>
              <a:rPr lang="en-US" sz="1800" dirty="0">
                <a:latin typeface="Calibri Light" panose="020F0302020204030204" pitchFamily="34" charset="0"/>
                <a:cs typeface="Calibri Light" panose="020F0302020204030204" pitchFamily="34" charset="0"/>
              </a:rPr>
              <a:t>2023 CMA)</a:t>
            </a:r>
          </a:p>
        </p:txBody>
      </p:sp>
      <p:graphicFrame>
        <p:nvGraphicFramePr>
          <p:cNvPr id="3" name="Chart 2">
            <a:extLst>
              <a:ext uri="{FF2B5EF4-FFF2-40B4-BE49-F238E27FC236}">
                <a16:creationId xmlns:a16="http://schemas.microsoft.com/office/drawing/2014/main" id="{C0300C24-0861-4DAE-8B3A-E8323FBAE62C}"/>
              </a:ext>
            </a:extLst>
          </p:cNvPr>
          <p:cNvGraphicFramePr>
            <a:graphicFrameLocks/>
          </p:cNvGraphicFramePr>
          <p:nvPr/>
        </p:nvGraphicFramePr>
        <p:xfrm>
          <a:off x="688257" y="1474839"/>
          <a:ext cx="7816645" cy="410005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2A04049C-F6FE-4F5A-D778-254B13068746}"/>
              </a:ext>
            </a:extLst>
          </p:cNvPr>
          <p:cNvSpPr txBox="1"/>
          <p:nvPr/>
        </p:nvSpPr>
        <p:spPr>
          <a:xfrm>
            <a:off x="1136822" y="5574890"/>
            <a:ext cx="6981567" cy="369332"/>
          </a:xfrm>
          <a:prstGeom prst="rect">
            <a:avLst/>
          </a:prstGeom>
          <a:noFill/>
        </p:spPr>
        <p:txBody>
          <a:bodyPr wrap="square" rtlCol="0">
            <a:spAutoFit/>
          </a:bodyPr>
          <a:lstStyle/>
          <a:p>
            <a:pPr algn="ctr"/>
            <a:r>
              <a:rPr lang="en-US" dirty="0"/>
              <a:t>~98% of plans fall between -1 and +4% confidence impact</a:t>
            </a:r>
          </a:p>
        </p:txBody>
      </p:sp>
    </p:spTree>
    <p:extLst>
      <p:ext uri="{BB962C8B-B14F-4D97-AF65-F5344CB8AC3E}">
        <p14:creationId xmlns:p14="http://schemas.microsoft.com/office/powerpoint/2010/main" val="452912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12AC3-8E3D-4A8C-AC45-6BD48D3FB2CF}"/>
              </a:ext>
            </a:extLst>
          </p:cNvPr>
          <p:cNvSpPr>
            <a:spLocks noGrp="1"/>
          </p:cNvSpPr>
          <p:nvPr>
            <p:ph type="title"/>
          </p:nvPr>
        </p:nvSpPr>
        <p:spPr/>
        <p:txBody>
          <a:bodyPr>
            <a:normAutofit/>
          </a:bodyPr>
          <a:lstStyle/>
          <a:p>
            <a:r>
              <a:rPr lang="en-US" sz="3200" dirty="0">
                <a:latin typeface="Calibri" panose="020F0502020204030204" pitchFamily="34" charset="0"/>
                <a:cs typeface="Calibri" panose="020F0502020204030204" pitchFamily="34" charset="0"/>
              </a:rPr>
              <a:t>Our Purpose</a:t>
            </a:r>
          </a:p>
        </p:txBody>
      </p:sp>
      <p:sp>
        <p:nvSpPr>
          <p:cNvPr id="4" name="Subtitle 3">
            <a:extLst>
              <a:ext uri="{FF2B5EF4-FFF2-40B4-BE49-F238E27FC236}">
                <a16:creationId xmlns:a16="http://schemas.microsoft.com/office/drawing/2014/main" id="{8F2B7ED2-9789-443D-BC6C-943A35DF51F9}"/>
              </a:ext>
            </a:extLst>
          </p:cNvPr>
          <p:cNvSpPr txBox="1">
            <a:spLocks/>
          </p:cNvSpPr>
          <p:nvPr/>
        </p:nvSpPr>
        <p:spPr>
          <a:xfrm>
            <a:off x="1040675" y="1483360"/>
            <a:ext cx="7512242" cy="3515360"/>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900" b="1" dirty="0">
                <a:solidFill>
                  <a:srgbClr val="58595B"/>
                </a:solidFill>
                <a:latin typeface="Calibri" panose="020F0502020204030204" pitchFamily="34" charset="0"/>
                <a:cs typeface="Calibri" panose="020F0502020204030204" pitchFamily="34" charset="0"/>
              </a:rPr>
              <a:t>To provide you information regarding</a:t>
            </a:r>
          </a:p>
          <a:p>
            <a:pPr lvl="1"/>
            <a:endParaRPr lang="en-US" sz="2000" dirty="0">
              <a:solidFill>
                <a:srgbClr val="58595B"/>
              </a:solidFill>
              <a:latin typeface="Calibri" panose="020F0502020204030204" pitchFamily="34" charset="0"/>
              <a:cs typeface="Calibri" panose="020F0502020204030204" pitchFamily="34" charset="0"/>
            </a:endParaRPr>
          </a:p>
          <a:p>
            <a:pPr lvl="1"/>
            <a:r>
              <a:rPr lang="en-US" sz="2000" dirty="0">
                <a:solidFill>
                  <a:srgbClr val="58595B"/>
                </a:solidFill>
                <a:latin typeface="Calibri" panose="020F0502020204030204" pitchFamily="34" charset="0"/>
                <a:cs typeface="Calibri" panose="020F0502020204030204" pitchFamily="34" charset="0"/>
              </a:rPr>
              <a:t>our capital market assumptions framework and process</a:t>
            </a:r>
          </a:p>
          <a:p>
            <a:pPr lvl="1"/>
            <a:r>
              <a:rPr lang="en-US" sz="2000" dirty="0">
                <a:solidFill>
                  <a:srgbClr val="58595B"/>
                </a:solidFill>
                <a:latin typeface="Calibri" panose="020F0502020204030204" pitchFamily="34" charset="0"/>
                <a:cs typeface="Calibri" panose="020F0502020204030204" pitchFamily="34" charset="0"/>
              </a:rPr>
              <a:t>our 2023 capital market assumptions update</a:t>
            </a:r>
          </a:p>
          <a:p>
            <a:pPr lvl="1"/>
            <a:r>
              <a:rPr lang="en-US" sz="2000" dirty="0">
                <a:solidFill>
                  <a:srgbClr val="58595B"/>
                </a:solidFill>
                <a:latin typeface="Calibri" panose="020F0502020204030204" pitchFamily="34" charset="0"/>
                <a:cs typeface="Calibri" panose="020F0502020204030204" pitchFamily="34" charset="0"/>
              </a:rPr>
              <a:t>estimated impact on your clients’ financial plans</a:t>
            </a:r>
          </a:p>
          <a:p>
            <a:pPr lvl="1"/>
            <a:r>
              <a:rPr lang="en-US" sz="2000" dirty="0">
                <a:solidFill>
                  <a:srgbClr val="58595B"/>
                </a:solidFill>
                <a:latin typeface="Calibri" panose="020F0502020204030204" pitchFamily="34" charset="0"/>
                <a:cs typeface="Calibri" panose="020F0502020204030204" pitchFamily="34" charset="0"/>
              </a:rPr>
              <a:t>your transition path forward</a:t>
            </a:r>
          </a:p>
          <a:p>
            <a:pPr lvl="1"/>
            <a:endParaRPr lang="en-US" sz="2000" dirty="0">
              <a:solidFill>
                <a:srgbClr val="58595B"/>
              </a:solidFill>
              <a:latin typeface="Calibri" panose="020F0502020204030204" pitchFamily="34" charset="0"/>
              <a:cs typeface="Calibri" panose="020F0502020204030204" pitchFamily="34" charset="0"/>
            </a:endParaRPr>
          </a:p>
          <a:p>
            <a:pPr lvl="1"/>
            <a:endParaRPr lang="en-US" sz="600" dirty="0">
              <a:solidFill>
                <a:srgbClr val="58595B"/>
              </a:solidFill>
              <a:latin typeface="Calibri" panose="020F0502020204030204" pitchFamily="34" charset="0"/>
              <a:cs typeface="Calibri" panose="020F0502020204030204" pitchFamily="34" charset="0"/>
            </a:endParaRPr>
          </a:p>
          <a:p>
            <a:pPr marL="57150" indent="0">
              <a:buNone/>
            </a:pPr>
            <a:r>
              <a:rPr lang="en-US" sz="2900" b="1" dirty="0">
                <a:solidFill>
                  <a:srgbClr val="58595B"/>
                </a:solidFill>
                <a:latin typeface="Calibri" panose="020F0502020204030204" pitchFamily="34" charset="0"/>
                <a:cs typeface="Calibri" panose="020F0502020204030204" pitchFamily="34" charset="0"/>
              </a:rPr>
              <a:t>So that you are well-positioned to help clients effectively address</a:t>
            </a:r>
          </a:p>
          <a:p>
            <a:pPr lvl="1"/>
            <a:endParaRPr lang="en-US" sz="2000" dirty="0">
              <a:solidFill>
                <a:srgbClr val="58595B"/>
              </a:solidFill>
              <a:latin typeface="Calibri" panose="020F0502020204030204" pitchFamily="34" charset="0"/>
              <a:cs typeface="Calibri" panose="020F0502020204030204" pitchFamily="34" charset="0"/>
            </a:endParaRPr>
          </a:p>
          <a:p>
            <a:pPr lvl="1"/>
            <a:r>
              <a:rPr lang="en-US" sz="2000" dirty="0">
                <a:solidFill>
                  <a:srgbClr val="58595B"/>
                </a:solidFill>
                <a:latin typeface="Calibri" panose="020F0502020204030204" pitchFamily="34" charset="0"/>
                <a:cs typeface="Calibri" panose="020F0502020204030204" pitchFamily="34" charset="0"/>
              </a:rPr>
              <a:t>investment risk</a:t>
            </a:r>
          </a:p>
          <a:p>
            <a:pPr lvl="1"/>
            <a:r>
              <a:rPr lang="en-US" sz="2000" dirty="0">
                <a:solidFill>
                  <a:srgbClr val="58595B"/>
                </a:solidFill>
                <a:latin typeface="Calibri" panose="020F0502020204030204" pitchFamily="34" charset="0"/>
                <a:cs typeface="Calibri" panose="020F0502020204030204" pitchFamily="34" charset="0"/>
              </a:rPr>
              <a:t>sequence-of-return risk</a:t>
            </a:r>
          </a:p>
          <a:p>
            <a:pPr lvl="1"/>
            <a:endParaRPr lang="en-US" sz="2000" dirty="0">
              <a:solidFill>
                <a:srgbClr val="58595B"/>
              </a:solidFill>
              <a:latin typeface="Calibri" panose="020F0502020204030204" pitchFamily="34" charset="0"/>
              <a:cs typeface="Calibri" panose="020F0502020204030204" pitchFamily="34" charset="0"/>
            </a:endParaRPr>
          </a:p>
          <a:p>
            <a:pPr lvl="1"/>
            <a:endParaRPr lang="en-US" sz="600" dirty="0">
              <a:solidFill>
                <a:srgbClr val="58595B"/>
              </a:solidFill>
              <a:latin typeface="Calibri" panose="020F0502020204030204" pitchFamily="34" charset="0"/>
              <a:cs typeface="Calibri" panose="020F0502020204030204" pitchFamily="34" charset="0"/>
            </a:endParaRPr>
          </a:p>
          <a:p>
            <a:pPr marL="57150" indent="0">
              <a:buNone/>
            </a:pPr>
            <a:r>
              <a:rPr lang="en-US" sz="2900" b="1" dirty="0">
                <a:solidFill>
                  <a:srgbClr val="58595B"/>
                </a:solidFill>
                <a:latin typeface="Calibri" panose="020F0502020204030204" pitchFamily="34" charset="0"/>
                <a:cs typeface="Calibri" panose="020F0502020204030204" pitchFamily="34" charset="0"/>
              </a:rPr>
              <a:t>In the context of their life goals and financial plan.  </a:t>
            </a:r>
          </a:p>
          <a:p>
            <a:pPr lvl="1"/>
            <a:endParaRPr lang="en-US" sz="1400" dirty="0">
              <a:solidFill>
                <a:srgbClr val="58595B"/>
              </a:solidFill>
              <a:latin typeface="Calibri" panose="020F0502020204030204" pitchFamily="34" charset="0"/>
              <a:cs typeface="Calibri" panose="020F0502020204030204" pitchFamily="34" charset="0"/>
            </a:endParaRPr>
          </a:p>
          <a:p>
            <a:pPr lvl="1"/>
            <a:endParaRPr lang="en-US" sz="1400" dirty="0">
              <a:solidFill>
                <a:srgbClr val="58595B"/>
              </a:solidFill>
              <a:latin typeface="Calibri" panose="020F0502020204030204" pitchFamily="34" charset="0"/>
              <a:cs typeface="Calibri" panose="020F0502020204030204" pitchFamily="34" charset="0"/>
            </a:endParaRPr>
          </a:p>
          <a:p>
            <a:pPr marL="57150" indent="0">
              <a:buNone/>
            </a:pPr>
            <a:endParaRPr lang="en-US" sz="1800" dirty="0">
              <a:solidFill>
                <a:srgbClr val="58595B"/>
              </a:solidFill>
              <a:latin typeface="Calibri" panose="020F0502020204030204" pitchFamily="34" charset="0"/>
              <a:cs typeface="Calibri" panose="020F0502020204030204" pitchFamily="34" charset="0"/>
            </a:endParaRPr>
          </a:p>
          <a:p>
            <a:pPr marL="57150" indent="0">
              <a:buNone/>
            </a:pPr>
            <a:endParaRPr lang="en-US" sz="1800" dirty="0">
              <a:solidFill>
                <a:srgbClr val="58595B"/>
              </a:solidFill>
              <a:latin typeface="Calibri" panose="020F0502020204030204" pitchFamily="34" charset="0"/>
              <a:cs typeface="Calibri" panose="020F0502020204030204" pitchFamily="34" charset="0"/>
            </a:endParaRPr>
          </a:p>
          <a:p>
            <a:pPr lvl="1"/>
            <a:endParaRPr lang="en-US" sz="1400" dirty="0"/>
          </a:p>
          <a:p>
            <a:pPr lvl="1"/>
            <a:endParaRPr lang="en-US" sz="1400" dirty="0"/>
          </a:p>
        </p:txBody>
      </p:sp>
      <p:sp>
        <p:nvSpPr>
          <p:cNvPr id="5" name="TextBox 4">
            <a:extLst>
              <a:ext uri="{FF2B5EF4-FFF2-40B4-BE49-F238E27FC236}">
                <a16:creationId xmlns:a16="http://schemas.microsoft.com/office/drawing/2014/main" id="{2D58AA81-29F0-41EC-8CA2-73759C80500C}"/>
              </a:ext>
            </a:extLst>
          </p:cNvPr>
          <p:cNvSpPr txBox="1"/>
          <p:nvPr/>
        </p:nvSpPr>
        <p:spPr>
          <a:xfrm>
            <a:off x="304800" y="5341970"/>
            <a:ext cx="7099300" cy="230832"/>
          </a:xfrm>
          <a:prstGeom prst="rect">
            <a:avLst/>
          </a:prstGeom>
          <a:noFill/>
        </p:spPr>
        <p:txBody>
          <a:bodyPr wrap="square" rtlCol="0">
            <a:spAutoFit/>
          </a:bodyPr>
          <a:lstStyle/>
          <a:p>
            <a:r>
              <a:rPr lang="en-US" sz="900" dirty="0">
                <a:solidFill>
                  <a:srgbClr val="58595B"/>
                </a:solidFill>
              </a:rPr>
              <a:t>Sources for this document include Wealthcare, Bloomberg, CRSP, S&amp;P, Merrill Lynch, HFR, UBS, Callan, BEA,  BLS, Blackrock, Voya, J.P. Morgan </a:t>
            </a:r>
          </a:p>
        </p:txBody>
      </p:sp>
    </p:spTree>
    <p:extLst>
      <p:ext uri="{BB962C8B-B14F-4D97-AF65-F5344CB8AC3E}">
        <p14:creationId xmlns:p14="http://schemas.microsoft.com/office/powerpoint/2010/main" val="3517961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B9DD7-4CE1-4600-B36C-11E1BD26A3B7}"/>
              </a:ext>
            </a:extLst>
          </p:cNvPr>
          <p:cNvSpPr>
            <a:spLocks noGrp="1"/>
          </p:cNvSpPr>
          <p:nvPr>
            <p:ph type="title"/>
          </p:nvPr>
        </p:nvSpPr>
        <p:spPr/>
        <p:txBody>
          <a:bodyPr>
            <a:normAutofit/>
          </a:bodyPr>
          <a:lstStyle/>
          <a:p>
            <a:r>
              <a:rPr lang="en-US" sz="2400" dirty="0">
                <a:latin typeface="+mj-lt"/>
              </a:rPr>
              <a:t>Confidence Level Impact Testing</a:t>
            </a:r>
            <a:r>
              <a:rPr lang="en-US" sz="2700" dirty="0">
                <a:latin typeface="+mj-lt"/>
              </a:rPr>
              <a:t>:</a:t>
            </a:r>
            <a:br>
              <a:rPr lang="en-US" dirty="0">
                <a:latin typeface="+mj-lt"/>
              </a:rPr>
            </a:br>
            <a:r>
              <a:rPr lang="en-US" sz="1800" dirty="0">
                <a:latin typeface="Calibri Light" panose="020F0302020204030204" pitchFamily="34" charset="0"/>
                <a:cs typeface="Calibri Light" panose="020F0302020204030204" pitchFamily="34" charset="0"/>
              </a:rPr>
              <a:t>Distribution of Impact </a:t>
            </a:r>
            <a:r>
              <a:rPr lang="en-US" sz="1800" dirty="0">
                <a:latin typeface="Calibri Light" panose="020F0302020204030204" pitchFamily="34" charset="0"/>
                <a:ea typeface="Calibri Light" panose="020F0302020204030204" pitchFamily="34" charset="0"/>
                <a:cs typeface="Calibri Light" panose="020F0302020204030204" pitchFamily="34" charset="0"/>
              </a:rPr>
              <a:t>(2021</a:t>
            </a:r>
            <a:r>
              <a:rPr lang="en-US" sz="1800" baseline="0" dirty="0">
                <a:latin typeface="Calibri Light" panose="020F0302020204030204" pitchFamily="34" charset="0"/>
                <a:ea typeface="Calibri Light" panose="020F0302020204030204" pitchFamily="34" charset="0"/>
                <a:cs typeface="Calibri Light" panose="020F0302020204030204" pitchFamily="34" charset="0"/>
              </a:rPr>
              <a:t> CMA </a:t>
            </a:r>
            <a:r>
              <a:rPr lang="en-US" sz="1800" baseline="0" dirty="0">
                <a:latin typeface="Calibri Light" panose="020F0302020204030204" pitchFamily="34" charset="0"/>
                <a:ea typeface="Calibri Light" panose="020F0302020204030204" pitchFamily="34" charset="0"/>
                <a:cs typeface="Calibri Light" panose="020F0302020204030204" pitchFamily="34" charset="0"/>
                <a:sym typeface="Wingdings" panose="05000000000000000000" pitchFamily="2" charset="2"/>
              </a:rPr>
              <a:t> 2022 &amp; 2023 CMAs)</a:t>
            </a:r>
            <a:endParaRPr lang="en-US" sz="1800" dirty="0">
              <a:latin typeface="Calibri Light" panose="020F0302020204030204" pitchFamily="34" charset="0"/>
              <a:ea typeface="Calibri Light" panose="020F0302020204030204" pitchFamily="34" charset="0"/>
              <a:cs typeface="Calibri Light" panose="020F0302020204030204" pitchFamily="34" charset="0"/>
            </a:endParaRPr>
          </a:p>
        </p:txBody>
      </p:sp>
      <p:graphicFrame>
        <p:nvGraphicFramePr>
          <p:cNvPr id="4" name="Chart 3">
            <a:extLst>
              <a:ext uri="{FF2B5EF4-FFF2-40B4-BE49-F238E27FC236}">
                <a16:creationId xmlns:a16="http://schemas.microsoft.com/office/drawing/2014/main" id="{B5F0DD38-9E12-0364-0933-5784A9120FF1}"/>
              </a:ext>
            </a:extLst>
          </p:cNvPr>
          <p:cNvGraphicFramePr>
            <a:graphicFrameLocks/>
          </p:cNvGraphicFramePr>
          <p:nvPr/>
        </p:nvGraphicFramePr>
        <p:xfrm>
          <a:off x="678425" y="1406013"/>
          <a:ext cx="7875639" cy="421803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BCE8517E-FFC7-A10D-BA38-5EEF9BE92773}"/>
              </a:ext>
            </a:extLst>
          </p:cNvPr>
          <p:cNvSpPr txBox="1"/>
          <p:nvPr/>
        </p:nvSpPr>
        <p:spPr>
          <a:xfrm>
            <a:off x="1136822" y="5574890"/>
            <a:ext cx="6981567" cy="369332"/>
          </a:xfrm>
          <a:prstGeom prst="rect">
            <a:avLst/>
          </a:prstGeom>
          <a:noFill/>
        </p:spPr>
        <p:txBody>
          <a:bodyPr wrap="square" rtlCol="0">
            <a:spAutoFit/>
          </a:bodyPr>
          <a:lstStyle/>
          <a:p>
            <a:pPr algn="ctr"/>
            <a:r>
              <a:rPr lang="en-US" dirty="0"/>
              <a:t>Clients on 2021 CMAs are better served to move directly to 2023 CMAs</a:t>
            </a:r>
          </a:p>
        </p:txBody>
      </p:sp>
    </p:spTree>
    <p:extLst>
      <p:ext uri="{BB962C8B-B14F-4D97-AF65-F5344CB8AC3E}">
        <p14:creationId xmlns:p14="http://schemas.microsoft.com/office/powerpoint/2010/main" val="2935561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B9DD7-4CE1-4600-B36C-11E1BD26A3B7}"/>
              </a:ext>
            </a:extLst>
          </p:cNvPr>
          <p:cNvSpPr>
            <a:spLocks noGrp="1"/>
          </p:cNvSpPr>
          <p:nvPr>
            <p:ph type="title"/>
          </p:nvPr>
        </p:nvSpPr>
        <p:spPr/>
        <p:txBody>
          <a:bodyPr>
            <a:normAutofit fontScale="90000"/>
          </a:bodyPr>
          <a:lstStyle/>
          <a:p>
            <a:pPr algn="ctr"/>
            <a:r>
              <a:rPr lang="en-US" sz="2700" dirty="0">
                <a:latin typeface="+mj-lt"/>
              </a:rPr>
              <a:t>Clients on 2021 CMA are Better Off Moving Directly to 2023 CMA</a:t>
            </a:r>
            <a:br>
              <a:rPr lang="en-US" sz="2700" dirty="0">
                <a:latin typeface="+mj-lt"/>
              </a:rPr>
            </a:br>
            <a:r>
              <a:rPr lang="en-US" sz="2200" dirty="0">
                <a:highlight>
                  <a:srgbClr val="008000"/>
                </a:highlight>
                <a:latin typeface="Calibri Light" panose="020F0302020204030204" pitchFamily="34" charset="0"/>
                <a:cs typeface="Calibri Light" panose="020F0302020204030204" pitchFamily="34" charset="0"/>
              </a:rPr>
              <a:t>Advisors need to adopt 2023 Quickly to Gain the Benefit</a:t>
            </a:r>
            <a:r>
              <a:rPr lang="en-US" sz="1800" dirty="0">
                <a:latin typeface="Calibri Light" panose="020F0302020204030204" pitchFamily="34" charset="0"/>
                <a:cs typeface="Calibri Light" panose="020F0302020204030204" pitchFamily="34" charset="0"/>
              </a:rPr>
              <a:t> </a:t>
            </a:r>
          </a:p>
        </p:txBody>
      </p:sp>
      <p:graphicFrame>
        <p:nvGraphicFramePr>
          <p:cNvPr id="5" name="Chart 4">
            <a:extLst>
              <a:ext uri="{FF2B5EF4-FFF2-40B4-BE49-F238E27FC236}">
                <a16:creationId xmlns:a16="http://schemas.microsoft.com/office/drawing/2014/main" id="{D81BD5CA-1E47-4F88-B8D1-95EF2D0A32A7}"/>
              </a:ext>
            </a:extLst>
          </p:cNvPr>
          <p:cNvGraphicFramePr>
            <a:graphicFrameLocks/>
          </p:cNvGraphicFramePr>
          <p:nvPr>
            <p:extLst>
              <p:ext uri="{D42A27DB-BD31-4B8C-83A1-F6EECF244321}">
                <p14:modId xmlns:p14="http://schemas.microsoft.com/office/powerpoint/2010/main" val="1094851622"/>
              </p:ext>
            </p:extLst>
          </p:nvPr>
        </p:nvGraphicFramePr>
        <p:xfrm>
          <a:off x="776748" y="1474839"/>
          <a:ext cx="7639665" cy="41688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771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407BD3-3335-4607-A897-1851BE6F941C}"/>
              </a:ext>
            </a:extLst>
          </p:cNvPr>
          <p:cNvSpPr>
            <a:spLocks noGrp="1"/>
          </p:cNvSpPr>
          <p:nvPr>
            <p:ph type="title"/>
          </p:nvPr>
        </p:nvSpPr>
        <p:spPr/>
        <p:txBody>
          <a:bodyPr>
            <a:normAutofit/>
          </a:bodyPr>
          <a:lstStyle/>
          <a:p>
            <a:r>
              <a:rPr lang="en-US" sz="3600" dirty="0">
                <a:latin typeface="+mj-lt"/>
              </a:rPr>
              <a:t>Implementation</a:t>
            </a:r>
          </a:p>
        </p:txBody>
      </p:sp>
      <p:sp>
        <p:nvSpPr>
          <p:cNvPr id="6" name="Rectangle 5">
            <a:extLst>
              <a:ext uri="{FF2B5EF4-FFF2-40B4-BE49-F238E27FC236}">
                <a16:creationId xmlns:a16="http://schemas.microsoft.com/office/drawing/2014/main" id="{B22C7CAC-8E01-4721-9F22-2A249A57B35A}"/>
              </a:ext>
            </a:extLst>
          </p:cNvPr>
          <p:cNvSpPr/>
          <p:nvPr/>
        </p:nvSpPr>
        <p:spPr>
          <a:xfrm>
            <a:off x="0" y="0"/>
            <a:ext cx="1903445" cy="95172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98C8B4DE-6A7F-421C-8C06-531B93C71C41}"/>
              </a:ext>
            </a:extLst>
          </p:cNvPr>
          <p:cNvSpPr/>
          <p:nvPr/>
        </p:nvSpPr>
        <p:spPr>
          <a:xfrm>
            <a:off x="3041781" y="5431972"/>
            <a:ext cx="3116424" cy="142602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43856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969F76-8A0C-4364-9DA1-F0CBFC0F316C}"/>
              </a:ext>
            </a:extLst>
          </p:cNvPr>
          <p:cNvSpPr>
            <a:spLocks noGrp="1"/>
          </p:cNvSpPr>
          <p:nvPr>
            <p:ph type="title"/>
          </p:nvPr>
        </p:nvSpPr>
        <p:spPr/>
        <p:txBody>
          <a:bodyPr>
            <a:normAutofit/>
          </a:bodyPr>
          <a:lstStyle/>
          <a:p>
            <a:r>
              <a:rPr lang="en-US" sz="3200" dirty="0">
                <a:latin typeface="+mj-lt"/>
              </a:rPr>
              <a:t>Path Forward</a:t>
            </a:r>
          </a:p>
        </p:txBody>
      </p:sp>
      <p:sp>
        <p:nvSpPr>
          <p:cNvPr id="4" name="Text Placeholder 3">
            <a:extLst>
              <a:ext uri="{FF2B5EF4-FFF2-40B4-BE49-F238E27FC236}">
                <a16:creationId xmlns:a16="http://schemas.microsoft.com/office/drawing/2014/main" id="{AF1E9209-1FCA-48DB-8D88-677FFE77D36D}"/>
              </a:ext>
            </a:extLst>
          </p:cNvPr>
          <p:cNvSpPr txBox="1">
            <a:spLocks/>
          </p:cNvSpPr>
          <p:nvPr/>
        </p:nvSpPr>
        <p:spPr>
          <a:xfrm>
            <a:off x="361814" y="1439542"/>
            <a:ext cx="8685213" cy="84382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Font typeface="Wingdings" panose="05000000000000000000" pitchFamily="2" charset="2"/>
              <a:buChar char="§"/>
            </a:pPr>
            <a:r>
              <a:rPr lang="en-US" sz="2000" dirty="0">
                <a:solidFill>
                  <a:srgbClr val="58595B"/>
                </a:solidFill>
              </a:rPr>
              <a:t>Target implementation date is the weekend February 18th.</a:t>
            </a:r>
          </a:p>
          <a:p>
            <a:pPr>
              <a:buFont typeface="Wingdings" panose="05000000000000000000" pitchFamily="2" charset="2"/>
              <a:buChar char="§"/>
            </a:pPr>
            <a:endParaRPr lang="en-US" sz="2000" dirty="0">
              <a:solidFill>
                <a:srgbClr val="58595B"/>
              </a:solidFill>
            </a:endParaRPr>
          </a:p>
          <a:p>
            <a:pPr marL="742950" lvl="1" indent="-285750">
              <a:buFont typeface="Verdana" panose="020B0604030504040204" pitchFamily="34" charset="0"/>
              <a:buChar char="□"/>
            </a:pPr>
            <a:r>
              <a:rPr lang="en-US" sz="1600" i="1" u="sng" dirty="0">
                <a:solidFill>
                  <a:srgbClr val="58595B"/>
                </a:solidFill>
              </a:rPr>
              <a:t>You will control adoption of 2023 CMA for existing clients as you meet over the next year</a:t>
            </a:r>
          </a:p>
          <a:p>
            <a:pPr marL="742950" lvl="1" indent="-285750">
              <a:buFont typeface="Verdana" panose="020B0604030504040204" pitchFamily="34" charset="0"/>
              <a:buChar char="□"/>
            </a:pPr>
            <a:endParaRPr lang="en-US" sz="1600" i="1" u="sng" dirty="0">
              <a:solidFill>
                <a:srgbClr val="58595B"/>
              </a:solidFill>
            </a:endParaRPr>
          </a:p>
          <a:p>
            <a:pPr marL="742950" lvl="1" indent="-285750">
              <a:buFont typeface="Verdana" panose="020B0604030504040204" pitchFamily="34" charset="0"/>
              <a:buChar char="□"/>
            </a:pPr>
            <a:r>
              <a:rPr lang="en-US" sz="1600" i="1" u="sng" dirty="0">
                <a:solidFill>
                  <a:srgbClr val="58595B"/>
                </a:solidFill>
              </a:rPr>
              <a:t>New clients will get the 2022 assumptions</a:t>
            </a:r>
          </a:p>
          <a:p>
            <a:pPr marL="742950" lvl="1" indent="-285750">
              <a:buFont typeface="Verdana" panose="020B0604030504040204" pitchFamily="34" charset="0"/>
              <a:buChar char="□"/>
            </a:pPr>
            <a:endParaRPr lang="en-US" sz="1600" i="1" u="sng" dirty="0">
              <a:solidFill>
                <a:srgbClr val="58595B"/>
              </a:solidFill>
            </a:endParaRPr>
          </a:p>
          <a:p>
            <a:pPr marL="742950" lvl="1" indent="-285750">
              <a:buFont typeface="Verdana" panose="020B0604030504040204" pitchFamily="34" charset="0"/>
              <a:buChar char="□"/>
            </a:pPr>
            <a:r>
              <a:rPr lang="en-US" sz="1600" i="1" u="sng" dirty="0">
                <a:solidFill>
                  <a:srgbClr val="58595B"/>
                </a:solidFill>
              </a:rPr>
              <a:t>Existing clients that are not on 2022 assumptions by Feb 18</a:t>
            </a:r>
            <a:r>
              <a:rPr lang="en-US" sz="1600" i="1" u="sng" baseline="30000" dirty="0">
                <a:solidFill>
                  <a:srgbClr val="58595B"/>
                </a:solidFill>
              </a:rPr>
              <a:t>th</a:t>
            </a:r>
            <a:r>
              <a:rPr lang="en-US" sz="1600" i="1" u="sng" dirty="0">
                <a:solidFill>
                  <a:srgbClr val="58595B"/>
                </a:solidFill>
              </a:rPr>
              <a:t> will be updated to 2022 assumptions and you will control when to adopt 2023 assumptions.  </a:t>
            </a:r>
          </a:p>
          <a:p>
            <a:pPr marL="742950" lvl="1" indent="-285750">
              <a:buFont typeface="Verdana" panose="020B0604030504040204" pitchFamily="34" charset="0"/>
              <a:buChar char="□"/>
            </a:pPr>
            <a:endParaRPr lang="en-US" sz="1600" i="1" u="sng" dirty="0">
              <a:solidFill>
                <a:srgbClr val="58595B"/>
              </a:solidFill>
            </a:endParaRPr>
          </a:p>
          <a:p>
            <a:pPr>
              <a:buFont typeface="Wingdings" panose="05000000000000000000" pitchFamily="2" charset="2"/>
              <a:buChar char="§"/>
            </a:pPr>
            <a:r>
              <a:rPr lang="en-US" sz="2000" dirty="0">
                <a:solidFill>
                  <a:srgbClr val="58595B"/>
                </a:solidFill>
              </a:rPr>
              <a:t>Training on CMA swapping within GDX360 will be provided</a:t>
            </a:r>
          </a:p>
          <a:p>
            <a:pPr>
              <a:buFont typeface="Wingdings" panose="05000000000000000000" pitchFamily="2" charset="2"/>
              <a:buChar char="§"/>
            </a:pPr>
            <a:endParaRPr lang="en-US" sz="2000" dirty="0">
              <a:solidFill>
                <a:srgbClr val="58595B"/>
              </a:solidFill>
            </a:endParaRPr>
          </a:p>
          <a:p>
            <a:pPr>
              <a:buFont typeface="Wingdings" panose="05000000000000000000" pitchFamily="2" charset="2"/>
              <a:buChar char="§"/>
            </a:pPr>
            <a:r>
              <a:rPr lang="en-US" sz="2000" dirty="0">
                <a:solidFill>
                  <a:srgbClr val="58595B"/>
                </a:solidFill>
              </a:rPr>
              <a:t>Questions/comments/insights/feedback?  Please contact us</a:t>
            </a:r>
          </a:p>
          <a:p>
            <a:pPr lvl="1">
              <a:buFont typeface="Wingdings" panose="05000000000000000000" pitchFamily="2" charset="2"/>
              <a:buChar char="§"/>
            </a:pPr>
            <a:endParaRPr lang="en-US" sz="1600" dirty="0"/>
          </a:p>
          <a:p>
            <a:pPr lvl="1"/>
            <a:endParaRPr lang="en-US" sz="1600" dirty="0"/>
          </a:p>
        </p:txBody>
      </p:sp>
    </p:spTree>
    <p:extLst>
      <p:ext uri="{BB962C8B-B14F-4D97-AF65-F5344CB8AC3E}">
        <p14:creationId xmlns:p14="http://schemas.microsoft.com/office/powerpoint/2010/main" val="3223923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407BD3-3335-4607-A897-1851BE6F941C}"/>
              </a:ext>
            </a:extLst>
          </p:cNvPr>
          <p:cNvSpPr>
            <a:spLocks noGrp="1"/>
          </p:cNvSpPr>
          <p:nvPr>
            <p:ph type="title"/>
          </p:nvPr>
        </p:nvSpPr>
        <p:spPr/>
        <p:txBody>
          <a:bodyPr>
            <a:normAutofit/>
          </a:bodyPr>
          <a:lstStyle/>
          <a:p>
            <a:r>
              <a:rPr lang="en-US" sz="3600" dirty="0">
                <a:latin typeface="+mj-lt"/>
              </a:rPr>
              <a:t>Thank You!</a:t>
            </a:r>
          </a:p>
        </p:txBody>
      </p:sp>
      <p:sp>
        <p:nvSpPr>
          <p:cNvPr id="6" name="Rectangle 5">
            <a:extLst>
              <a:ext uri="{FF2B5EF4-FFF2-40B4-BE49-F238E27FC236}">
                <a16:creationId xmlns:a16="http://schemas.microsoft.com/office/drawing/2014/main" id="{B22C7CAC-8E01-4721-9F22-2A249A57B35A}"/>
              </a:ext>
            </a:extLst>
          </p:cNvPr>
          <p:cNvSpPr/>
          <p:nvPr/>
        </p:nvSpPr>
        <p:spPr>
          <a:xfrm>
            <a:off x="0" y="0"/>
            <a:ext cx="1903445" cy="95172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98C8B4DE-6A7F-421C-8C06-531B93C71C41}"/>
              </a:ext>
            </a:extLst>
          </p:cNvPr>
          <p:cNvSpPr/>
          <p:nvPr/>
        </p:nvSpPr>
        <p:spPr>
          <a:xfrm>
            <a:off x="3041781" y="5431972"/>
            <a:ext cx="3116424" cy="142602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516458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22C7CAC-8E01-4721-9F22-2A249A57B35A}"/>
              </a:ext>
            </a:extLst>
          </p:cNvPr>
          <p:cNvSpPr/>
          <p:nvPr/>
        </p:nvSpPr>
        <p:spPr>
          <a:xfrm>
            <a:off x="-1587" y="147919"/>
            <a:ext cx="2209832" cy="590343"/>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ext Placeholder 3">
            <a:extLst>
              <a:ext uri="{FF2B5EF4-FFF2-40B4-BE49-F238E27FC236}">
                <a16:creationId xmlns:a16="http://schemas.microsoft.com/office/drawing/2014/main" id="{C0418A4E-47E1-4C3F-917E-42475F425149}"/>
              </a:ext>
            </a:extLst>
          </p:cNvPr>
          <p:cNvSpPr txBox="1">
            <a:spLocks/>
          </p:cNvSpPr>
          <p:nvPr/>
        </p:nvSpPr>
        <p:spPr>
          <a:xfrm>
            <a:off x="228600" y="613073"/>
            <a:ext cx="8685213" cy="310757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800" dirty="0"/>
          </a:p>
          <a:p>
            <a:pPr lvl="1"/>
            <a:endParaRPr lang="en-US" sz="800" dirty="0"/>
          </a:p>
        </p:txBody>
      </p:sp>
      <p:sp>
        <p:nvSpPr>
          <p:cNvPr id="4" name="Rectangle 3">
            <a:extLst>
              <a:ext uri="{FF2B5EF4-FFF2-40B4-BE49-F238E27FC236}">
                <a16:creationId xmlns:a16="http://schemas.microsoft.com/office/drawing/2014/main" id="{61DAF185-A53C-41DC-81D8-92104C7D280E}"/>
              </a:ext>
            </a:extLst>
          </p:cNvPr>
          <p:cNvSpPr/>
          <p:nvPr/>
        </p:nvSpPr>
        <p:spPr>
          <a:xfrm>
            <a:off x="0" y="1064390"/>
            <a:ext cx="9144000" cy="4341484"/>
          </a:xfrm>
          <a:prstGeom prst="rect">
            <a:avLst/>
          </a:prstGeom>
          <a:solidFill>
            <a:srgbClr val="005E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3B12DBD-CBF9-4256-9E7F-E3E4EA316541}"/>
              </a:ext>
            </a:extLst>
          </p:cNvPr>
          <p:cNvSpPr txBox="1"/>
          <p:nvPr/>
        </p:nvSpPr>
        <p:spPr>
          <a:xfrm>
            <a:off x="380206" y="1580511"/>
            <a:ext cx="8382000" cy="3801041"/>
          </a:xfrm>
          <a:prstGeom prst="rect">
            <a:avLst/>
          </a:prstGeom>
          <a:noFill/>
        </p:spPr>
        <p:txBody>
          <a:bodyPr wrap="square" rtlCol="0">
            <a:spAutoFit/>
          </a:bodyPr>
          <a:lstStyle/>
          <a:p>
            <a:r>
              <a:rPr lang="en-US" sz="800" b="1" dirty="0">
                <a:solidFill>
                  <a:schemeClr val="bg1"/>
                </a:solidFill>
              </a:rPr>
              <a:t>For investment professionals only – not for distribution</a:t>
            </a:r>
            <a:br>
              <a:rPr lang="en-US" sz="800" b="1" dirty="0">
                <a:solidFill>
                  <a:schemeClr val="bg1"/>
                </a:solidFill>
              </a:rPr>
            </a:br>
            <a:br>
              <a:rPr lang="en-US" sz="800" dirty="0">
                <a:solidFill>
                  <a:schemeClr val="bg1"/>
                </a:solidFill>
              </a:rPr>
            </a:br>
            <a:r>
              <a:rPr lang="en-US" sz="800" dirty="0">
                <a:solidFill>
                  <a:schemeClr val="bg1"/>
                </a:solidFill>
              </a:rPr>
              <a:t>Wealthcare Capital Management LLC is a registered investment advisors with the U.S. Securities and Exchange Commission (SEC) under the Investment Advisors Act of 1940.  All Rights Reserved. </a:t>
            </a:r>
            <a:br>
              <a:rPr lang="en-US" sz="800" dirty="0">
                <a:solidFill>
                  <a:schemeClr val="bg1"/>
                </a:solidFill>
              </a:rPr>
            </a:br>
            <a:br>
              <a:rPr lang="en-US" sz="800" dirty="0">
                <a:solidFill>
                  <a:schemeClr val="bg1"/>
                </a:solidFill>
              </a:rPr>
            </a:br>
            <a:r>
              <a:rPr lang="en-US" sz="800" dirty="0">
                <a:solidFill>
                  <a:schemeClr val="bg1"/>
                </a:solidFill>
              </a:rPr>
              <a:t>Content in this presentation is derived from generally available information and is believed to be reliable, but has  not been independently verified by Wealthcare.  The information is of a general nature and should not be construed as investment advice. Information contained in this presentation is as of a point in time and subject to change with market and other conditions.</a:t>
            </a:r>
            <a:br>
              <a:rPr lang="en-US" sz="800" dirty="0">
                <a:solidFill>
                  <a:schemeClr val="bg1"/>
                </a:solidFill>
              </a:rPr>
            </a:br>
            <a:br>
              <a:rPr lang="en-US" sz="800" dirty="0">
                <a:solidFill>
                  <a:schemeClr val="bg1"/>
                </a:solidFill>
              </a:rPr>
            </a:br>
            <a:r>
              <a:rPr lang="en-US" sz="800" dirty="0">
                <a:solidFill>
                  <a:schemeClr val="bg1"/>
                </a:solidFill>
              </a:rPr>
              <a:t>Examples and concepts used in this presentation are for illustrative, educational purposes and are not a representation or guarantee of specific results for any one specific existing client of Wealthcare. In addition, Wealthcare cannot guarantee any specific financial return results for any client or guarantee a client will in all circumstances of changing personal financial goals and market conditions be able to remain in a client's Wealthcare Plan "Comfort Zone®,” as that term is illustrated in this presentation    Past performance is not a guide to future returns.  Investing involves risks including possible loss of principal. No investment strategy or risk management technique can guarantee return or eliminate risk in all market environments.</a:t>
            </a:r>
            <a:br>
              <a:rPr lang="en-US" sz="800" dirty="0">
                <a:solidFill>
                  <a:schemeClr val="bg1"/>
                </a:solidFill>
              </a:rPr>
            </a:br>
            <a:br>
              <a:rPr lang="en-US" sz="800" dirty="0">
                <a:solidFill>
                  <a:schemeClr val="bg1"/>
                </a:solidFill>
              </a:rPr>
            </a:br>
            <a:r>
              <a:rPr lang="en-US" sz="800" dirty="0">
                <a:solidFill>
                  <a:schemeClr val="bg1"/>
                </a:solidFill>
              </a:rPr>
              <a:t>U.S. Treasuries may be considered “safe haven” investments but do carry some degree of risk including interest rate, credit, and market risk. They are guaranteed by the U.S. government as to the timely payment of principal and interest and, if held to maturity, offer a fixed rate of return and fixed principal value.</a:t>
            </a:r>
            <a:br>
              <a:rPr lang="en-US" sz="800" dirty="0">
                <a:solidFill>
                  <a:schemeClr val="bg1"/>
                </a:solidFill>
              </a:rPr>
            </a:br>
            <a:br>
              <a:rPr lang="en-US" sz="800" dirty="0">
                <a:solidFill>
                  <a:schemeClr val="bg1"/>
                </a:solidFill>
              </a:rPr>
            </a:br>
            <a:r>
              <a:rPr lang="en-US" sz="800" dirty="0">
                <a:solidFill>
                  <a:schemeClr val="bg1"/>
                </a:solidFill>
              </a:rPr>
              <a:t>The performance results reflect historical asset allocation and manager changes at the model level after 2002.  Prior to 2002 model returns were calculated using index benchmarks. The Russell 3000 index was used to proxy Domestic Equities, MSCI ACWI ex US was utilized to proxy foreign stocks, and the Bloomberg 7-10 Year Treasury Index for fixed income.  The performance of Three (3) Month T-bills has been used to represent the returns of cash equivalents. Model performance does not reflect actual account performance for any specific client or a composite performance for a group of clients. Model results represent what an investor’s returns might have been, had they been invested in the exact investments using the exact same allocation for the exact same time period for the model portfolio reflected. This model performance was calculated on a total return basis. It includes the reinvestment of dividends and capital gain distributions. Model performance is displayed gross of advisory fees and net of expense ratios. Model performance does not include the effects of brokerage commissions, other trading related market impact costs, and platform fees. All indexes are unmanaged and cannot be invested into directly. Unmanaged index returns do not reflect fees, expenses, or sales charges. Index performance is not indicative of the performance of any investment. </a:t>
            </a:r>
            <a:br>
              <a:rPr lang="en-US" sz="800" dirty="0">
                <a:solidFill>
                  <a:schemeClr val="bg1"/>
                </a:solidFill>
              </a:rPr>
            </a:br>
            <a:br>
              <a:rPr lang="en-US" sz="800" dirty="0">
                <a:solidFill>
                  <a:schemeClr val="bg1"/>
                </a:solidFill>
              </a:rPr>
            </a:br>
            <a:r>
              <a:rPr lang="en-US" sz="800" dirty="0">
                <a:solidFill>
                  <a:schemeClr val="bg1"/>
                </a:solidFill>
              </a:rPr>
              <a:t>Illustrative data used in the presentation regarding market, asset class or other investment returns or other investment statistics on exchange-traded funds and mutual funds, is from sources believed reliable but not verified independently by Wealthcare Capital Management. </a:t>
            </a:r>
            <a:br>
              <a:rPr lang="en-US" sz="800" dirty="0">
                <a:solidFill>
                  <a:schemeClr val="bg1"/>
                </a:solidFill>
              </a:rPr>
            </a:br>
            <a:br>
              <a:rPr lang="en-US" sz="800" dirty="0">
                <a:solidFill>
                  <a:schemeClr val="bg1"/>
                </a:solidFill>
              </a:rPr>
            </a:br>
            <a:r>
              <a:rPr lang="en-US" sz="800" dirty="0">
                <a:solidFill>
                  <a:schemeClr val="bg1"/>
                </a:solidFill>
              </a:rPr>
              <a:t>Wealthcare’s GDX360® is a fiduciary process that integrates goals-based planning with investment implementation that includes cost and tax management services designed to put clients first. GDX360</a:t>
            </a:r>
            <a:r>
              <a:rPr lang="en-US" sz="800" baseline="30000" dirty="0">
                <a:solidFill>
                  <a:schemeClr val="bg1"/>
                </a:solidFill>
              </a:rPr>
              <a:t>®</a:t>
            </a:r>
            <a:r>
              <a:rPr lang="en-US" sz="800" dirty="0">
                <a:solidFill>
                  <a:schemeClr val="bg1"/>
                </a:solidFill>
              </a:rPr>
              <a:t> is a trademark of Wealthcare Capital Management IP LLC, an affiliate of Wealthcare.</a:t>
            </a:r>
            <a:br>
              <a:rPr lang="en-US" sz="900" dirty="0">
                <a:solidFill>
                  <a:schemeClr val="bg1"/>
                </a:solidFill>
              </a:rPr>
            </a:br>
            <a:endParaRPr lang="en-US" sz="900" dirty="0">
              <a:solidFill>
                <a:schemeClr val="bg1"/>
              </a:solidFill>
            </a:endParaRPr>
          </a:p>
        </p:txBody>
      </p:sp>
      <p:sp>
        <p:nvSpPr>
          <p:cNvPr id="9" name="Title 1">
            <a:extLst>
              <a:ext uri="{FF2B5EF4-FFF2-40B4-BE49-F238E27FC236}">
                <a16:creationId xmlns:a16="http://schemas.microsoft.com/office/drawing/2014/main" id="{68B0B07C-9A6C-439B-B101-81403975FABD}"/>
              </a:ext>
            </a:extLst>
          </p:cNvPr>
          <p:cNvSpPr txBox="1">
            <a:spLocks/>
          </p:cNvSpPr>
          <p:nvPr/>
        </p:nvSpPr>
        <p:spPr>
          <a:xfrm>
            <a:off x="380206" y="1094584"/>
            <a:ext cx="7895771" cy="514954"/>
          </a:xfrm>
          <a:prstGeom prst="rect">
            <a:avLst/>
          </a:prstGeom>
        </p:spPr>
        <p:txBody>
          <a:bodyPr/>
          <a:lstStyle>
            <a:lvl1pPr algn="ctr" defTabSz="457200" rtl="0" eaLnBrk="1" latinLnBrk="0" hangingPunct="1">
              <a:lnSpc>
                <a:spcPct val="100000"/>
              </a:lnSpc>
              <a:spcBef>
                <a:spcPct val="0"/>
              </a:spcBef>
              <a:buNone/>
              <a:defRPr sz="2100" kern="1200">
                <a:solidFill>
                  <a:schemeClr val="tx1"/>
                </a:solidFill>
                <a:latin typeface="+mj-lt"/>
                <a:ea typeface="+mj-ea"/>
                <a:cs typeface="+mj-cs"/>
              </a:defRPr>
            </a:lvl1pPr>
          </a:lstStyle>
          <a:p>
            <a:pPr algn="l"/>
            <a:r>
              <a:rPr lang="en-US" sz="2000" b="1" dirty="0">
                <a:solidFill>
                  <a:schemeClr val="bg1"/>
                </a:solidFill>
              </a:rPr>
              <a:t>DISCLOSURES</a:t>
            </a:r>
          </a:p>
        </p:txBody>
      </p:sp>
      <p:sp>
        <p:nvSpPr>
          <p:cNvPr id="11" name="Rectangle 10">
            <a:extLst>
              <a:ext uri="{FF2B5EF4-FFF2-40B4-BE49-F238E27FC236}">
                <a16:creationId xmlns:a16="http://schemas.microsoft.com/office/drawing/2014/main" id="{A4876702-6FF2-46EC-8E36-AA78291812DD}"/>
              </a:ext>
            </a:extLst>
          </p:cNvPr>
          <p:cNvSpPr/>
          <p:nvPr/>
        </p:nvSpPr>
        <p:spPr>
          <a:xfrm>
            <a:off x="2524362" y="5626823"/>
            <a:ext cx="4333638" cy="114362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011305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51DBD-34DA-4348-BD74-BB78EEB76B62}"/>
              </a:ext>
            </a:extLst>
          </p:cNvPr>
          <p:cNvSpPr>
            <a:spLocks noGrp="1"/>
          </p:cNvSpPr>
          <p:nvPr>
            <p:ph type="title"/>
          </p:nvPr>
        </p:nvSpPr>
        <p:spPr/>
        <p:txBody>
          <a:bodyPr>
            <a:normAutofit/>
          </a:bodyPr>
          <a:lstStyle/>
          <a:p>
            <a:r>
              <a:rPr lang="en-US" sz="3600" dirty="0">
                <a:latin typeface="+mj-lt"/>
              </a:rPr>
              <a:t>CMA Detail</a:t>
            </a:r>
          </a:p>
        </p:txBody>
      </p:sp>
      <p:sp>
        <p:nvSpPr>
          <p:cNvPr id="3" name="Rectangle 2">
            <a:extLst>
              <a:ext uri="{FF2B5EF4-FFF2-40B4-BE49-F238E27FC236}">
                <a16:creationId xmlns:a16="http://schemas.microsoft.com/office/drawing/2014/main" id="{434C439A-C585-4B45-B3DE-E8256CD4890B}"/>
              </a:ext>
            </a:extLst>
          </p:cNvPr>
          <p:cNvSpPr/>
          <p:nvPr/>
        </p:nvSpPr>
        <p:spPr>
          <a:xfrm>
            <a:off x="0" y="0"/>
            <a:ext cx="1903445" cy="95172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521A2665-6175-421C-A05C-C2816D4F2A0A}"/>
              </a:ext>
            </a:extLst>
          </p:cNvPr>
          <p:cNvSpPr/>
          <p:nvPr/>
        </p:nvSpPr>
        <p:spPr>
          <a:xfrm>
            <a:off x="3041781" y="5431972"/>
            <a:ext cx="3116424" cy="142602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207487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771265-12FB-47BD-B480-CDD8BE3F2B00}"/>
              </a:ext>
            </a:extLst>
          </p:cNvPr>
          <p:cNvSpPr>
            <a:spLocks noGrp="1"/>
          </p:cNvSpPr>
          <p:nvPr>
            <p:ph type="title"/>
          </p:nvPr>
        </p:nvSpPr>
        <p:spPr>
          <a:xfrm>
            <a:off x="184458" y="0"/>
            <a:ext cx="9193006" cy="1100666"/>
          </a:xfrm>
        </p:spPr>
        <p:txBody>
          <a:bodyPr>
            <a:normAutofit/>
          </a:bodyPr>
          <a:lstStyle/>
          <a:p>
            <a:r>
              <a:rPr lang="en-US" sz="3200" dirty="0" err="1">
                <a:latin typeface="+mj-lt"/>
              </a:rPr>
              <a:t>Wealthcare’s</a:t>
            </a:r>
            <a:r>
              <a:rPr lang="en-US" sz="3200" dirty="0">
                <a:latin typeface="+mj-lt"/>
              </a:rPr>
              <a:t> 2023 Capital Market Assumptions</a:t>
            </a:r>
            <a:br>
              <a:rPr lang="en-US" sz="3500" dirty="0">
                <a:latin typeface="+mj-lt"/>
              </a:rPr>
            </a:br>
            <a:r>
              <a:rPr lang="en-US" sz="2400" dirty="0">
                <a:latin typeface="Calibri Light" panose="020F0302020204030204" pitchFamily="34" charset="0"/>
                <a:cs typeface="Calibri Light" panose="020F0302020204030204" pitchFamily="34" charset="0"/>
              </a:rPr>
              <a:t>Fixed Income Nominal Returns Assumptions </a:t>
            </a:r>
          </a:p>
        </p:txBody>
      </p:sp>
      <p:graphicFrame>
        <p:nvGraphicFramePr>
          <p:cNvPr id="6" name="Table 4">
            <a:extLst>
              <a:ext uri="{FF2B5EF4-FFF2-40B4-BE49-F238E27FC236}">
                <a16:creationId xmlns:a16="http://schemas.microsoft.com/office/drawing/2014/main" id="{BE40408A-C3FC-43D4-8506-3983BEB012FD}"/>
              </a:ext>
            </a:extLst>
          </p:cNvPr>
          <p:cNvGraphicFramePr>
            <a:graphicFrameLocks noGrp="1"/>
          </p:cNvGraphicFramePr>
          <p:nvPr/>
        </p:nvGraphicFramePr>
        <p:xfrm>
          <a:off x="495301" y="1562100"/>
          <a:ext cx="7464136" cy="3560790"/>
        </p:xfrm>
        <a:graphic>
          <a:graphicData uri="http://schemas.openxmlformats.org/drawingml/2006/table">
            <a:tbl>
              <a:tblPr firstRow="1" bandRow="1">
                <a:tableStyleId>{5C22544A-7EE6-4342-B048-85BDC9FD1C3A}</a:tableStyleId>
              </a:tblPr>
              <a:tblGrid>
                <a:gridCol w="2274471">
                  <a:extLst>
                    <a:ext uri="{9D8B030D-6E8A-4147-A177-3AD203B41FA5}">
                      <a16:colId xmlns:a16="http://schemas.microsoft.com/office/drawing/2014/main" val="1309379743"/>
                    </a:ext>
                  </a:extLst>
                </a:gridCol>
                <a:gridCol w="1610019">
                  <a:extLst>
                    <a:ext uri="{9D8B030D-6E8A-4147-A177-3AD203B41FA5}">
                      <a16:colId xmlns:a16="http://schemas.microsoft.com/office/drawing/2014/main" val="2726912306"/>
                    </a:ext>
                  </a:extLst>
                </a:gridCol>
                <a:gridCol w="1891133">
                  <a:extLst>
                    <a:ext uri="{9D8B030D-6E8A-4147-A177-3AD203B41FA5}">
                      <a16:colId xmlns:a16="http://schemas.microsoft.com/office/drawing/2014/main" val="3694864491"/>
                    </a:ext>
                  </a:extLst>
                </a:gridCol>
                <a:gridCol w="1688513">
                  <a:extLst>
                    <a:ext uri="{9D8B030D-6E8A-4147-A177-3AD203B41FA5}">
                      <a16:colId xmlns:a16="http://schemas.microsoft.com/office/drawing/2014/main" val="862033901"/>
                    </a:ext>
                  </a:extLst>
                </a:gridCol>
              </a:tblGrid>
              <a:tr h="372234">
                <a:tc>
                  <a:txBody>
                    <a:bodyPr/>
                    <a:lstStyle/>
                    <a:p>
                      <a:endParaRPr lang="en-US" sz="1800" dirty="0"/>
                    </a:p>
                  </a:txBody>
                  <a:tcPr marL="92001" marR="92001" marT="46000" marB="46000"/>
                </a:tc>
                <a:tc>
                  <a:txBody>
                    <a:bodyPr/>
                    <a:lstStyle/>
                    <a:p>
                      <a:r>
                        <a:rPr lang="en-US" sz="1800" dirty="0"/>
                        <a:t>Initial</a:t>
                      </a:r>
                    </a:p>
                  </a:txBody>
                  <a:tcPr marL="92001" marR="92001" marT="46000" marB="46000"/>
                </a:tc>
                <a:tc>
                  <a:txBody>
                    <a:bodyPr/>
                    <a:lstStyle/>
                    <a:p>
                      <a:r>
                        <a:rPr lang="en-US" sz="1800" dirty="0"/>
                        <a:t>Normative</a:t>
                      </a:r>
                    </a:p>
                  </a:txBody>
                  <a:tcPr marL="92001" marR="92001" marT="46000" marB="46000"/>
                </a:tc>
                <a:tc>
                  <a:txBody>
                    <a:bodyPr/>
                    <a:lstStyle/>
                    <a:p>
                      <a:r>
                        <a:rPr lang="en-US" sz="1800" dirty="0"/>
                        <a:t>50 Year Blend</a:t>
                      </a:r>
                    </a:p>
                  </a:txBody>
                  <a:tcPr marL="92001" marR="92001" marT="46000" marB="46000"/>
                </a:tc>
                <a:extLst>
                  <a:ext uri="{0D108BD9-81ED-4DB2-BD59-A6C34878D82A}">
                    <a16:rowId xmlns:a16="http://schemas.microsoft.com/office/drawing/2014/main" val="940804230"/>
                  </a:ext>
                </a:extLst>
              </a:tr>
              <a:tr h="354284">
                <a:tc>
                  <a:txBody>
                    <a:bodyPr/>
                    <a:lstStyle/>
                    <a:p>
                      <a:pPr algn="l" fontAlgn="b"/>
                      <a:r>
                        <a:rPr lang="en-US" sz="1800" b="0" i="0" u="none" strike="noStrike" dirty="0">
                          <a:solidFill>
                            <a:srgbClr val="58595B"/>
                          </a:solidFill>
                          <a:effectLst/>
                          <a:latin typeface="Calibri" panose="020F0502020204030204" pitchFamily="34" charset="0"/>
                        </a:rPr>
                        <a:t>10 year Govt Bond</a:t>
                      </a:r>
                    </a:p>
                  </a:txBody>
                  <a:tcPr marL="9583" marR="9583" marT="9583" marB="0" anchor="b"/>
                </a:tc>
                <a:tc>
                  <a:txBody>
                    <a:bodyPr/>
                    <a:lstStyle/>
                    <a:p>
                      <a:pPr algn="r" fontAlgn="b"/>
                      <a:r>
                        <a:rPr lang="en-US" sz="1800" b="0" i="0" u="none" strike="noStrike" dirty="0">
                          <a:solidFill>
                            <a:srgbClr val="58595B"/>
                          </a:solidFill>
                          <a:effectLst/>
                          <a:latin typeface="Calibri" panose="020F0502020204030204" pitchFamily="34" charset="0"/>
                        </a:rPr>
                        <a:t>3.5%</a:t>
                      </a:r>
                    </a:p>
                  </a:txBody>
                  <a:tcPr marL="9583" marR="9583" marT="9583" marB="0" anchor="b"/>
                </a:tc>
                <a:tc>
                  <a:txBody>
                    <a:bodyPr/>
                    <a:lstStyle/>
                    <a:p>
                      <a:pPr algn="r" fontAlgn="b"/>
                      <a:r>
                        <a:rPr lang="en-US" sz="1800" b="0" i="0" u="none" strike="noStrike" dirty="0">
                          <a:solidFill>
                            <a:srgbClr val="58595B"/>
                          </a:solidFill>
                          <a:effectLst/>
                          <a:latin typeface="Calibri" panose="020F0502020204030204" pitchFamily="34" charset="0"/>
                        </a:rPr>
                        <a:t>4.6%</a:t>
                      </a:r>
                    </a:p>
                  </a:txBody>
                  <a:tcPr marL="9583" marR="9583" marT="9583" marB="0" anchor="b"/>
                </a:tc>
                <a:tc>
                  <a:txBody>
                    <a:bodyPr/>
                    <a:lstStyle/>
                    <a:p>
                      <a:pPr algn="r" fontAlgn="b"/>
                      <a:r>
                        <a:rPr lang="en-US" sz="1800" b="0" i="0" u="none" strike="noStrike" dirty="0">
                          <a:solidFill>
                            <a:srgbClr val="58595B"/>
                          </a:solidFill>
                          <a:effectLst/>
                          <a:latin typeface="Calibri" panose="020F0502020204030204" pitchFamily="34" charset="0"/>
                        </a:rPr>
                        <a:t>4.4%</a:t>
                      </a:r>
                    </a:p>
                  </a:txBody>
                  <a:tcPr marL="9583" marR="9583" marT="9583" marB="0" anchor="b"/>
                </a:tc>
                <a:extLst>
                  <a:ext uri="{0D108BD9-81ED-4DB2-BD59-A6C34878D82A}">
                    <a16:rowId xmlns:a16="http://schemas.microsoft.com/office/drawing/2014/main" val="3888037836"/>
                  </a:ext>
                </a:extLst>
              </a:tr>
              <a:tr h="354284">
                <a:tc>
                  <a:txBody>
                    <a:bodyPr/>
                    <a:lstStyle/>
                    <a:p>
                      <a:pPr algn="l" fontAlgn="b"/>
                      <a:r>
                        <a:rPr lang="en-US" sz="1800" b="0" i="0" u="none" strike="noStrike" dirty="0">
                          <a:solidFill>
                            <a:srgbClr val="58595B"/>
                          </a:solidFill>
                          <a:effectLst/>
                          <a:latin typeface="Calibri" panose="020F0502020204030204" pitchFamily="34" charset="0"/>
                        </a:rPr>
                        <a:t>7-10 year Govt Bond</a:t>
                      </a:r>
                    </a:p>
                  </a:txBody>
                  <a:tcPr marL="9583" marR="9583" marT="9583" marB="0" anchor="b"/>
                </a:tc>
                <a:tc>
                  <a:txBody>
                    <a:bodyPr/>
                    <a:lstStyle/>
                    <a:p>
                      <a:pPr algn="r" fontAlgn="b"/>
                      <a:r>
                        <a:rPr lang="en-US" sz="1800" b="0" i="0" u="none" strike="noStrike" dirty="0">
                          <a:solidFill>
                            <a:srgbClr val="58595B"/>
                          </a:solidFill>
                          <a:effectLst/>
                          <a:latin typeface="Calibri" panose="020F0502020204030204" pitchFamily="34" charset="0"/>
                        </a:rPr>
                        <a:t>3.5%</a:t>
                      </a:r>
                    </a:p>
                  </a:txBody>
                  <a:tcPr marL="9583" marR="9583" marT="9583" marB="0" anchor="b"/>
                </a:tc>
                <a:tc>
                  <a:txBody>
                    <a:bodyPr/>
                    <a:lstStyle/>
                    <a:p>
                      <a:pPr algn="r" fontAlgn="b"/>
                      <a:r>
                        <a:rPr lang="en-US" sz="1800" b="0" i="0" u="none" strike="noStrike" dirty="0">
                          <a:solidFill>
                            <a:srgbClr val="58595B"/>
                          </a:solidFill>
                          <a:effectLst/>
                          <a:latin typeface="Calibri" panose="020F0502020204030204" pitchFamily="34" charset="0"/>
                        </a:rPr>
                        <a:t>4.6%</a:t>
                      </a:r>
                    </a:p>
                  </a:txBody>
                  <a:tcPr marL="9583" marR="9583" marT="9583" marB="0" anchor="b"/>
                </a:tc>
                <a:tc>
                  <a:txBody>
                    <a:bodyPr/>
                    <a:lstStyle/>
                    <a:p>
                      <a:pPr algn="r" fontAlgn="b"/>
                      <a:r>
                        <a:rPr lang="en-US" sz="1800" b="0" i="0" u="none" strike="noStrike" dirty="0">
                          <a:solidFill>
                            <a:srgbClr val="58595B"/>
                          </a:solidFill>
                          <a:effectLst/>
                          <a:latin typeface="Calibri" panose="020F0502020204030204" pitchFamily="34" charset="0"/>
                        </a:rPr>
                        <a:t>4.3%</a:t>
                      </a:r>
                    </a:p>
                  </a:txBody>
                  <a:tcPr marL="9583" marR="9583" marT="9583" marB="0" anchor="b"/>
                </a:tc>
                <a:extLst>
                  <a:ext uri="{0D108BD9-81ED-4DB2-BD59-A6C34878D82A}">
                    <a16:rowId xmlns:a16="http://schemas.microsoft.com/office/drawing/2014/main" val="712589663"/>
                  </a:ext>
                </a:extLst>
              </a:tr>
              <a:tr h="354284">
                <a:tc>
                  <a:txBody>
                    <a:bodyPr/>
                    <a:lstStyle/>
                    <a:p>
                      <a:pPr algn="l" fontAlgn="b"/>
                      <a:r>
                        <a:rPr lang="en-US" sz="1800" b="0" i="0" u="none" strike="noStrike" dirty="0">
                          <a:solidFill>
                            <a:srgbClr val="58595B"/>
                          </a:solidFill>
                          <a:effectLst/>
                          <a:latin typeface="Calibri" panose="020F0502020204030204" pitchFamily="34" charset="0"/>
                        </a:rPr>
                        <a:t>TIPS</a:t>
                      </a:r>
                    </a:p>
                  </a:txBody>
                  <a:tcPr marL="9583" marR="9583" marT="9583" marB="0" anchor="b"/>
                </a:tc>
                <a:tc>
                  <a:txBody>
                    <a:bodyPr/>
                    <a:lstStyle/>
                    <a:p>
                      <a:pPr algn="r" fontAlgn="b"/>
                      <a:r>
                        <a:rPr lang="en-US" sz="1800" b="0" i="0" u="none" strike="noStrike" dirty="0">
                          <a:solidFill>
                            <a:srgbClr val="58595B"/>
                          </a:solidFill>
                          <a:effectLst/>
                          <a:latin typeface="Calibri" panose="020F0502020204030204" pitchFamily="34" charset="0"/>
                        </a:rPr>
                        <a:t>3.9%</a:t>
                      </a:r>
                    </a:p>
                  </a:txBody>
                  <a:tcPr marL="9583" marR="9583" marT="9583" marB="0" anchor="b"/>
                </a:tc>
                <a:tc>
                  <a:txBody>
                    <a:bodyPr/>
                    <a:lstStyle/>
                    <a:p>
                      <a:pPr algn="r" fontAlgn="b"/>
                      <a:r>
                        <a:rPr lang="en-US" sz="1800" b="0" i="0" u="none" strike="noStrike" dirty="0">
                          <a:solidFill>
                            <a:srgbClr val="58595B"/>
                          </a:solidFill>
                          <a:effectLst/>
                          <a:latin typeface="Calibri" panose="020F0502020204030204" pitchFamily="34" charset="0"/>
                        </a:rPr>
                        <a:t>4.5%</a:t>
                      </a:r>
                    </a:p>
                  </a:txBody>
                  <a:tcPr marL="9583" marR="9583" marT="9583" marB="0" anchor="b"/>
                </a:tc>
                <a:tc>
                  <a:txBody>
                    <a:bodyPr/>
                    <a:lstStyle/>
                    <a:p>
                      <a:pPr algn="r" fontAlgn="b"/>
                      <a:r>
                        <a:rPr lang="en-US" sz="1800" b="0" i="0" u="none" strike="noStrike" dirty="0">
                          <a:solidFill>
                            <a:srgbClr val="58595B"/>
                          </a:solidFill>
                          <a:effectLst/>
                          <a:latin typeface="Calibri" panose="020F0502020204030204" pitchFamily="34" charset="0"/>
                        </a:rPr>
                        <a:t>4.4%</a:t>
                      </a:r>
                    </a:p>
                  </a:txBody>
                  <a:tcPr marL="9583" marR="9583" marT="9583" marB="0" anchor="b"/>
                </a:tc>
                <a:extLst>
                  <a:ext uri="{0D108BD9-81ED-4DB2-BD59-A6C34878D82A}">
                    <a16:rowId xmlns:a16="http://schemas.microsoft.com/office/drawing/2014/main" val="1233460101"/>
                  </a:ext>
                </a:extLst>
              </a:tr>
              <a:tr h="354284">
                <a:tc>
                  <a:txBody>
                    <a:bodyPr/>
                    <a:lstStyle/>
                    <a:p>
                      <a:pPr algn="l" fontAlgn="b"/>
                      <a:r>
                        <a:rPr lang="en-US" sz="1800" b="0" i="0" u="none" strike="noStrike" dirty="0">
                          <a:solidFill>
                            <a:srgbClr val="58595B"/>
                          </a:solidFill>
                          <a:effectLst/>
                          <a:latin typeface="Calibri" panose="020F0502020204030204" pitchFamily="34" charset="0"/>
                        </a:rPr>
                        <a:t>Aggregate Bonds</a:t>
                      </a:r>
                    </a:p>
                  </a:txBody>
                  <a:tcPr marL="9583" marR="9583" marT="9583" marB="0" anchor="b"/>
                </a:tc>
                <a:tc>
                  <a:txBody>
                    <a:bodyPr/>
                    <a:lstStyle/>
                    <a:p>
                      <a:pPr algn="r" fontAlgn="b"/>
                      <a:r>
                        <a:rPr lang="en-US" sz="1800" b="0" i="0" u="none" strike="noStrike" dirty="0">
                          <a:solidFill>
                            <a:srgbClr val="58595B"/>
                          </a:solidFill>
                          <a:effectLst/>
                          <a:latin typeface="Calibri" panose="020F0502020204030204" pitchFamily="34" charset="0"/>
                        </a:rPr>
                        <a:t>3.9%</a:t>
                      </a:r>
                    </a:p>
                  </a:txBody>
                  <a:tcPr marL="9583" marR="9583" marT="9583" marB="0" anchor="b"/>
                </a:tc>
                <a:tc>
                  <a:txBody>
                    <a:bodyPr/>
                    <a:lstStyle/>
                    <a:p>
                      <a:pPr algn="r" fontAlgn="b"/>
                      <a:r>
                        <a:rPr lang="en-US" sz="1800" b="0" i="0" u="none" strike="noStrike" dirty="0">
                          <a:solidFill>
                            <a:srgbClr val="58595B"/>
                          </a:solidFill>
                          <a:effectLst/>
                          <a:latin typeface="Calibri" panose="020F0502020204030204" pitchFamily="34" charset="0"/>
                        </a:rPr>
                        <a:t>4.8%</a:t>
                      </a:r>
                    </a:p>
                  </a:txBody>
                  <a:tcPr marL="9583" marR="9583" marT="9583" marB="0" anchor="b"/>
                </a:tc>
                <a:tc>
                  <a:txBody>
                    <a:bodyPr/>
                    <a:lstStyle/>
                    <a:p>
                      <a:pPr algn="r" fontAlgn="b"/>
                      <a:r>
                        <a:rPr lang="en-US" sz="1800" b="0" i="0" u="none" strike="noStrike" dirty="0">
                          <a:solidFill>
                            <a:srgbClr val="58595B"/>
                          </a:solidFill>
                          <a:effectLst/>
                          <a:latin typeface="Calibri" panose="020F0502020204030204" pitchFamily="34" charset="0"/>
                        </a:rPr>
                        <a:t>4.6%</a:t>
                      </a:r>
                    </a:p>
                  </a:txBody>
                  <a:tcPr marL="9583" marR="9583" marT="9583" marB="0" anchor="b"/>
                </a:tc>
                <a:extLst>
                  <a:ext uri="{0D108BD9-81ED-4DB2-BD59-A6C34878D82A}">
                    <a16:rowId xmlns:a16="http://schemas.microsoft.com/office/drawing/2014/main" val="2057539438"/>
                  </a:ext>
                </a:extLst>
              </a:tr>
              <a:tr h="354284">
                <a:tc>
                  <a:txBody>
                    <a:bodyPr/>
                    <a:lstStyle/>
                    <a:p>
                      <a:pPr algn="l" fontAlgn="b"/>
                      <a:r>
                        <a:rPr lang="en-US" sz="1800" b="0" i="0" u="none" strike="noStrike">
                          <a:solidFill>
                            <a:srgbClr val="58595B"/>
                          </a:solidFill>
                          <a:effectLst/>
                          <a:latin typeface="Calibri" panose="020F0502020204030204" pitchFamily="34" charset="0"/>
                        </a:rPr>
                        <a:t>Intermed. Govt/ Corp</a:t>
                      </a:r>
                    </a:p>
                  </a:txBody>
                  <a:tcPr marL="9583" marR="9583" marT="9583" marB="0" anchor="b"/>
                </a:tc>
                <a:tc>
                  <a:txBody>
                    <a:bodyPr/>
                    <a:lstStyle/>
                    <a:p>
                      <a:pPr algn="r" fontAlgn="b"/>
                      <a:r>
                        <a:rPr lang="en-US" sz="1800" b="0" i="0" u="none" strike="noStrike" dirty="0">
                          <a:solidFill>
                            <a:srgbClr val="58595B"/>
                          </a:solidFill>
                          <a:effectLst/>
                          <a:latin typeface="Calibri" panose="020F0502020204030204" pitchFamily="34" charset="0"/>
                        </a:rPr>
                        <a:t>3.6%</a:t>
                      </a:r>
                    </a:p>
                  </a:txBody>
                  <a:tcPr marL="9583" marR="9583" marT="9583" marB="0" anchor="b"/>
                </a:tc>
                <a:tc>
                  <a:txBody>
                    <a:bodyPr/>
                    <a:lstStyle/>
                    <a:p>
                      <a:pPr algn="r" fontAlgn="b"/>
                      <a:r>
                        <a:rPr lang="en-US" sz="1800" b="0" i="0" u="none" strike="noStrike" dirty="0">
                          <a:solidFill>
                            <a:srgbClr val="58595B"/>
                          </a:solidFill>
                          <a:effectLst/>
                          <a:latin typeface="Calibri" panose="020F0502020204030204" pitchFamily="34" charset="0"/>
                        </a:rPr>
                        <a:t>4.7%</a:t>
                      </a:r>
                    </a:p>
                  </a:txBody>
                  <a:tcPr marL="9583" marR="9583" marT="9583" marB="0" anchor="b"/>
                </a:tc>
                <a:tc>
                  <a:txBody>
                    <a:bodyPr/>
                    <a:lstStyle/>
                    <a:p>
                      <a:pPr algn="r" fontAlgn="b"/>
                      <a:r>
                        <a:rPr lang="en-US" sz="1800" b="0" i="0" u="none" strike="noStrike" dirty="0">
                          <a:solidFill>
                            <a:srgbClr val="58595B"/>
                          </a:solidFill>
                          <a:effectLst/>
                          <a:latin typeface="Calibri" panose="020F0502020204030204" pitchFamily="34" charset="0"/>
                        </a:rPr>
                        <a:t>4.5%</a:t>
                      </a:r>
                    </a:p>
                  </a:txBody>
                  <a:tcPr marL="9583" marR="9583" marT="9583" marB="0" anchor="b"/>
                </a:tc>
                <a:extLst>
                  <a:ext uri="{0D108BD9-81ED-4DB2-BD59-A6C34878D82A}">
                    <a16:rowId xmlns:a16="http://schemas.microsoft.com/office/drawing/2014/main" val="592600047"/>
                  </a:ext>
                </a:extLst>
              </a:tr>
              <a:tr h="354284">
                <a:tc>
                  <a:txBody>
                    <a:bodyPr/>
                    <a:lstStyle/>
                    <a:p>
                      <a:pPr algn="l" fontAlgn="b"/>
                      <a:r>
                        <a:rPr lang="en-US" sz="1800" b="0" i="0" u="none" strike="noStrike">
                          <a:solidFill>
                            <a:srgbClr val="58595B"/>
                          </a:solidFill>
                          <a:effectLst/>
                          <a:latin typeface="Calibri" panose="020F0502020204030204" pitchFamily="34" charset="0"/>
                        </a:rPr>
                        <a:t>High Yield Bonds</a:t>
                      </a:r>
                    </a:p>
                  </a:txBody>
                  <a:tcPr marL="9583" marR="9583" marT="9583" marB="0" anchor="b"/>
                </a:tc>
                <a:tc>
                  <a:txBody>
                    <a:bodyPr/>
                    <a:lstStyle/>
                    <a:p>
                      <a:pPr algn="r" fontAlgn="b"/>
                      <a:r>
                        <a:rPr lang="en-US" sz="1800" b="0" i="0" u="none" strike="noStrike" dirty="0">
                          <a:solidFill>
                            <a:srgbClr val="58595B"/>
                          </a:solidFill>
                          <a:effectLst/>
                          <a:latin typeface="Calibri" panose="020F0502020204030204" pitchFamily="34" charset="0"/>
                        </a:rPr>
                        <a:t>5.5%</a:t>
                      </a:r>
                    </a:p>
                  </a:txBody>
                  <a:tcPr marL="9583" marR="9583" marT="9583" marB="0" anchor="b"/>
                </a:tc>
                <a:tc>
                  <a:txBody>
                    <a:bodyPr/>
                    <a:lstStyle/>
                    <a:p>
                      <a:pPr algn="r" fontAlgn="b"/>
                      <a:r>
                        <a:rPr lang="en-US" sz="1800" b="0" i="0" u="none" strike="noStrike" dirty="0">
                          <a:solidFill>
                            <a:srgbClr val="58595B"/>
                          </a:solidFill>
                          <a:effectLst/>
                          <a:latin typeface="Calibri" panose="020F0502020204030204" pitchFamily="34" charset="0"/>
                        </a:rPr>
                        <a:t>6.2%</a:t>
                      </a:r>
                    </a:p>
                  </a:txBody>
                  <a:tcPr marL="9583" marR="9583" marT="9583" marB="0" anchor="b"/>
                </a:tc>
                <a:tc>
                  <a:txBody>
                    <a:bodyPr/>
                    <a:lstStyle/>
                    <a:p>
                      <a:pPr algn="r" fontAlgn="b"/>
                      <a:r>
                        <a:rPr lang="en-US" sz="1800" b="0" i="0" u="none" strike="noStrike" dirty="0">
                          <a:solidFill>
                            <a:srgbClr val="58595B"/>
                          </a:solidFill>
                          <a:effectLst/>
                          <a:latin typeface="Calibri" panose="020F0502020204030204" pitchFamily="34" charset="0"/>
                        </a:rPr>
                        <a:t>6.1%</a:t>
                      </a:r>
                    </a:p>
                  </a:txBody>
                  <a:tcPr marL="9583" marR="9583" marT="9583" marB="0" anchor="b"/>
                </a:tc>
                <a:extLst>
                  <a:ext uri="{0D108BD9-81ED-4DB2-BD59-A6C34878D82A}">
                    <a16:rowId xmlns:a16="http://schemas.microsoft.com/office/drawing/2014/main" val="2817074123"/>
                  </a:ext>
                </a:extLst>
              </a:tr>
              <a:tr h="354284">
                <a:tc>
                  <a:txBody>
                    <a:bodyPr/>
                    <a:lstStyle/>
                    <a:p>
                      <a:pPr algn="l" fontAlgn="b"/>
                      <a:r>
                        <a:rPr lang="en-US" sz="1800" b="0" i="0" u="none" strike="noStrike">
                          <a:solidFill>
                            <a:srgbClr val="58595B"/>
                          </a:solidFill>
                          <a:effectLst/>
                          <a:latin typeface="Calibri" panose="020F0502020204030204" pitchFamily="34" charset="0"/>
                        </a:rPr>
                        <a:t>Cash</a:t>
                      </a:r>
                    </a:p>
                  </a:txBody>
                  <a:tcPr marL="9583" marR="9583" marT="9583" marB="0" anchor="b"/>
                </a:tc>
                <a:tc>
                  <a:txBody>
                    <a:bodyPr/>
                    <a:lstStyle/>
                    <a:p>
                      <a:pPr algn="r" fontAlgn="b"/>
                      <a:r>
                        <a:rPr lang="en-US" sz="1800" b="0" i="0" u="none" strike="noStrike" dirty="0">
                          <a:solidFill>
                            <a:srgbClr val="58595B"/>
                          </a:solidFill>
                          <a:effectLst/>
                          <a:latin typeface="Calibri" panose="020F0502020204030204" pitchFamily="34" charset="0"/>
                        </a:rPr>
                        <a:t>3.5%</a:t>
                      </a:r>
                    </a:p>
                  </a:txBody>
                  <a:tcPr marL="9583" marR="9583" marT="9583" marB="0" anchor="b"/>
                </a:tc>
                <a:tc>
                  <a:txBody>
                    <a:bodyPr/>
                    <a:lstStyle/>
                    <a:p>
                      <a:pPr algn="r" fontAlgn="b"/>
                      <a:r>
                        <a:rPr lang="en-US" sz="1800" b="0" i="0" u="none" strike="noStrike" dirty="0">
                          <a:solidFill>
                            <a:srgbClr val="58595B"/>
                          </a:solidFill>
                          <a:effectLst/>
                          <a:latin typeface="Calibri" panose="020F0502020204030204" pitchFamily="34" charset="0"/>
                        </a:rPr>
                        <a:t>3.3%</a:t>
                      </a:r>
                    </a:p>
                  </a:txBody>
                  <a:tcPr marL="9583" marR="9583" marT="9583" marB="0" anchor="b"/>
                </a:tc>
                <a:tc>
                  <a:txBody>
                    <a:bodyPr/>
                    <a:lstStyle/>
                    <a:p>
                      <a:pPr algn="r" fontAlgn="b"/>
                      <a:r>
                        <a:rPr lang="en-US" sz="1800" b="0" i="0" u="none" strike="noStrike" dirty="0">
                          <a:solidFill>
                            <a:srgbClr val="58595B"/>
                          </a:solidFill>
                          <a:effectLst/>
                          <a:latin typeface="Calibri" panose="020F0502020204030204" pitchFamily="34" charset="0"/>
                        </a:rPr>
                        <a:t>3.3%</a:t>
                      </a:r>
                    </a:p>
                  </a:txBody>
                  <a:tcPr marL="9583" marR="9583" marT="9583" marB="0" anchor="b"/>
                </a:tc>
                <a:extLst>
                  <a:ext uri="{0D108BD9-81ED-4DB2-BD59-A6C34878D82A}">
                    <a16:rowId xmlns:a16="http://schemas.microsoft.com/office/drawing/2014/main" val="1366787969"/>
                  </a:ext>
                </a:extLst>
              </a:tr>
              <a:tr h="354284">
                <a:tc>
                  <a:txBody>
                    <a:bodyPr/>
                    <a:lstStyle/>
                    <a:p>
                      <a:pPr algn="l" fontAlgn="b"/>
                      <a:r>
                        <a:rPr lang="en-US" sz="1800" b="0" i="0" u="none" strike="noStrike">
                          <a:solidFill>
                            <a:srgbClr val="58595B"/>
                          </a:solidFill>
                          <a:effectLst/>
                          <a:latin typeface="Calibri" panose="020F0502020204030204" pitchFamily="34" charset="0"/>
                        </a:rPr>
                        <a:t>Munis</a:t>
                      </a:r>
                    </a:p>
                  </a:txBody>
                  <a:tcPr marL="9583" marR="9583" marT="9583" marB="0" anchor="b"/>
                </a:tc>
                <a:tc>
                  <a:txBody>
                    <a:bodyPr/>
                    <a:lstStyle/>
                    <a:p>
                      <a:pPr algn="r" fontAlgn="b"/>
                      <a:r>
                        <a:rPr lang="en-US" sz="1800" b="0" i="0" u="none" strike="noStrike" dirty="0">
                          <a:solidFill>
                            <a:srgbClr val="58595B"/>
                          </a:solidFill>
                          <a:effectLst/>
                          <a:latin typeface="Calibri" panose="020F0502020204030204" pitchFamily="34" charset="0"/>
                        </a:rPr>
                        <a:t>3.0%</a:t>
                      </a:r>
                    </a:p>
                  </a:txBody>
                  <a:tcPr marL="9583" marR="9583" marT="9583" marB="0" anchor="b"/>
                </a:tc>
                <a:tc>
                  <a:txBody>
                    <a:bodyPr/>
                    <a:lstStyle/>
                    <a:p>
                      <a:pPr algn="r" fontAlgn="b"/>
                      <a:r>
                        <a:rPr lang="en-US" sz="1800" b="0" i="0" u="none" strike="noStrike" dirty="0">
                          <a:solidFill>
                            <a:srgbClr val="58595B"/>
                          </a:solidFill>
                          <a:effectLst/>
                          <a:latin typeface="Calibri" panose="020F0502020204030204" pitchFamily="34" charset="0"/>
                        </a:rPr>
                        <a:t>4.0%</a:t>
                      </a:r>
                    </a:p>
                  </a:txBody>
                  <a:tcPr marL="9583" marR="9583" marT="9583" marB="0" anchor="b"/>
                </a:tc>
                <a:tc>
                  <a:txBody>
                    <a:bodyPr/>
                    <a:lstStyle/>
                    <a:p>
                      <a:pPr algn="r" fontAlgn="b"/>
                      <a:r>
                        <a:rPr lang="en-US" sz="1800" b="0" i="0" u="none" strike="noStrike" dirty="0">
                          <a:solidFill>
                            <a:srgbClr val="58595B"/>
                          </a:solidFill>
                          <a:effectLst/>
                          <a:latin typeface="Calibri" panose="020F0502020204030204" pitchFamily="34" charset="0"/>
                        </a:rPr>
                        <a:t>3.8%</a:t>
                      </a:r>
                    </a:p>
                  </a:txBody>
                  <a:tcPr marL="9583" marR="9583" marT="9583" marB="0" anchor="b"/>
                </a:tc>
                <a:extLst>
                  <a:ext uri="{0D108BD9-81ED-4DB2-BD59-A6C34878D82A}">
                    <a16:rowId xmlns:a16="http://schemas.microsoft.com/office/drawing/2014/main" val="2025820246"/>
                  </a:ext>
                </a:extLst>
              </a:tr>
              <a:tr h="354284">
                <a:tc>
                  <a:txBody>
                    <a:bodyPr/>
                    <a:lstStyle/>
                    <a:p>
                      <a:pPr algn="l" fontAlgn="b"/>
                      <a:r>
                        <a:rPr lang="en-US" sz="1800" b="0" i="0" u="none" strike="noStrike">
                          <a:solidFill>
                            <a:srgbClr val="58595B"/>
                          </a:solidFill>
                          <a:effectLst/>
                          <a:latin typeface="Calibri" panose="020F0502020204030204" pitchFamily="34" charset="0"/>
                        </a:rPr>
                        <a:t>High Yield Munis</a:t>
                      </a:r>
                    </a:p>
                  </a:txBody>
                  <a:tcPr marL="9583" marR="9583" marT="9583" marB="0" anchor="b"/>
                </a:tc>
                <a:tc>
                  <a:txBody>
                    <a:bodyPr/>
                    <a:lstStyle/>
                    <a:p>
                      <a:pPr algn="r" fontAlgn="b"/>
                      <a:r>
                        <a:rPr lang="en-US" sz="1800" b="0" i="0" u="none" strike="noStrike" dirty="0">
                          <a:solidFill>
                            <a:srgbClr val="58595B"/>
                          </a:solidFill>
                          <a:effectLst/>
                          <a:latin typeface="Calibri" panose="020F0502020204030204" pitchFamily="34" charset="0"/>
                        </a:rPr>
                        <a:t>4.1%</a:t>
                      </a:r>
                    </a:p>
                  </a:txBody>
                  <a:tcPr marL="9583" marR="9583" marT="9583" marB="0" anchor="b"/>
                </a:tc>
                <a:tc>
                  <a:txBody>
                    <a:bodyPr/>
                    <a:lstStyle/>
                    <a:p>
                      <a:pPr algn="r" fontAlgn="b"/>
                      <a:r>
                        <a:rPr lang="en-US" sz="1800" b="0" i="0" u="none" strike="noStrike" dirty="0">
                          <a:solidFill>
                            <a:srgbClr val="58595B"/>
                          </a:solidFill>
                          <a:effectLst/>
                          <a:latin typeface="Calibri" panose="020F0502020204030204" pitchFamily="34" charset="0"/>
                        </a:rPr>
                        <a:t>4.8%</a:t>
                      </a:r>
                    </a:p>
                  </a:txBody>
                  <a:tcPr marL="9583" marR="9583" marT="9583" marB="0" anchor="b"/>
                </a:tc>
                <a:tc>
                  <a:txBody>
                    <a:bodyPr/>
                    <a:lstStyle/>
                    <a:p>
                      <a:pPr algn="r" fontAlgn="b"/>
                      <a:r>
                        <a:rPr lang="en-US" sz="1800" b="0" i="0" u="none" strike="noStrike" dirty="0">
                          <a:solidFill>
                            <a:srgbClr val="58595B"/>
                          </a:solidFill>
                          <a:effectLst/>
                          <a:latin typeface="Calibri" panose="020F0502020204030204" pitchFamily="34" charset="0"/>
                        </a:rPr>
                        <a:t>4.7%</a:t>
                      </a:r>
                    </a:p>
                  </a:txBody>
                  <a:tcPr marL="9583" marR="9583" marT="9583" marB="0" anchor="b"/>
                </a:tc>
                <a:extLst>
                  <a:ext uri="{0D108BD9-81ED-4DB2-BD59-A6C34878D82A}">
                    <a16:rowId xmlns:a16="http://schemas.microsoft.com/office/drawing/2014/main" val="1157426932"/>
                  </a:ext>
                </a:extLst>
              </a:tr>
            </a:tbl>
          </a:graphicData>
        </a:graphic>
      </p:graphicFrame>
    </p:spTree>
    <p:extLst>
      <p:ext uri="{BB962C8B-B14F-4D97-AF65-F5344CB8AC3E}">
        <p14:creationId xmlns:p14="http://schemas.microsoft.com/office/powerpoint/2010/main" val="1635751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771265-12FB-47BD-B480-CDD8BE3F2B00}"/>
              </a:ext>
            </a:extLst>
          </p:cNvPr>
          <p:cNvSpPr>
            <a:spLocks noGrp="1"/>
          </p:cNvSpPr>
          <p:nvPr>
            <p:ph type="title"/>
          </p:nvPr>
        </p:nvSpPr>
        <p:spPr>
          <a:xfrm>
            <a:off x="184458" y="0"/>
            <a:ext cx="9193006" cy="1100666"/>
          </a:xfrm>
        </p:spPr>
        <p:txBody>
          <a:bodyPr>
            <a:normAutofit/>
          </a:bodyPr>
          <a:lstStyle/>
          <a:p>
            <a:r>
              <a:rPr lang="en-US" sz="3200" dirty="0" err="1">
                <a:latin typeface="+mj-lt"/>
              </a:rPr>
              <a:t>Wealthcare’s</a:t>
            </a:r>
            <a:r>
              <a:rPr lang="en-US" sz="3200" dirty="0">
                <a:latin typeface="+mj-lt"/>
              </a:rPr>
              <a:t> 2023 Capital Market Assumptions</a:t>
            </a:r>
            <a:br>
              <a:rPr lang="en-US" sz="3500" dirty="0">
                <a:latin typeface="+mj-lt"/>
              </a:rPr>
            </a:br>
            <a:r>
              <a:rPr lang="en-US" sz="2400" dirty="0">
                <a:latin typeface="Calibri Light" panose="020F0302020204030204" pitchFamily="34" charset="0"/>
                <a:cs typeface="Calibri Light" panose="020F0302020204030204" pitchFamily="34" charset="0"/>
              </a:rPr>
              <a:t>Domestic Equity Nominal Return Assumptions</a:t>
            </a:r>
          </a:p>
        </p:txBody>
      </p:sp>
      <p:graphicFrame>
        <p:nvGraphicFramePr>
          <p:cNvPr id="5" name="Table 4">
            <a:extLst>
              <a:ext uri="{FF2B5EF4-FFF2-40B4-BE49-F238E27FC236}">
                <a16:creationId xmlns:a16="http://schemas.microsoft.com/office/drawing/2014/main" id="{6E694DAE-D8AD-46D6-A7F7-A46F6AC1FCE5}"/>
              </a:ext>
            </a:extLst>
          </p:cNvPr>
          <p:cNvGraphicFramePr>
            <a:graphicFrameLocks noGrp="1"/>
          </p:cNvGraphicFramePr>
          <p:nvPr/>
        </p:nvGraphicFramePr>
        <p:xfrm>
          <a:off x="495300" y="1544782"/>
          <a:ext cx="7467601" cy="4263275"/>
        </p:xfrm>
        <a:graphic>
          <a:graphicData uri="http://schemas.openxmlformats.org/drawingml/2006/table">
            <a:tbl>
              <a:tblPr firstRow="1" bandRow="1">
                <a:tableStyleId>{5C22544A-7EE6-4342-B048-85BDC9FD1C3A}</a:tableStyleId>
              </a:tblPr>
              <a:tblGrid>
                <a:gridCol w="2280179">
                  <a:extLst>
                    <a:ext uri="{9D8B030D-6E8A-4147-A177-3AD203B41FA5}">
                      <a16:colId xmlns:a16="http://schemas.microsoft.com/office/drawing/2014/main" val="1309379743"/>
                    </a:ext>
                  </a:extLst>
                </a:gridCol>
                <a:gridCol w="1609323">
                  <a:extLst>
                    <a:ext uri="{9D8B030D-6E8A-4147-A177-3AD203B41FA5}">
                      <a16:colId xmlns:a16="http://schemas.microsoft.com/office/drawing/2014/main" val="2726912306"/>
                    </a:ext>
                  </a:extLst>
                </a:gridCol>
                <a:gridCol w="1890316">
                  <a:extLst>
                    <a:ext uri="{9D8B030D-6E8A-4147-A177-3AD203B41FA5}">
                      <a16:colId xmlns:a16="http://schemas.microsoft.com/office/drawing/2014/main" val="3694864491"/>
                    </a:ext>
                  </a:extLst>
                </a:gridCol>
                <a:gridCol w="1687783">
                  <a:extLst>
                    <a:ext uri="{9D8B030D-6E8A-4147-A177-3AD203B41FA5}">
                      <a16:colId xmlns:a16="http://schemas.microsoft.com/office/drawing/2014/main" val="862033901"/>
                    </a:ext>
                  </a:extLst>
                </a:gridCol>
              </a:tblGrid>
              <a:tr h="367845">
                <a:tc>
                  <a:txBody>
                    <a:bodyPr/>
                    <a:lstStyle/>
                    <a:p>
                      <a:endParaRPr lang="en-US" sz="1800" dirty="0"/>
                    </a:p>
                  </a:txBody>
                  <a:tcPr marL="91961" marR="91961" marT="45981" marB="45981"/>
                </a:tc>
                <a:tc>
                  <a:txBody>
                    <a:bodyPr/>
                    <a:lstStyle/>
                    <a:p>
                      <a:r>
                        <a:rPr lang="en-US" sz="1800" dirty="0"/>
                        <a:t>Initial</a:t>
                      </a:r>
                    </a:p>
                  </a:txBody>
                  <a:tcPr marL="91961" marR="91961" marT="45981" marB="45981"/>
                </a:tc>
                <a:tc>
                  <a:txBody>
                    <a:bodyPr/>
                    <a:lstStyle/>
                    <a:p>
                      <a:r>
                        <a:rPr lang="en-US" sz="1800" dirty="0"/>
                        <a:t>Normative</a:t>
                      </a:r>
                    </a:p>
                  </a:txBody>
                  <a:tcPr marL="91961" marR="91961" marT="45981" marB="45981"/>
                </a:tc>
                <a:tc>
                  <a:txBody>
                    <a:bodyPr/>
                    <a:lstStyle/>
                    <a:p>
                      <a:r>
                        <a:rPr lang="en-US" sz="1800" dirty="0"/>
                        <a:t>50 Year Blend</a:t>
                      </a:r>
                    </a:p>
                  </a:txBody>
                  <a:tcPr marL="91961" marR="91961" marT="45981" marB="45981"/>
                </a:tc>
                <a:extLst>
                  <a:ext uri="{0D108BD9-81ED-4DB2-BD59-A6C34878D82A}">
                    <a16:rowId xmlns:a16="http://schemas.microsoft.com/office/drawing/2014/main" val="940804230"/>
                  </a:ext>
                </a:extLst>
              </a:tr>
              <a:tr h="354130">
                <a:tc>
                  <a:txBody>
                    <a:bodyPr/>
                    <a:lstStyle/>
                    <a:p>
                      <a:pPr algn="l" fontAlgn="b"/>
                      <a:r>
                        <a:rPr lang="en-US" sz="1800" b="0" i="0" u="none" strike="noStrike" dirty="0">
                          <a:solidFill>
                            <a:srgbClr val="58595B"/>
                          </a:solidFill>
                          <a:effectLst/>
                          <a:latin typeface="Calibri" panose="020F0502020204030204" pitchFamily="34" charset="0"/>
                        </a:rPr>
                        <a:t>Large Cap Equities</a:t>
                      </a:r>
                    </a:p>
                  </a:txBody>
                  <a:tcPr marL="9579" marR="9579" marT="9579" marB="0" anchor="b"/>
                </a:tc>
                <a:tc>
                  <a:txBody>
                    <a:bodyPr/>
                    <a:lstStyle/>
                    <a:p>
                      <a:pPr algn="r" fontAlgn="b"/>
                      <a:r>
                        <a:rPr lang="en-US" sz="1800" b="0" i="0" u="none" strike="noStrike" dirty="0">
                          <a:solidFill>
                            <a:srgbClr val="58595B"/>
                          </a:solidFill>
                          <a:effectLst/>
                          <a:latin typeface="Calibri" panose="020F0502020204030204" pitchFamily="34" charset="0"/>
                        </a:rPr>
                        <a:t>8.1%</a:t>
                      </a:r>
                    </a:p>
                  </a:txBody>
                  <a:tcPr marL="9579" marR="9579" marT="9579" marB="0" anchor="b"/>
                </a:tc>
                <a:tc>
                  <a:txBody>
                    <a:bodyPr/>
                    <a:lstStyle/>
                    <a:p>
                      <a:pPr algn="r" fontAlgn="b"/>
                      <a:r>
                        <a:rPr lang="en-US" sz="1800" b="0" i="0" u="none" strike="noStrike" dirty="0">
                          <a:solidFill>
                            <a:srgbClr val="58595B"/>
                          </a:solidFill>
                          <a:effectLst/>
                          <a:latin typeface="Calibri" panose="020F0502020204030204" pitchFamily="34" charset="0"/>
                        </a:rPr>
                        <a:t>9.2%</a:t>
                      </a:r>
                    </a:p>
                  </a:txBody>
                  <a:tcPr marL="9579" marR="9579" marT="9579" marB="0" anchor="b"/>
                </a:tc>
                <a:tc>
                  <a:txBody>
                    <a:bodyPr/>
                    <a:lstStyle/>
                    <a:p>
                      <a:pPr algn="r" fontAlgn="b"/>
                      <a:r>
                        <a:rPr lang="en-US" sz="1800" b="0" i="0" u="none" strike="noStrike" dirty="0">
                          <a:solidFill>
                            <a:srgbClr val="58595B"/>
                          </a:solidFill>
                          <a:effectLst/>
                          <a:latin typeface="Calibri" panose="020F0502020204030204" pitchFamily="34" charset="0"/>
                        </a:rPr>
                        <a:t>8.9%</a:t>
                      </a:r>
                    </a:p>
                  </a:txBody>
                  <a:tcPr marL="9579" marR="9579" marT="9579" marB="0" anchor="b"/>
                </a:tc>
                <a:extLst>
                  <a:ext uri="{0D108BD9-81ED-4DB2-BD59-A6C34878D82A}">
                    <a16:rowId xmlns:a16="http://schemas.microsoft.com/office/drawing/2014/main" val="3888037836"/>
                  </a:ext>
                </a:extLst>
              </a:tr>
              <a:tr h="354130">
                <a:tc>
                  <a:txBody>
                    <a:bodyPr/>
                    <a:lstStyle/>
                    <a:p>
                      <a:pPr algn="l" fontAlgn="b"/>
                      <a:r>
                        <a:rPr lang="en-US" sz="1800" b="0" i="0" u="none" strike="noStrike" dirty="0">
                          <a:solidFill>
                            <a:srgbClr val="58595B"/>
                          </a:solidFill>
                          <a:effectLst/>
                          <a:latin typeface="Calibri" panose="020F0502020204030204" pitchFamily="34" charset="0"/>
                        </a:rPr>
                        <a:t>Large Cap Value</a:t>
                      </a:r>
                    </a:p>
                  </a:txBody>
                  <a:tcPr marL="9579" marR="9579" marT="9579" marB="0" anchor="b"/>
                </a:tc>
                <a:tc>
                  <a:txBody>
                    <a:bodyPr/>
                    <a:lstStyle/>
                    <a:p>
                      <a:pPr algn="r" fontAlgn="b"/>
                      <a:r>
                        <a:rPr lang="en-US" sz="1800" b="0" i="0" u="none" strike="noStrike" dirty="0">
                          <a:solidFill>
                            <a:srgbClr val="58595B"/>
                          </a:solidFill>
                          <a:effectLst/>
                          <a:latin typeface="Calibri" panose="020F0502020204030204" pitchFamily="34" charset="0"/>
                        </a:rPr>
                        <a:t>8.6%</a:t>
                      </a:r>
                    </a:p>
                  </a:txBody>
                  <a:tcPr marL="9579" marR="9579" marT="9579" marB="0" anchor="b"/>
                </a:tc>
                <a:tc>
                  <a:txBody>
                    <a:bodyPr/>
                    <a:lstStyle/>
                    <a:p>
                      <a:pPr algn="r" fontAlgn="b"/>
                      <a:r>
                        <a:rPr lang="en-US" sz="1800" b="0" i="0" u="none" strike="noStrike" dirty="0">
                          <a:solidFill>
                            <a:srgbClr val="58595B"/>
                          </a:solidFill>
                          <a:effectLst/>
                          <a:latin typeface="Calibri" panose="020F0502020204030204" pitchFamily="34" charset="0"/>
                        </a:rPr>
                        <a:t>9.7%</a:t>
                      </a:r>
                    </a:p>
                  </a:txBody>
                  <a:tcPr marL="9579" marR="9579" marT="9579" marB="0" anchor="b"/>
                </a:tc>
                <a:tc>
                  <a:txBody>
                    <a:bodyPr/>
                    <a:lstStyle/>
                    <a:p>
                      <a:pPr algn="r" fontAlgn="b"/>
                      <a:r>
                        <a:rPr lang="en-US" sz="1800" b="0" i="0" u="none" strike="noStrike" dirty="0">
                          <a:solidFill>
                            <a:srgbClr val="58595B"/>
                          </a:solidFill>
                          <a:effectLst/>
                          <a:latin typeface="Calibri" panose="020F0502020204030204" pitchFamily="34" charset="0"/>
                        </a:rPr>
                        <a:t>9.5%</a:t>
                      </a:r>
                    </a:p>
                  </a:txBody>
                  <a:tcPr marL="9579" marR="9579" marT="9579" marB="0" anchor="b"/>
                </a:tc>
                <a:extLst>
                  <a:ext uri="{0D108BD9-81ED-4DB2-BD59-A6C34878D82A}">
                    <a16:rowId xmlns:a16="http://schemas.microsoft.com/office/drawing/2014/main" val="2057539438"/>
                  </a:ext>
                </a:extLst>
              </a:tr>
              <a:tr h="354130">
                <a:tc>
                  <a:txBody>
                    <a:bodyPr/>
                    <a:lstStyle/>
                    <a:p>
                      <a:pPr algn="l" fontAlgn="b"/>
                      <a:r>
                        <a:rPr lang="en-US" sz="1800" b="0" i="0" u="none" strike="noStrike" dirty="0">
                          <a:solidFill>
                            <a:srgbClr val="58595B"/>
                          </a:solidFill>
                          <a:effectLst/>
                          <a:latin typeface="Calibri" panose="020F0502020204030204" pitchFamily="34" charset="0"/>
                        </a:rPr>
                        <a:t>Large Cap Growth</a:t>
                      </a:r>
                    </a:p>
                  </a:txBody>
                  <a:tcPr marL="9579" marR="9579" marT="9579" marB="0" anchor="b"/>
                </a:tc>
                <a:tc>
                  <a:txBody>
                    <a:bodyPr/>
                    <a:lstStyle/>
                    <a:p>
                      <a:pPr algn="r" fontAlgn="b"/>
                      <a:r>
                        <a:rPr lang="en-US" sz="1800" b="0" i="0" u="none" strike="noStrike" dirty="0">
                          <a:solidFill>
                            <a:srgbClr val="58595B"/>
                          </a:solidFill>
                          <a:effectLst/>
                          <a:latin typeface="Calibri" panose="020F0502020204030204" pitchFamily="34" charset="0"/>
                        </a:rPr>
                        <a:t>7.4%</a:t>
                      </a:r>
                    </a:p>
                  </a:txBody>
                  <a:tcPr marL="9579" marR="9579" marT="9579" marB="0" anchor="b"/>
                </a:tc>
                <a:tc>
                  <a:txBody>
                    <a:bodyPr/>
                    <a:lstStyle/>
                    <a:p>
                      <a:pPr algn="r" fontAlgn="b"/>
                      <a:r>
                        <a:rPr lang="en-US" sz="1800" b="0" i="0" u="none" strike="noStrike" dirty="0">
                          <a:solidFill>
                            <a:srgbClr val="58595B"/>
                          </a:solidFill>
                          <a:effectLst/>
                          <a:latin typeface="Calibri" panose="020F0502020204030204" pitchFamily="34" charset="0"/>
                        </a:rPr>
                        <a:t>8.4%</a:t>
                      </a:r>
                    </a:p>
                  </a:txBody>
                  <a:tcPr marL="9579" marR="9579" marT="9579" marB="0" anchor="b"/>
                </a:tc>
                <a:tc>
                  <a:txBody>
                    <a:bodyPr/>
                    <a:lstStyle/>
                    <a:p>
                      <a:pPr algn="r" fontAlgn="b"/>
                      <a:r>
                        <a:rPr lang="en-US" sz="1800" b="0" i="0" u="none" strike="noStrike" dirty="0">
                          <a:solidFill>
                            <a:srgbClr val="58595B"/>
                          </a:solidFill>
                          <a:effectLst/>
                          <a:latin typeface="Calibri" panose="020F0502020204030204" pitchFamily="34" charset="0"/>
                        </a:rPr>
                        <a:t>8.2%</a:t>
                      </a:r>
                    </a:p>
                  </a:txBody>
                  <a:tcPr marL="9579" marR="9579" marT="9579" marB="0" anchor="b"/>
                </a:tc>
                <a:extLst>
                  <a:ext uri="{0D108BD9-81ED-4DB2-BD59-A6C34878D82A}">
                    <a16:rowId xmlns:a16="http://schemas.microsoft.com/office/drawing/2014/main" val="592600047"/>
                  </a:ext>
                </a:extLst>
              </a:tr>
              <a:tr h="354130">
                <a:tc>
                  <a:txBody>
                    <a:bodyPr/>
                    <a:lstStyle/>
                    <a:p>
                      <a:pPr algn="l" fontAlgn="b"/>
                      <a:r>
                        <a:rPr lang="en-US" sz="1800" b="0" i="0" u="none" strike="noStrike">
                          <a:solidFill>
                            <a:srgbClr val="58595B"/>
                          </a:solidFill>
                          <a:effectLst/>
                          <a:latin typeface="Calibri" panose="020F0502020204030204" pitchFamily="34" charset="0"/>
                        </a:rPr>
                        <a:t>Mid Cap</a:t>
                      </a:r>
                    </a:p>
                  </a:txBody>
                  <a:tcPr marL="9579" marR="9579" marT="9579" marB="0" anchor="b"/>
                </a:tc>
                <a:tc>
                  <a:txBody>
                    <a:bodyPr/>
                    <a:lstStyle/>
                    <a:p>
                      <a:pPr algn="r" fontAlgn="b"/>
                      <a:r>
                        <a:rPr lang="en-US" sz="1800" b="0" i="0" u="none" strike="noStrike" dirty="0">
                          <a:solidFill>
                            <a:srgbClr val="58595B"/>
                          </a:solidFill>
                          <a:effectLst/>
                          <a:latin typeface="Calibri" panose="020F0502020204030204" pitchFamily="34" charset="0"/>
                        </a:rPr>
                        <a:t>9.2%</a:t>
                      </a:r>
                    </a:p>
                  </a:txBody>
                  <a:tcPr marL="9579" marR="9579" marT="9579" marB="0" anchor="b"/>
                </a:tc>
                <a:tc>
                  <a:txBody>
                    <a:bodyPr/>
                    <a:lstStyle/>
                    <a:p>
                      <a:pPr algn="r" fontAlgn="b"/>
                      <a:r>
                        <a:rPr lang="en-US" sz="1800" b="0" i="0" u="none" strike="noStrike" dirty="0">
                          <a:solidFill>
                            <a:srgbClr val="58595B"/>
                          </a:solidFill>
                          <a:effectLst/>
                          <a:latin typeface="Calibri" panose="020F0502020204030204" pitchFamily="34" charset="0"/>
                        </a:rPr>
                        <a:t>10.5%</a:t>
                      </a:r>
                    </a:p>
                  </a:txBody>
                  <a:tcPr marL="9579" marR="9579" marT="9579" marB="0" anchor="b"/>
                </a:tc>
                <a:tc>
                  <a:txBody>
                    <a:bodyPr/>
                    <a:lstStyle/>
                    <a:p>
                      <a:pPr algn="r" fontAlgn="b"/>
                      <a:r>
                        <a:rPr lang="en-US" sz="1800" b="0" i="0" u="none" strike="noStrike" dirty="0">
                          <a:solidFill>
                            <a:srgbClr val="58595B"/>
                          </a:solidFill>
                          <a:effectLst/>
                          <a:latin typeface="Calibri" panose="020F0502020204030204" pitchFamily="34" charset="0"/>
                        </a:rPr>
                        <a:t>10.2%</a:t>
                      </a:r>
                    </a:p>
                  </a:txBody>
                  <a:tcPr marL="9579" marR="9579" marT="9579" marB="0" anchor="b"/>
                </a:tc>
                <a:extLst>
                  <a:ext uri="{0D108BD9-81ED-4DB2-BD59-A6C34878D82A}">
                    <a16:rowId xmlns:a16="http://schemas.microsoft.com/office/drawing/2014/main" val="2817074123"/>
                  </a:ext>
                </a:extLst>
              </a:tr>
              <a:tr h="354130">
                <a:tc>
                  <a:txBody>
                    <a:bodyPr/>
                    <a:lstStyle/>
                    <a:p>
                      <a:pPr algn="l" fontAlgn="b"/>
                      <a:r>
                        <a:rPr lang="en-US" sz="1800" b="0" i="0" u="none" strike="noStrike">
                          <a:solidFill>
                            <a:srgbClr val="58595B"/>
                          </a:solidFill>
                          <a:effectLst/>
                          <a:latin typeface="Calibri" panose="020F0502020204030204" pitchFamily="34" charset="0"/>
                        </a:rPr>
                        <a:t>Mid Cap Value</a:t>
                      </a:r>
                    </a:p>
                  </a:txBody>
                  <a:tcPr marL="9579" marR="9579" marT="9579" marB="0" anchor="b"/>
                </a:tc>
                <a:tc>
                  <a:txBody>
                    <a:bodyPr/>
                    <a:lstStyle/>
                    <a:p>
                      <a:pPr algn="r" fontAlgn="b"/>
                      <a:r>
                        <a:rPr lang="en-US" sz="1800" b="0" i="0" u="none" strike="noStrike" dirty="0">
                          <a:solidFill>
                            <a:srgbClr val="58595B"/>
                          </a:solidFill>
                          <a:effectLst/>
                          <a:latin typeface="Calibri" panose="020F0502020204030204" pitchFamily="34" charset="0"/>
                        </a:rPr>
                        <a:t>9.8%</a:t>
                      </a:r>
                    </a:p>
                  </a:txBody>
                  <a:tcPr marL="9579" marR="9579" marT="9579" marB="0" anchor="b"/>
                </a:tc>
                <a:tc>
                  <a:txBody>
                    <a:bodyPr/>
                    <a:lstStyle/>
                    <a:p>
                      <a:pPr algn="r" fontAlgn="b"/>
                      <a:r>
                        <a:rPr lang="en-US" sz="1800" b="0" i="0" u="none" strike="noStrike" dirty="0">
                          <a:solidFill>
                            <a:srgbClr val="58595B"/>
                          </a:solidFill>
                          <a:effectLst/>
                          <a:latin typeface="Calibri" panose="020F0502020204030204" pitchFamily="34" charset="0"/>
                        </a:rPr>
                        <a:t>10.9%</a:t>
                      </a:r>
                    </a:p>
                  </a:txBody>
                  <a:tcPr marL="9579" marR="9579" marT="9579" marB="0" anchor="b"/>
                </a:tc>
                <a:tc>
                  <a:txBody>
                    <a:bodyPr/>
                    <a:lstStyle/>
                    <a:p>
                      <a:pPr algn="r" fontAlgn="b"/>
                      <a:r>
                        <a:rPr lang="en-US" sz="1800" b="0" i="0" u="none" strike="noStrike" dirty="0">
                          <a:solidFill>
                            <a:srgbClr val="58595B"/>
                          </a:solidFill>
                          <a:effectLst/>
                          <a:latin typeface="Calibri" panose="020F0502020204030204" pitchFamily="34" charset="0"/>
                        </a:rPr>
                        <a:t>10.7%</a:t>
                      </a:r>
                    </a:p>
                  </a:txBody>
                  <a:tcPr marL="9579" marR="9579" marT="9579" marB="0" anchor="b"/>
                </a:tc>
                <a:extLst>
                  <a:ext uri="{0D108BD9-81ED-4DB2-BD59-A6C34878D82A}">
                    <a16:rowId xmlns:a16="http://schemas.microsoft.com/office/drawing/2014/main" val="1366787969"/>
                  </a:ext>
                </a:extLst>
              </a:tr>
              <a:tr h="354130">
                <a:tc>
                  <a:txBody>
                    <a:bodyPr/>
                    <a:lstStyle/>
                    <a:p>
                      <a:pPr algn="l" fontAlgn="b"/>
                      <a:r>
                        <a:rPr lang="en-US" sz="1800" b="0" i="0" u="none" strike="noStrike">
                          <a:solidFill>
                            <a:srgbClr val="58595B"/>
                          </a:solidFill>
                          <a:effectLst/>
                          <a:latin typeface="Calibri" panose="020F0502020204030204" pitchFamily="34" charset="0"/>
                        </a:rPr>
                        <a:t>Mid Cap Growth</a:t>
                      </a:r>
                    </a:p>
                  </a:txBody>
                  <a:tcPr marL="9579" marR="9579" marT="9579" marB="0" anchor="b"/>
                </a:tc>
                <a:tc>
                  <a:txBody>
                    <a:bodyPr/>
                    <a:lstStyle/>
                    <a:p>
                      <a:pPr algn="r" fontAlgn="b"/>
                      <a:r>
                        <a:rPr lang="en-US" sz="1800" b="0" i="0" u="none" strike="noStrike" dirty="0">
                          <a:solidFill>
                            <a:srgbClr val="58595B"/>
                          </a:solidFill>
                          <a:effectLst/>
                          <a:latin typeface="Calibri" panose="020F0502020204030204" pitchFamily="34" charset="0"/>
                        </a:rPr>
                        <a:t>8.3%</a:t>
                      </a:r>
                    </a:p>
                  </a:txBody>
                  <a:tcPr marL="9579" marR="9579" marT="9579" marB="0" anchor="b"/>
                </a:tc>
                <a:tc>
                  <a:txBody>
                    <a:bodyPr/>
                    <a:lstStyle/>
                    <a:p>
                      <a:pPr algn="r" fontAlgn="b"/>
                      <a:r>
                        <a:rPr lang="en-US" sz="1800" b="0" i="0" u="none" strike="noStrike" dirty="0">
                          <a:solidFill>
                            <a:srgbClr val="58595B"/>
                          </a:solidFill>
                          <a:effectLst/>
                          <a:latin typeface="Calibri" panose="020F0502020204030204" pitchFamily="34" charset="0"/>
                        </a:rPr>
                        <a:t>9.8%</a:t>
                      </a:r>
                    </a:p>
                  </a:txBody>
                  <a:tcPr marL="9579" marR="9579" marT="9579" marB="0" anchor="b"/>
                </a:tc>
                <a:tc>
                  <a:txBody>
                    <a:bodyPr/>
                    <a:lstStyle/>
                    <a:p>
                      <a:pPr algn="r" fontAlgn="b"/>
                      <a:r>
                        <a:rPr lang="en-US" sz="1800" b="0" i="0" u="none" strike="noStrike" dirty="0">
                          <a:solidFill>
                            <a:srgbClr val="58595B"/>
                          </a:solidFill>
                          <a:effectLst/>
                          <a:latin typeface="Calibri" panose="020F0502020204030204" pitchFamily="34" charset="0"/>
                        </a:rPr>
                        <a:t>9.5%</a:t>
                      </a:r>
                    </a:p>
                  </a:txBody>
                  <a:tcPr marL="9579" marR="9579" marT="9579" marB="0" anchor="b"/>
                </a:tc>
                <a:extLst>
                  <a:ext uri="{0D108BD9-81ED-4DB2-BD59-A6C34878D82A}">
                    <a16:rowId xmlns:a16="http://schemas.microsoft.com/office/drawing/2014/main" val="2025820246"/>
                  </a:ext>
                </a:extLst>
              </a:tr>
              <a:tr h="354130">
                <a:tc>
                  <a:txBody>
                    <a:bodyPr/>
                    <a:lstStyle/>
                    <a:p>
                      <a:pPr algn="l" fontAlgn="b"/>
                      <a:r>
                        <a:rPr lang="en-US" sz="1800" b="0" i="0" u="none" strike="noStrike" dirty="0">
                          <a:solidFill>
                            <a:srgbClr val="58595B"/>
                          </a:solidFill>
                          <a:effectLst/>
                          <a:latin typeface="Calibri" panose="020F0502020204030204" pitchFamily="34" charset="0"/>
                        </a:rPr>
                        <a:t>Small/Mid Cap Equities</a:t>
                      </a:r>
                    </a:p>
                  </a:txBody>
                  <a:tcPr marL="9579" marR="9579" marT="9579" marB="0" anchor="b"/>
                </a:tc>
                <a:tc>
                  <a:txBody>
                    <a:bodyPr/>
                    <a:lstStyle/>
                    <a:p>
                      <a:pPr algn="r" fontAlgn="b"/>
                      <a:r>
                        <a:rPr lang="en-US" sz="1800" b="0" i="0" u="none" strike="noStrike" dirty="0">
                          <a:solidFill>
                            <a:srgbClr val="58595B"/>
                          </a:solidFill>
                          <a:effectLst/>
                          <a:latin typeface="Calibri" panose="020F0502020204030204" pitchFamily="34" charset="0"/>
                        </a:rPr>
                        <a:t>9.3%</a:t>
                      </a:r>
                    </a:p>
                  </a:txBody>
                  <a:tcPr marL="9579" marR="9579" marT="9579" marB="0" anchor="b"/>
                </a:tc>
                <a:tc>
                  <a:txBody>
                    <a:bodyPr/>
                    <a:lstStyle/>
                    <a:p>
                      <a:pPr algn="r" fontAlgn="b"/>
                      <a:r>
                        <a:rPr lang="en-US" sz="1800" b="0" i="0" u="none" strike="noStrike" dirty="0">
                          <a:solidFill>
                            <a:srgbClr val="58595B"/>
                          </a:solidFill>
                          <a:effectLst/>
                          <a:latin typeface="Calibri" panose="020F0502020204030204" pitchFamily="34" charset="0"/>
                        </a:rPr>
                        <a:t>10.6%</a:t>
                      </a:r>
                    </a:p>
                  </a:txBody>
                  <a:tcPr marL="9579" marR="9579" marT="9579" marB="0" anchor="b"/>
                </a:tc>
                <a:tc>
                  <a:txBody>
                    <a:bodyPr/>
                    <a:lstStyle/>
                    <a:p>
                      <a:pPr algn="r" fontAlgn="b"/>
                      <a:r>
                        <a:rPr lang="en-US" sz="1800" b="0" i="0" u="none" strike="noStrike" dirty="0">
                          <a:solidFill>
                            <a:srgbClr val="58595B"/>
                          </a:solidFill>
                          <a:effectLst/>
                          <a:latin typeface="Calibri" panose="020F0502020204030204" pitchFamily="34" charset="0"/>
                        </a:rPr>
                        <a:t>10.4%</a:t>
                      </a:r>
                    </a:p>
                  </a:txBody>
                  <a:tcPr marL="9579" marR="9579" marT="9579" marB="0" anchor="b"/>
                </a:tc>
                <a:extLst>
                  <a:ext uri="{0D108BD9-81ED-4DB2-BD59-A6C34878D82A}">
                    <a16:rowId xmlns:a16="http://schemas.microsoft.com/office/drawing/2014/main" val="1157426932"/>
                  </a:ext>
                </a:extLst>
              </a:tr>
              <a:tr h="354130">
                <a:tc>
                  <a:txBody>
                    <a:bodyPr/>
                    <a:lstStyle/>
                    <a:p>
                      <a:pPr algn="l" fontAlgn="b"/>
                      <a:r>
                        <a:rPr lang="en-US" sz="1800" b="0" i="0" u="none" strike="noStrike">
                          <a:solidFill>
                            <a:srgbClr val="58595B"/>
                          </a:solidFill>
                          <a:effectLst/>
                          <a:latin typeface="Calibri" panose="020F0502020204030204" pitchFamily="34" charset="0"/>
                        </a:rPr>
                        <a:t>Small Cap</a:t>
                      </a:r>
                    </a:p>
                  </a:txBody>
                  <a:tcPr marL="9579" marR="9579" marT="9579" marB="0" anchor="b"/>
                </a:tc>
                <a:tc>
                  <a:txBody>
                    <a:bodyPr/>
                    <a:lstStyle/>
                    <a:p>
                      <a:pPr algn="r" fontAlgn="b"/>
                      <a:r>
                        <a:rPr lang="en-US" sz="1800" b="0" i="0" u="none" strike="noStrike" dirty="0">
                          <a:solidFill>
                            <a:srgbClr val="58595B"/>
                          </a:solidFill>
                          <a:effectLst/>
                          <a:latin typeface="Calibri" panose="020F0502020204030204" pitchFamily="34" charset="0"/>
                        </a:rPr>
                        <a:t>9.4%</a:t>
                      </a:r>
                    </a:p>
                  </a:txBody>
                  <a:tcPr marL="9579" marR="9579" marT="9579" marB="0" anchor="b"/>
                </a:tc>
                <a:tc>
                  <a:txBody>
                    <a:bodyPr/>
                    <a:lstStyle/>
                    <a:p>
                      <a:pPr algn="r" fontAlgn="b"/>
                      <a:r>
                        <a:rPr lang="en-US" sz="1800" b="0" i="0" u="none" strike="noStrike" dirty="0">
                          <a:solidFill>
                            <a:srgbClr val="58595B"/>
                          </a:solidFill>
                          <a:effectLst/>
                          <a:latin typeface="Calibri" panose="020F0502020204030204" pitchFamily="34" charset="0"/>
                        </a:rPr>
                        <a:t>10.7%</a:t>
                      </a:r>
                    </a:p>
                  </a:txBody>
                  <a:tcPr marL="9579" marR="9579" marT="9579" marB="0" anchor="b"/>
                </a:tc>
                <a:tc>
                  <a:txBody>
                    <a:bodyPr/>
                    <a:lstStyle/>
                    <a:p>
                      <a:pPr algn="r" fontAlgn="b"/>
                      <a:r>
                        <a:rPr lang="en-US" sz="1800" b="0" i="0" u="none" strike="noStrike" dirty="0">
                          <a:solidFill>
                            <a:srgbClr val="58595B"/>
                          </a:solidFill>
                          <a:effectLst/>
                          <a:latin typeface="Calibri" panose="020F0502020204030204" pitchFamily="34" charset="0"/>
                        </a:rPr>
                        <a:t>10.5%</a:t>
                      </a:r>
                    </a:p>
                  </a:txBody>
                  <a:tcPr marL="9579" marR="9579" marT="9579" marB="0" anchor="b"/>
                </a:tc>
                <a:extLst>
                  <a:ext uri="{0D108BD9-81ED-4DB2-BD59-A6C34878D82A}">
                    <a16:rowId xmlns:a16="http://schemas.microsoft.com/office/drawing/2014/main" val="3398876817"/>
                  </a:ext>
                </a:extLst>
              </a:tr>
              <a:tr h="354130">
                <a:tc>
                  <a:txBody>
                    <a:bodyPr/>
                    <a:lstStyle/>
                    <a:p>
                      <a:pPr algn="l" fontAlgn="b"/>
                      <a:r>
                        <a:rPr lang="en-US" sz="1800" b="0" i="0" u="none" strike="noStrike">
                          <a:solidFill>
                            <a:srgbClr val="58595B"/>
                          </a:solidFill>
                          <a:effectLst/>
                          <a:latin typeface="Calibri" panose="020F0502020204030204" pitchFamily="34" charset="0"/>
                        </a:rPr>
                        <a:t>Small Cap Value</a:t>
                      </a:r>
                    </a:p>
                  </a:txBody>
                  <a:tcPr marL="9579" marR="9579" marT="9579" marB="0" anchor="b"/>
                </a:tc>
                <a:tc>
                  <a:txBody>
                    <a:bodyPr/>
                    <a:lstStyle/>
                    <a:p>
                      <a:pPr algn="r" fontAlgn="b"/>
                      <a:r>
                        <a:rPr lang="en-US" sz="1800" b="0" i="0" u="none" strike="noStrike" dirty="0">
                          <a:solidFill>
                            <a:srgbClr val="58595B"/>
                          </a:solidFill>
                          <a:effectLst/>
                          <a:latin typeface="Calibri" panose="020F0502020204030204" pitchFamily="34" charset="0"/>
                        </a:rPr>
                        <a:t>10.6%</a:t>
                      </a:r>
                    </a:p>
                  </a:txBody>
                  <a:tcPr marL="9579" marR="9579" marT="9579" marB="0" anchor="b"/>
                </a:tc>
                <a:tc>
                  <a:txBody>
                    <a:bodyPr/>
                    <a:lstStyle/>
                    <a:p>
                      <a:pPr algn="r" fontAlgn="b"/>
                      <a:r>
                        <a:rPr lang="en-US" sz="1800" b="0" i="0" u="none" strike="noStrike" dirty="0">
                          <a:solidFill>
                            <a:srgbClr val="58595B"/>
                          </a:solidFill>
                          <a:effectLst/>
                          <a:latin typeface="Calibri" panose="020F0502020204030204" pitchFamily="34" charset="0"/>
                        </a:rPr>
                        <a:t>11.6%</a:t>
                      </a:r>
                    </a:p>
                  </a:txBody>
                  <a:tcPr marL="9579" marR="9579" marT="9579" marB="0" anchor="b"/>
                </a:tc>
                <a:tc>
                  <a:txBody>
                    <a:bodyPr/>
                    <a:lstStyle/>
                    <a:p>
                      <a:pPr algn="r" fontAlgn="b"/>
                      <a:r>
                        <a:rPr lang="en-US" sz="1800" b="0" i="0" u="none" strike="noStrike" dirty="0">
                          <a:solidFill>
                            <a:srgbClr val="58595B"/>
                          </a:solidFill>
                          <a:effectLst/>
                          <a:latin typeface="Calibri" panose="020F0502020204030204" pitchFamily="34" charset="0"/>
                        </a:rPr>
                        <a:t>11.4%</a:t>
                      </a:r>
                    </a:p>
                  </a:txBody>
                  <a:tcPr marL="9579" marR="9579" marT="9579" marB="0" anchor="b"/>
                </a:tc>
                <a:extLst>
                  <a:ext uri="{0D108BD9-81ED-4DB2-BD59-A6C34878D82A}">
                    <a16:rowId xmlns:a16="http://schemas.microsoft.com/office/drawing/2014/main" val="3114365280"/>
                  </a:ext>
                </a:extLst>
              </a:tr>
              <a:tr h="354130">
                <a:tc>
                  <a:txBody>
                    <a:bodyPr/>
                    <a:lstStyle/>
                    <a:p>
                      <a:pPr algn="l" fontAlgn="b"/>
                      <a:r>
                        <a:rPr lang="en-US" sz="1800" b="0" i="0" u="none" strike="noStrike">
                          <a:solidFill>
                            <a:srgbClr val="58595B"/>
                          </a:solidFill>
                          <a:effectLst/>
                          <a:latin typeface="Calibri" panose="020F0502020204030204" pitchFamily="34" charset="0"/>
                        </a:rPr>
                        <a:t>Small Cap Growth</a:t>
                      </a:r>
                    </a:p>
                  </a:txBody>
                  <a:tcPr marL="9579" marR="9579" marT="9579" marB="0" anchor="b"/>
                </a:tc>
                <a:tc>
                  <a:txBody>
                    <a:bodyPr/>
                    <a:lstStyle/>
                    <a:p>
                      <a:pPr algn="r" fontAlgn="b"/>
                      <a:r>
                        <a:rPr lang="en-US" sz="1800" b="0" i="0" u="none" strike="noStrike" dirty="0">
                          <a:solidFill>
                            <a:srgbClr val="58595B"/>
                          </a:solidFill>
                          <a:effectLst/>
                          <a:latin typeface="Calibri" panose="020F0502020204030204" pitchFamily="34" charset="0"/>
                        </a:rPr>
                        <a:t>7.9%</a:t>
                      </a:r>
                    </a:p>
                  </a:txBody>
                  <a:tcPr marL="9579" marR="9579" marT="9579" marB="0" anchor="b"/>
                </a:tc>
                <a:tc>
                  <a:txBody>
                    <a:bodyPr/>
                    <a:lstStyle/>
                    <a:p>
                      <a:pPr algn="r" fontAlgn="b"/>
                      <a:r>
                        <a:rPr lang="en-US" sz="1800" b="0" i="0" u="none" strike="noStrike" dirty="0">
                          <a:solidFill>
                            <a:srgbClr val="58595B"/>
                          </a:solidFill>
                          <a:effectLst/>
                          <a:latin typeface="Calibri" panose="020F0502020204030204" pitchFamily="34" charset="0"/>
                        </a:rPr>
                        <a:t>9.4%</a:t>
                      </a:r>
                    </a:p>
                  </a:txBody>
                  <a:tcPr marL="9579" marR="9579" marT="9579" marB="0" anchor="b"/>
                </a:tc>
                <a:tc>
                  <a:txBody>
                    <a:bodyPr/>
                    <a:lstStyle/>
                    <a:p>
                      <a:pPr algn="r" fontAlgn="b"/>
                      <a:r>
                        <a:rPr lang="en-US" sz="1800" b="0" i="0" u="none" strike="noStrike" dirty="0">
                          <a:solidFill>
                            <a:srgbClr val="58595B"/>
                          </a:solidFill>
                          <a:effectLst/>
                          <a:latin typeface="Calibri" panose="020F0502020204030204" pitchFamily="34" charset="0"/>
                        </a:rPr>
                        <a:t>9.1%</a:t>
                      </a:r>
                    </a:p>
                  </a:txBody>
                  <a:tcPr marL="9579" marR="9579" marT="9579" marB="0" anchor="b"/>
                </a:tc>
                <a:extLst>
                  <a:ext uri="{0D108BD9-81ED-4DB2-BD59-A6C34878D82A}">
                    <a16:rowId xmlns:a16="http://schemas.microsoft.com/office/drawing/2014/main" val="3950314483"/>
                  </a:ext>
                </a:extLst>
              </a:tr>
              <a:tr h="354130">
                <a:tc>
                  <a:txBody>
                    <a:bodyPr/>
                    <a:lstStyle/>
                    <a:p>
                      <a:pPr algn="l" fontAlgn="b"/>
                      <a:r>
                        <a:rPr lang="en-US" sz="1800" b="0" i="0" u="none" strike="noStrike" dirty="0">
                          <a:solidFill>
                            <a:srgbClr val="58595B"/>
                          </a:solidFill>
                          <a:effectLst/>
                          <a:latin typeface="Calibri" panose="020F0502020204030204" pitchFamily="34" charset="0"/>
                        </a:rPr>
                        <a:t>Total Domestic Equity</a:t>
                      </a:r>
                    </a:p>
                  </a:txBody>
                  <a:tcPr marL="9579" marR="9579" marT="9579" marB="0" anchor="b"/>
                </a:tc>
                <a:tc>
                  <a:txBody>
                    <a:bodyPr/>
                    <a:lstStyle/>
                    <a:p>
                      <a:pPr algn="r" fontAlgn="b"/>
                      <a:r>
                        <a:rPr lang="en-US" sz="1800" b="0" i="0" u="none" strike="noStrike" dirty="0">
                          <a:solidFill>
                            <a:srgbClr val="58595B"/>
                          </a:solidFill>
                          <a:effectLst/>
                          <a:latin typeface="Calibri" panose="020F0502020204030204" pitchFamily="34" charset="0"/>
                        </a:rPr>
                        <a:t>8.5%</a:t>
                      </a:r>
                    </a:p>
                  </a:txBody>
                  <a:tcPr marL="9579" marR="9579" marT="9579" marB="0" anchor="b"/>
                </a:tc>
                <a:tc>
                  <a:txBody>
                    <a:bodyPr/>
                    <a:lstStyle/>
                    <a:p>
                      <a:pPr algn="r" fontAlgn="b"/>
                      <a:r>
                        <a:rPr lang="en-US" sz="1800" b="0" i="0" u="none" strike="noStrike" dirty="0">
                          <a:solidFill>
                            <a:srgbClr val="58595B"/>
                          </a:solidFill>
                          <a:effectLst/>
                          <a:latin typeface="Calibri" panose="020F0502020204030204" pitchFamily="34" charset="0"/>
                        </a:rPr>
                        <a:t>9.6%</a:t>
                      </a:r>
                    </a:p>
                  </a:txBody>
                  <a:tcPr marL="9579" marR="9579" marT="9579" marB="0" anchor="b"/>
                </a:tc>
                <a:tc>
                  <a:txBody>
                    <a:bodyPr/>
                    <a:lstStyle/>
                    <a:p>
                      <a:pPr algn="r" fontAlgn="b"/>
                      <a:r>
                        <a:rPr lang="en-US" sz="1800" b="0" i="0" u="none" strike="noStrike" dirty="0">
                          <a:solidFill>
                            <a:srgbClr val="58595B"/>
                          </a:solidFill>
                          <a:effectLst/>
                          <a:latin typeface="Calibri" panose="020F0502020204030204" pitchFamily="34" charset="0"/>
                        </a:rPr>
                        <a:t>9.4%</a:t>
                      </a:r>
                    </a:p>
                  </a:txBody>
                  <a:tcPr marL="9579" marR="9579" marT="9579" marB="0" anchor="b"/>
                </a:tc>
                <a:extLst>
                  <a:ext uri="{0D108BD9-81ED-4DB2-BD59-A6C34878D82A}">
                    <a16:rowId xmlns:a16="http://schemas.microsoft.com/office/drawing/2014/main" val="2270355394"/>
                  </a:ext>
                </a:extLst>
              </a:tr>
            </a:tbl>
          </a:graphicData>
        </a:graphic>
      </p:graphicFrame>
    </p:spTree>
    <p:extLst>
      <p:ext uri="{BB962C8B-B14F-4D97-AF65-F5344CB8AC3E}">
        <p14:creationId xmlns:p14="http://schemas.microsoft.com/office/powerpoint/2010/main" val="2369381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771265-12FB-47BD-B480-CDD8BE3F2B00}"/>
              </a:ext>
            </a:extLst>
          </p:cNvPr>
          <p:cNvSpPr>
            <a:spLocks noGrp="1"/>
          </p:cNvSpPr>
          <p:nvPr>
            <p:ph type="title"/>
          </p:nvPr>
        </p:nvSpPr>
        <p:spPr>
          <a:xfrm>
            <a:off x="184458" y="0"/>
            <a:ext cx="9193006" cy="1100666"/>
          </a:xfrm>
        </p:spPr>
        <p:txBody>
          <a:bodyPr>
            <a:normAutofit/>
          </a:bodyPr>
          <a:lstStyle/>
          <a:p>
            <a:r>
              <a:rPr lang="en-US" sz="3600" dirty="0" err="1">
                <a:latin typeface="+mj-lt"/>
              </a:rPr>
              <a:t>Wealthcare’s</a:t>
            </a:r>
            <a:r>
              <a:rPr lang="en-US" sz="3600" dirty="0">
                <a:latin typeface="+mj-lt"/>
              </a:rPr>
              <a:t> 2023 Capital Market Assumptions</a:t>
            </a:r>
            <a:br>
              <a:rPr lang="en-US" sz="3500" dirty="0">
                <a:latin typeface="+mj-lt"/>
              </a:rPr>
            </a:br>
            <a:r>
              <a:rPr lang="en-US" sz="2000" dirty="0">
                <a:latin typeface="Calibri Light" panose="020F0302020204030204" pitchFamily="34" charset="0"/>
                <a:cs typeface="Calibri Light" panose="020F0302020204030204" pitchFamily="34" charset="0"/>
              </a:rPr>
              <a:t>Nominal Returns Assumptions for Foreign Equities, Real Assets, and Alternatives</a:t>
            </a:r>
          </a:p>
        </p:txBody>
      </p:sp>
      <p:graphicFrame>
        <p:nvGraphicFramePr>
          <p:cNvPr id="5" name="Table 4">
            <a:extLst>
              <a:ext uri="{FF2B5EF4-FFF2-40B4-BE49-F238E27FC236}">
                <a16:creationId xmlns:a16="http://schemas.microsoft.com/office/drawing/2014/main" id="{A87D7E1F-7591-4063-AF5B-37657AE11A7D}"/>
              </a:ext>
            </a:extLst>
          </p:cNvPr>
          <p:cNvGraphicFramePr>
            <a:graphicFrameLocks noGrp="1"/>
          </p:cNvGraphicFramePr>
          <p:nvPr/>
        </p:nvGraphicFramePr>
        <p:xfrm>
          <a:off x="495300" y="1568742"/>
          <a:ext cx="7427082" cy="2830621"/>
        </p:xfrm>
        <a:graphic>
          <a:graphicData uri="http://schemas.openxmlformats.org/drawingml/2006/table">
            <a:tbl>
              <a:tblPr firstRow="1" bandRow="1">
                <a:tableStyleId>{5C22544A-7EE6-4342-B048-85BDC9FD1C3A}</a:tableStyleId>
              </a:tblPr>
              <a:tblGrid>
                <a:gridCol w="2269067">
                  <a:extLst>
                    <a:ext uri="{9D8B030D-6E8A-4147-A177-3AD203B41FA5}">
                      <a16:colId xmlns:a16="http://schemas.microsoft.com/office/drawing/2014/main" val="1309379743"/>
                    </a:ext>
                  </a:extLst>
                </a:gridCol>
                <a:gridCol w="1600200">
                  <a:extLst>
                    <a:ext uri="{9D8B030D-6E8A-4147-A177-3AD203B41FA5}">
                      <a16:colId xmlns:a16="http://schemas.microsoft.com/office/drawing/2014/main" val="2726912306"/>
                    </a:ext>
                  </a:extLst>
                </a:gridCol>
                <a:gridCol w="1879600">
                  <a:extLst>
                    <a:ext uri="{9D8B030D-6E8A-4147-A177-3AD203B41FA5}">
                      <a16:colId xmlns:a16="http://schemas.microsoft.com/office/drawing/2014/main" val="3694864491"/>
                    </a:ext>
                  </a:extLst>
                </a:gridCol>
                <a:gridCol w="1678215">
                  <a:extLst>
                    <a:ext uri="{9D8B030D-6E8A-4147-A177-3AD203B41FA5}">
                      <a16:colId xmlns:a16="http://schemas.microsoft.com/office/drawing/2014/main" val="862033901"/>
                    </a:ext>
                  </a:extLst>
                </a:gridCol>
              </a:tblGrid>
              <a:tr h="352123">
                <a:tc>
                  <a:txBody>
                    <a:bodyPr/>
                    <a:lstStyle/>
                    <a:p>
                      <a:endParaRPr lang="en-US" dirty="0"/>
                    </a:p>
                  </a:txBody>
                  <a:tcPr/>
                </a:tc>
                <a:tc>
                  <a:txBody>
                    <a:bodyPr/>
                    <a:lstStyle/>
                    <a:p>
                      <a:r>
                        <a:rPr lang="en-US" dirty="0"/>
                        <a:t>Initial</a:t>
                      </a:r>
                    </a:p>
                  </a:txBody>
                  <a:tcPr/>
                </a:tc>
                <a:tc>
                  <a:txBody>
                    <a:bodyPr/>
                    <a:lstStyle/>
                    <a:p>
                      <a:r>
                        <a:rPr lang="en-US" dirty="0"/>
                        <a:t>Normative</a:t>
                      </a:r>
                    </a:p>
                  </a:txBody>
                  <a:tcPr/>
                </a:tc>
                <a:tc>
                  <a:txBody>
                    <a:bodyPr/>
                    <a:lstStyle/>
                    <a:p>
                      <a:r>
                        <a:rPr lang="en-US" dirty="0"/>
                        <a:t>50 Year Blend</a:t>
                      </a:r>
                    </a:p>
                  </a:txBody>
                  <a:tcPr/>
                </a:tc>
                <a:extLst>
                  <a:ext uri="{0D108BD9-81ED-4DB2-BD59-A6C34878D82A}">
                    <a16:rowId xmlns:a16="http://schemas.microsoft.com/office/drawing/2014/main" val="940804230"/>
                  </a:ext>
                </a:extLst>
              </a:tr>
              <a:tr h="352123">
                <a:tc>
                  <a:txBody>
                    <a:bodyPr/>
                    <a:lstStyle/>
                    <a:p>
                      <a:pPr algn="l" fontAlgn="b"/>
                      <a:r>
                        <a:rPr lang="en-US" sz="1800" b="0" i="0" u="none" strike="noStrike" dirty="0">
                          <a:solidFill>
                            <a:srgbClr val="58595B"/>
                          </a:solidFill>
                          <a:effectLst/>
                          <a:latin typeface="Calibri" panose="020F0502020204030204" pitchFamily="34" charset="0"/>
                        </a:rPr>
                        <a:t>Foreign Equity</a:t>
                      </a:r>
                    </a:p>
                  </a:txBody>
                  <a:tcPr marL="9525" marR="9525" marT="9525" marB="0" anchor="b"/>
                </a:tc>
                <a:tc>
                  <a:txBody>
                    <a:bodyPr/>
                    <a:lstStyle/>
                    <a:p>
                      <a:pPr algn="r" fontAlgn="b"/>
                      <a:r>
                        <a:rPr lang="en-US" sz="1800" b="0" i="0" u="none" strike="noStrike" dirty="0">
                          <a:solidFill>
                            <a:srgbClr val="58595B"/>
                          </a:solidFill>
                          <a:effectLst/>
                          <a:latin typeface="Calibri" panose="020F0502020204030204" pitchFamily="34" charset="0"/>
                        </a:rPr>
                        <a:t>8.5%</a:t>
                      </a:r>
                    </a:p>
                  </a:txBody>
                  <a:tcPr marL="9525" marR="9525" marT="9525" marB="0" anchor="b"/>
                </a:tc>
                <a:tc>
                  <a:txBody>
                    <a:bodyPr/>
                    <a:lstStyle/>
                    <a:p>
                      <a:pPr algn="r" fontAlgn="b"/>
                      <a:r>
                        <a:rPr lang="en-US" sz="1800" b="0" i="0" u="none" strike="noStrike" dirty="0">
                          <a:solidFill>
                            <a:srgbClr val="58595B"/>
                          </a:solidFill>
                          <a:effectLst/>
                          <a:latin typeface="Calibri" panose="020F0502020204030204" pitchFamily="34" charset="0"/>
                        </a:rPr>
                        <a:t>9.6%</a:t>
                      </a:r>
                    </a:p>
                  </a:txBody>
                  <a:tcPr marL="9525" marR="9525" marT="9525" marB="0" anchor="b"/>
                </a:tc>
                <a:tc>
                  <a:txBody>
                    <a:bodyPr/>
                    <a:lstStyle/>
                    <a:p>
                      <a:pPr algn="r" fontAlgn="b"/>
                      <a:r>
                        <a:rPr lang="en-US" sz="1800" b="0" i="0" u="none" strike="noStrike" dirty="0">
                          <a:solidFill>
                            <a:srgbClr val="58595B"/>
                          </a:solidFill>
                          <a:effectLst/>
                          <a:latin typeface="Calibri" panose="020F0502020204030204" pitchFamily="34" charset="0"/>
                        </a:rPr>
                        <a:t>9.4%</a:t>
                      </a:r>
                    </a:p>
                  </a:txBody>
                  <a:tcPr marL="9525" marR="9525" marT="9525" marB="0" anchor="b"/>
                </a:tc>
                <a:extLst>
                  <a:ext uri="{0D108BD9-81ED-4DB2-BD59-A6C34878D82A}">
                    <a16:rowId xmlns:a16="http://schemas.microsoft.com/office/drawing/2014/main" val="3888037836"/>
                  </a:ext>
                </a:extLst>
              </a:tr>
              <a:tr h="352123">
                <a:tc>
                  <a:txBody>
                    <a:bodyPr/>
                    <a:lstStyle/>
                    <a:p>
                      <a:pPr algn="l" fontAlgn="b"/>
                      <a:r>
                        <a:rPr lang="en-US" sz="1800" b="0" i="0" u="none" strike="noStrike" dirty="0">
                          <a:solidFill>
                            <a:srgbClr val="58595B"/>
                          </a:solidFill>
                          <a:effectLst/>
                          <a:latin typeface="Calibri" panose="020F0502020204030204" pitchFamily="34" charset="0"/>
                        </a:rPr>
                        <a:t>International Equity</a:t>
                      </a:r>
                    </a:p>
                  </a:txBody>
                  <a:tcPr marL="9525" marR="9525" marT="9525" marB="0" anchor="b"/>
                </a:tc>
                <a:tc>
                  <a:txBody>
                    <a:bodyPr/>
                    <a:lstStyle/>
                    <a:p>
                      <a:pPr algn="r" fontAlgn="b"/>
                      <a:r>
                        <a:rPr lang="en-US" sz="1800" b="0" i="0" u="none" strike="noStrike" dirty="0">
                          <a:solidFill>
                            <a:srgbClr val="58595B"/>
                          </a:solidFill>
                          <a:effectLst/>
                          <a:latin typeface="Calibri" panose="020F0502020204030204" pitchFamily="34" charset="0"/>
                        </a:rPr>
                        <a:t>8.1%</a:t>
                      </a:r>
                    </a:p>
                  </a:txBody>
                  <a:tcPr marL="9525" marR="9525" marT="9525" marB="0" anchor="b"/>
                </a:tc>
                <a:tc>
                  <a:txBody>
                    <a:bodyPr/>
                    <a:lstStyle/>
                    <a:p>
                      <a:pPr algn="r" fontAlgn="b"/>
                      <a:r>
                        <a:rPr lang="en-US" sz="1800" b="0" i="0" u="none" strike="noStrike" dirty="0">
                          <a:solidFill>
                            <a:srgbClr val="58595B"/>
                          </a:solidFill>
                          <a:effectLst/>
                          <a:latin typeface="Calibri" panose="020F0502020204030204" pitchFamily="34" charset="0"/>
                        </a:rPr>
                        <a:t>9.1%</a:t>
                      </a:r>
                    </a:p>
                  </a:txBody>
                  <a:tcPr marL="9525" marR="9525" marT="9525" marB="0" anchor="b"/>
                </a:tc>
                <a:tc>
                  <a:txBody>
                    <a:bodyPr/>
                    <a:lstStyle/>
                    <a:p>
                      <a:pPr algn="r" fontAlgn="b"/>
                      <a:r>
                        <a:rPr lang="en-US" sz="1800" b="0" i="0" u="none" strike="noStrike" dirty="0">
                          <a:solidFill>
                            <a:srgbClr val="58595B"/>
                          </a:solidFill>
                          <a:effectLst/>
                          <a:latin typeface="Calibri" panose="020F0502020204030204" pitchFamily="34" charset="0"/>
                        </a:rPr>
                        <a:t>8.9%</a:t>
                      </a:r>
                    </a:p>
                  </a:txBody>
                  <a:tcPr marL="9525" marR="9525" marT="9525" marB="0" anchor="b"/>
                </a:tc>
                <a:extLst>
                  <a:ext uri="{0D108BD9-81ED-4DB2-BD59-A6C34878D82A}">
                    <a16:rowId xmlns:a16="http://schemas.microsoft.com/office/drawing/2014/main" val="2057539438"/>
                  </a:ext>
                </a:extLst>
              </a:tr>
              <a:tr h="352123">
                <a:tc>
                  <a:txBody>
                    <a:bodyPr/>
                    <a:lstStyle/>
                    <a:p>
                      <a:pPr algn="l" fontAlgn="b"/>
                      <a:r>
                        <a:rPr lang="en-US" sz="1800" b="0" i="0" u="none" strike="noStrike" dirty="0">
                          <a:solidFill>
                            <a:srgbClr val="58595B"/>
                          </a:solidFill>
                          <a:effectLst/>
                          <a:latin typeface="Calibri" panose="020F0502020204030204" pitchFamily="34" charset="0"/>
                        </a:rPr>
                        <a:t>Emerging Market Equity</a:t>
                      </a:r>
                    </a:p>
                  </a:txBody>
                  <a:tcPr marL="9525" marR="9525" marT="9525" marB="0" anchor="b"/>
                </a:tc>
                <a:tc>
                  <a:txBody>
                    <a:bodyPr/>
                    <a:lstStyle/>
                    <a:p>
                      <a:pPr algn="r" fontAlgn="b"/>
                      <a:r>
                        <a:rPr lang="en-US" sz="1800" b="0" i="0" u="none" strike="noStrike" dirty="0">
                          <a:solidFill>
                            <a:srgbClr val="58595B"/>
                          </a:solidFill>
                          <a:effectLst/>
                          <a:latin typeface="Calibri" panose="020F0502020204030204" pitchFamily="34" charset="0"/>
                        </a:rPr>
                        <a:t>8.7%</a:t>
                      </a:r>
                    </a:p>
                  </a:txBody>
                  <a:tcPr marL="9525" marR="9525" marT="9525" marB="0" anchor="b"/>
                </a:tc>
                <a:tc>
                  <a:txBody>
                    <a:bodyPr/>
                    <a:lstStyle/>
                    <a:p>
                      <a:pPr algn="r" fontAlgn="b"/>
                      <a:r>
                        <a:rPr lang="en-US" sz="1800" b="0" i="0" u="none" strike="noStrike" dirty="0">
                          <a:solidFill>
                            <a:srgbClr val="58595B"/>
                          </a:solidFill>
                          <a:effectLst/>
                          <a:latin typeface="Calibri" panose="020F0502020204030204" pitchFamily="34" charset="0"/>
                        </a:rPr>
                        <a:t>9.9%</a:t>
                      </a:r>
                    </a:p>
                  </a:txBody>
                  <a:tcPr marL="9525" marR="9525" marT="9525" marB="0" anchor="b"/>
                </a:tc>
                <a:tc>
                  <a:txBody>
                    <a:bodyPr/>
                    <a:lstStyle/>
                    <a:p>
                      <a:pPr algn="r" fontAlgn="b"/>
                      <a:r>
                        <a:rPr lang="en-US" sz="1800" b="0" i="0" u="none" strike="noStrike" dirty="0">
                          <a:solidFill>
                            <a:srgbClr val="58595B"/>
                          </a:solidFill>
                          <a:effectLst/>
                          <a:latin typeface="Calibri" panose="020F0502020204030204" pitchFamily="34" charset="0"/>
                        </a:rPr>
                        <a:t>9.7%</a:t>
                      </a:r>
                    </a:p>
                  </a:txBody>
                  <a:tcPr marL="9525" marR="9525" marT="9525" marB="0" anchor="b"/>
                </a:tc>
                <a:extLst>
                  <a:ext uri="{0D108BD9-81ED-4DB2-BD59-A6C34878D82A}">
                    <a16:rowId xmlns:a16="http://schemas.microsoft.com/office/drawing/2014/main" val="592600047"/>
                  </a:ext>
                </a:extLst>
              </a:tr>
              <a:tr h="352123">
                <a:tc>
                  <a:txBody>
                    <a:bodyPr/>
                    <a:lstStyle/>
                    <a:p>
                      <a:pPr algn="l" fontAlgn="b"/>
                      <a:r>
                        <a:rPr lang="en-US" sz="1800" b="0" i="0" u="none" strike="noStrike">
                          <a:solidFill>
                            <a:srgbClr val="58595B"/>
                          </a:solidFill>
                          <a:effectLst/>
                          <a:latin typeface="Calibri" panose="020F0502020204030204" pitchFamily="34" charset="0"/>
                        </a:rPr>
                        <a:t>REITs</a:t>
                      </a:r>
                    </a:p>
                  </a:txBody>
                  <a:tcPr marL="9525" marR="9525" marT="9525" marB="0" anchor="b"/>
                </a:tc>
                <a:tc>
                  <a:txBody>
                    <a:bodyPr/>
                    <a:lstStyle/>
                    <a:p>
                      <a:pPr algn="r" fontAlgn="b"/>
                      <a:r>
                        <a:rPr lang="en-US" sz="1800" b="0" i="0" u="none" strike="noStrike" dirty="0">
                          <a:solidFill>
                            <a:srgbClr val="58595B"/>
                          </a:solidFill>
                          <a:effectLst/>
                          <a:latin typeface="Calibri" panose="020F0502020204030204" pitchFamily="34" charset="0"/>
                        </a:rPr>
                        <a:t>7.2%</a:t>
                      </a:r>
                    </a:p>
                  </a:txBody>
                  <a:tcPr marL="9525" marR="9525" marT="9525" marB="0" anchor="b"/>
                </a:tc>
                <a:tc>
                  <a:txBody>
                    <a:bodyPr/>
                    <a:lstStyle/>
                    <a:p>
                      <a:pPr algn="r" fontAlgn="b"/>
                      <a:r>
                        <a:rPr lang="en-US" sz="1800" b="0" i="0" u="none" strike="noStrike" dirty="0">
                          <a:solidFill>
                            <a:srgbClr val="58595B"/>
                          </a:solidFill>
                          <a:effectLst/>
                          <a:latin typeface="Calibri" panose="020F0502020204030204" pitchFamily="34" charset="0"/>
                        </a:rPr>
                        <a:t>8.2%</a:t>
                      </a:r>
                    </a:p>
                  </a:txBody>
                  <a:tcPr marL="9525" marR="9525" marT="9525" marB="0" anchor="b"/>
                </a:tc>
                <a:tc>
                  <a:txBody>
                    <a:bodyPr/>
                    <a:lstStyle/>
                    <a:p>
                      <a:pPr algn="r" fontAlgn="b"/>
                      <a:r>
                        <a:rPr lang="en-US" sz="1800" b="0" i="0" u="none" strike="noStrike" dirty="0">
                          <a:solidFill>
                            <a:srgbClr val="58595B"/>
                          </a:solidFill>
                          <a:effectLst/>
                          <a:latin typeface="Calibri" panose="020F0502020204030204" pitchFamily="34" charset="0"/>
                        </a:rPr>
                        <a:t>8.0%</a:t>
                      </a:r>
                    </a:p>
                  </a:txBody>
                  <a:tcPr marL="9525" marR="9525" marT="9525" marB="0" anchor="b"/>
                </a:tc>
                <a:extLst>
                  <a:ext uri="{0D108BD9-81ED-4DB2-BD59-A6C34878D82A}">
                    <a16:rowId xmlns:a16="http://schemas.microsoft.com/office/drawing/2014/main" val="2817074123"/>
                  </a:ext>
                </a:extLst>
              </a:tr>
              <a:tr h="352123">
                <a:tc>
                  <a:txBody>
                    <a:bodyPr/>
                    <a:lstStyle/>
                    <a:p>
                      <a:pPr algn="l" fontAlgn="b"/>
                      <a:r>
                        <a:rPr lang="en-US" sz="1800" b="0" i="0" u="none" strike="noStrike" dirty="0">
                          <a:solidFill>
                            <a:srgbClr val="58595B"/>
                          </a:solidFill>
                          <a:effectLst/>
                          <a:latin typeface="Calibri" panose="020F0502020204030204" pitchFamily="34" charset="0"/>
                        </a:rPr>
                        <a:t>Commodities</a:t>
                      </a:r>
                    </a:p>
                  </a:txBody>
                  <a:tcPr marL="9525" marR="9525" marT="9525" marB="0" anchor="b"/>
                </a:tc>
                <a:tc>
                  <a:txBody>
                    <a:bodyPr/>
                    <a:lstStyle/>
                    <a:p>
                      <a:pPr algn="r" fontAlgn="b"/>
                      <a:r>
                        <a:rPr lang="en-US" sz="1800" b="0" i="0" u="none" strike="noStrike" dirty="0">
                          <a:solidFill>
                            <a:srgbClr val="58595B"/>
                          </a:solidFill>
                          <a:effectLst/>
                          <a:latin typeface="Calibri" panose="020F0502020204030204" pitchFamily="34" charset="0"/>
                        </a:rPr>
                        <a:t>4.4%</a:t>
                      </a:r>
                    </a:p>
                  </a:txBody>
                  <a:tcPr marL="9525" marR="9525" marT="9525" marB="0" anchor="b"/>
                </a:tc>
                <a:tc>
                  <a:txBody>
                    <a:bodyPr/>
                    <a:lstStyle/>
                    <a:p>
                      <a:pPr algn="r" fontAlgn="b"/>
                      <a:r>
                        <a:rPr lang="en-US" sz="1800" b="0" i="0" u="none" strike="noStrike" dirty="0">
                          <a:solidFill>
                            <a:srgbClr val="58595B"/>
                          </a:solidFill>
                          <a:effectLst/>
                          <a:latin typeface="Calibri" panose="020F0502020204030204" pitchFamily="34" charset="0"/>
                        </a:rPr>
                        <a:t>4.1%</a:t>
                      </a:r>
                    </a:p>
                  </a:txBody>
                  <a:tcPr marL="9525" marR="9525" marT="9525" marB="0" anchor="b"/>
                </a:tc>
                <a:tc>
                  <a:txBody>
                    <a:bodyPr/>
                    <a:lstStyle/>
                    <a:p>
                      <a:pPr algn="r" fontAlgn="b"/>
                      <a:r>
                        <a:rPr lang="en-US" sz="1800" b="0" i="0" u="none" strike="noStrike" dirty="0">
                          <a:solidFill>
                            <a:srgbClr val="58595B"/>
                          </a:solidFill>
                          <a:effectLst/>
                          <a:latin typeface="Calibri" panose="020F0502020204030204" pitchFamily="34" charset="0"/>
                        </a:rPr>
                        <a:t>4.1%</a:t>
                      </a:r>
                    </a:p>
                  </a:txBody>
                  <a:tcPr marL="9525" marR="9525" marT="9525" marB="0" anchor="b"/>
                </a:tc>
                <a:extLst>
                  <a:ext uri="{0D108BD9-81ED-4DB2-BD59-A6C34878D82A}">
                    <a16:rowId xmlns:a16="http://schemas.microsoft.com/office/drawing/2014/main" val="1366787969"/>
                  </a:ext>
                </a:extLst>
              </a:tr>
              <a:tr h="352123">
                <a:tc>
                  <a:txBody>
                    <a:bodyPr/>
                    <a:lstStyle/>
                    <a:p>
                      <a:pPr algn="l" fontAlgn="b"/>
                      <a:r>
                        <a:rPr lang="en-US" sz="1800" b="0" i="0" u="none" strike="noStrike">
                          <a:solidFill>
                            <a:srgbClr val="58595B"/>
                          </a:solidFill>
                          <a:effectLst/>
                          <a:latin typeface="Calibri" panose="020F0502020204030204" pitchFamily="34" charset="0"/>
                        </a:rPr>
                        <a:t>Hedge Funds</a:t>
                      </a:r>
                    </a:p>
                  </a:txBody>
                  <a:tcPr marL="9525" marR="9525" marT="9525" marB="0" anchor="b"/>
                </a:tc>
                <a:tc>
                  <a:txBody>
                    <a:bodyPr/>
                    <a:lstStyle/>
                    <a:p>
                      <a:pPr algn="r" fontAlgn="b"/>
                      <a:r>
                        <a:rPr lang="en-US" sz="1800" b="0" i="0" u="none" strike="noStrike" dirty="0">
                          <a:solidFill>
                            <a:srgbClr val="58595B"/>
                          </a:solidFill>
                          <a:effectLst/>
                          <a:latin typeface="Calibri" panose="020F0502020204030204" pitchFamily="34" charset="0"/>
                        </a:rPr>
                        <a:t>6.3%</a:t>
                      </a:r>
                    </a:p>
                  </a:txBody>
                  <a:tcPr marL="9525" marR="9525" marT="9525" marB="0" anchor="b"/>
                </a:tc>
                <a:tc>
                  <a:txBody>
                    <a:bodyPr/>
                    <a:lstStyle/>
                    <a:p>
                      <a:pPr algn="r" fontAlgn="b"/>
                      <a:r>
                        <a:rPr lang="en-US" sz="1800" b="0" i="0" u="none" strike="noStrike" dirty="0">
                          <a:solidFill>
                            <a:srgbClr val="58595B"/>
                          </a:solidFill>
                          <a:effectLst/>
                          <a:latin typeface="Calibri" panose="020F0502020204030204" pitchFamily="34" charset="0"/>
                        </a:rPr>
                        <a:t>6.1%</a:t>
                      </a:r>
                    </a:p>
                  </a:txBody>
                  <a:tcPr marL="9525" marR="9525" marT="9525" marB="0" anchor="b"/>
                </a:tc>
                <a:tc>
                  <a:txBody>
                    <a:bodyPr/>
                    <a:lstStyle/>
                    <a:p>
                      <a:pPr algn="r" fontAlgn="b"/>
                      <a:r>
                        <a:rPr lang="en-US" sz="1800" b="0" i="0" u="none" strike="noStrike" dirty="0">
                          <a:solidFill>
                            <a:srgbClr val="58595B"/>
                          </a:solidFill>
                          <a:effectLst/>
                          <a:latin typeface="Calibri" panose="020F0502020204030204" pitchFamily="34" charset="0"/>
                        </a:rPr>
                        <a:t>6.2%</a:t>
                      </a:r>
                    </a:p>
                  </a:txBody>
                  <a:tcPr marL="9525" marR="9525" marT="9525" marB="0" anchor="b"/>
                </a:tc>
                <a:extLst>
                  <a:ext uri="{0D108BD9-81ED-4DB2-BD59-A6C34878D82A}">
                    <a16:rowId xmlns:a16="http://schemas.microsoft.com/office/drawing/2014/main" val="2025820246"/>
                  </a:ext>
                </a:extLst>
              </a:tr>
              <a:tr h="352123">
                <a:tc>
                  <a:txBody>
                    <a:bodyPr/>
                    <a:lstStyle/>
                    <a:p>
                      <a:pPr algn="l" fontAlgn="b"/>
                      <a:r>
                        <a:rPr lang="en-US" sz="1800" b="0" i="0" u="none" strike="noStrike" dirty="0">
                          <a:solidFill>
                            <a:srgbClr val="58595B"/>
                          </a:solidFill>
                          <a:effectLst/>
                          <a:latin typeface="Calibri" panose="020F0502020204030204" pitchFamily="34" charset="0"/>
                        </a:rPr>
                        <a:t>Private Equity</a:t>
                      </a:r>
                    </a:p>
                  </a:txBody>
                  <a:tcPr marL="9525" marR="9525" marT="9525" marB="0" anchor="b"/>
                </a:tc>
                <a:tc>
                  <a:txBody>
                    <a:bodyPr/>
                    <a:lstStyle/>
                    <a:p>
                      <a:pPr algn="r" fontAlgn="b"/>
                      <a:r>
                        <a:rPr lang="en-US" sz="1800" b="0" i="0" u="none" strike="noStrike" dirty="0">
                          <a:solidFill>
                            <a:srgbClr val="58595B"/>
                          </a:solidFill>
                          <a:effectLst/>
                          <a:latin typeface="Calibri" panose="020F0502020204030204" pitchFamily="34" charset="0"/>
                        </a:rPr>
                        <a:t>10.2%</a:t>
                      </a:r>
                    </a:p>
                  </a:txBody>
                  <a:tcPr marL="9525" marR="9525" marT="9525" marB="0" anchor="b"/>
                </a:tc>
                <a:tc>
                  <a:txBody>
                    <a:bodyPr/>
                    <a:lstStyle/>
                    <a:p>
                      <a:pPr algn="r" fontAlgn="b"/>
                      <a:r>
                        <a:rPr lang="en-US" sz="1800" b="0" i="0" u="none" strike="noStrike" dirty="0">
                          <a:solidFill>
                            <a:srgbClr val="58595B"/>
                          </a:solidFill>
                          <a:effectLst/>
                          <a:latin typeface="Calibri" panose="020F0502020204030204" pitchFamily="34" charset="0"/>
                        </a:rPr>
                        <a:t>11.4%</a:t>
                      </a:r>
                    </a:p>
                  </a:txBody>
                  <a:tcPr marL="9525" marR="9525" marT="9525" marB="0" anchor="b"/>
                </a:tc>
                <a:tc>
                  <a:txBody>
                    <a:bodyPr/>
                    <a:lstStyle/>
                    <a:p>
                      <a:pPr algn="r" fontAlgn="b"/>
                      <a:r>
                        <a:rPr lang="en-US" sz="1800" b="0" i="0" u="none" strike="noStrike" dirty="0">
                          <a:solidFill>
                            <a:srgbClr val="58595B"/>
                          </a:solidFill>
                          <a:effectLst/>
                          <a:latin typeface="Calibri" panose="020F0502020204030204" pitchFamily="34" charset="0"/>
                        </a:rPr>
                        <a:t>11.1%</a:t>
                      </a:r>
                    </a:p>
                  </a:txBody>
                  <a:tcPr marL="9525" marR="9525" marT="9525" marB="0" anchor="b"/>
                </a:tc>
                <a:extLst>
                  <a:ext uri="{0D108BD9-81ED-4DB2-BD59-A6C34878D82A}">
                    <a16:rowId xmlns:a16="http://schemas.microsoft.com/office/drawing/2014/main" val="1157426932"/>
                  </a:ext>
                </a:extLst>
              </a:tr>
            </a:tbl>
          </a:graphicData>
        </a:graphic>
      </p:graphicFrame>
    </p:spTree>
    <p:extLst>
      <p:ext uri="{BB962C8B-B14F-4D97-AF65-F5344CB8AC3E}">
        <p14:creationId xmlns:p14="http://schemas.microsoft.com/office/powerpoint/2010/main" val="3933355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BAFC3-7290-4E37-B955-D56148046A41}"/>
              </a:ext>
            </a:extLst>
          </p:cNvPr>
          <p:cNvSpPr>
            <a:spLocks noGrp="1"/>
          </p:cNvSpPr>
          <p:nvPr>
            <p:ph type="title"/>
          </p:nvPr>
        </p:nvSpPr>
        <p:spPr/>
        <p:txBody>
          <a:bodyPr>
            <a:normAutofit/>
          </a:bodyPr>
          <a:lstStyle/>
          <a:p>
            <a:r>
              <a:rPr lang="en-US" sz="3200" dirty="0">
                <a:solidFill>
                  <a:schemeClr val="bg1"/>
                </a:solidFill>
                <a:latin typeface="+mj-lt"/>
              </a:rPr>
              <a:t>Executive Summary</a:t>
            </a:r>
          </a:p>
        </p:txBody>
      </p:sp>
      <p:sp>
        <p:nvSpPr>
          <p:cNvPr id="4" name="Rectangle 3">
            <a:extLst>
              <a:ext uri="{FF2B5EF4-FFF2-40B4-BE49-F238E27FC236}">
                <a16:creationId xmlns:a16="http://schemas.microsoft.com/office/drawing/2014/main" id="{20A384DA-141C-43C8-8CCF-3AB9973A3A62}"/>
              </a:ext>
            </a:extLst>
          </p:cNvPr>
          <p:cNvSpPr/>
          <p:nvPr/>
        </p:nvSpPr>
        <p:spPr>
          <a:xfrm>
            <a:off x="419100" y="1220223"/>
            <a:ext cx="8428653" cy="5016758"/>
          </a:xfrm>
          <a:prstGeom prst="rect">
            <a:avLst/>
          </a:prstGeom>
        </p:spPr>
        <p:txBody>
          <a:bodyPr wrap="square">
            <a:spAutoFit/>
          </a:bodyPr>
          <a:lstStyle/>
          <a:p>
            <a:pPr marL="342900" indent="-342900">
              <a:lnSpc>
                <a:spcPct val="100000"/>
              </a:lnSpc>
              <a:spcBef>
                <a:spcPts val="0"/>
              </a:spcBef>
              <a:buClr>
                <a:schemeClr val="tx1"/>
              </a:buClr>
              <a:buFont typeface="+mj-lt"/>
              <a:buAutoNum type="arabicPeriod"/>
            </a:pPr>
            <a:r>
              <a:rPr lang="en-US" sz="1400" dirty="0">
                <a:solidFill>
                  <a:srgbClr val="58595B"/>
                </a:solidFill>
              </a:rPr>
              <a:t>There were </a:t>
            </a:r>
            <a:r>
              <a:rPr lang="en-US" sz="1400" b="1" dirty="0">
                <a:solidFill>
                  <a:srgbClr val="58595B"/>
                </a:solidFill>
              </a:rPr>
              <a:t>no changes to our assumption setting process and frameworks for 2023</a:t>
            </a:r>
            <a:r>
              <a:rPr lang="en-US" sz="1400" dirty="0">
                <a:solidFill>
                  <a:srgbClr val="58595B"/>
                </a:solidFill>
              </a:rPr>
              <a:t>.  We continue to use:</a:t>
            </a:r>
          </a:p>
          <a:p>
            <a:pPr marL="742950" lvl="1" indent="-342900">
              <a:spcBef>
                <a:spcPts val="0"/>
              </a:spcBef>
              <a:buClr>
                <a:schemeClr val="tx1"/>
              </a:buClr>
              <a:buFont typeface="+mj-lt"/>
              <a:buAutoNum type="alphaLcParenR"/>
            </a:pPr>
            <a:r>
              <a:rPr lang="en-US" sz="1400" i="1" dirty="0">
                <a:solidFill>
                  <a:srgbClr val="58595B"/>
                </a:solidFill>
              </a:rPr>
              <a:t>A core/satellite  framework </a:t>
            </a:r>
            <a:r>
              <a:rPr lang="en-US" sz="1400" dirty="0">
                <a:solidFill>
                  <a:srgbClr val="58595B"/>
                </a:solidFill>
              </a:rPr>
              <a:t>for modeling returns and relationships across historical data series.</a:t>
            </a:r>
          </a:p>
          <a:p>
            <a:pPr marL="742950" lvl="1" indent="-342900">
              <a:spcBef>
                <a:spcPts val="0"/>
              </a:spcBef>
              <a:buClr>
                <a:schemeClr val="tx1"/>
              </a:buClr>
              <a:buFont typeface="+mj-lt"/>
              <a:buAutoNum type="alphaLcParenR"/>
            </a:pPr>
            <a:r>
              <a:rPr lang="en-US" sz="1400" i="1" dirty="0">
                <a:solidFill>
                  <a:srgbClr val="58595B"/>
                </a:solidFill>
              </a:rPr>
              <a:t>A two-tier, initial-to-normative framework </a:t>
            </a:r>
            <a:r>
              <a:rPr lang="en-US" sz="1400" dirty="0">
                <a:solidFill>
                  <a:srgbClr val="58595B"/>
                </a:solidFill>
              </a:rPr>
              <a:t>to manage sequence-of-return risk.</a:t>
            </a:r>
          </a:p>
          <a:p>
            <a:pPr marL="742950" lvl="1" indent="-342900">
              <a:buClr>
                <a:schemeClr val="tx1"/>
              </a:buClr>
              <a:buFont typeface="+mj-lt"/>
              <a:buAutoNum type="alphaLcParenR"/>
            </a:pPr>
            <a:r>
              <a:rPr lang="en-US" sz="1400" i="1" dirty="0">
                <a:solidFill>
                  <a:srgbClr val="58595B"/>
                </a:solidFill>
              </a:rPr>
              <a:t>A dual modeling framework </a:t>
            </a:r>
            <a:r>
              <a:rPr lang="en-US" sz="1400" dirty="0">
                <a:solidFill>
                  <a:srgbClr val="58595B"/>
                </a:solidFill>
              </a:rPr>
              <a:t>informed by history: 1) fundamental approach, 2) risk premium approach.</a:t>
            </a:r>
          </a:p>
          <a:p>
            <a:pPr marL="742950" lvl="1" indent="-342900">
              <a:spcBef>
                <a:spcPts val="0"/>
              </a:spcBef>
              <a:buClr>
                <a:schemeClr val="tx1"/>
              </a:buClr>
              <a:buFont typeface="+mj-lt"/>
              <a:buAutoNum type="alphaLcParenR"/>
            </a:pPr>
            <a:endParaRPr lang="en-US" sz="1400" dirty="0">
              <a:solidFill>
                <a:srgbClr val="58595B"/>
              </a:solidFill>
            </a:endParaRPr>
          </a:p>
          <a:p>
            <a:pPr marL="342900" indent="-342900">
              <a:lnSpc>
                <a:spcPct val="100000"/>
              </a:lnSpc>
              <a:spcBef>
                <a:spcPts val="0"/>
              </a:spcBef>
              <a:buClr>
                <a:schemeClr val="tx1"/>
              </a:buClr>
              <a:buFont typeface="+mj-lt"/>
              <a:buAutoNum type="arabicPeriod"/>
            </a:pPr>
            <a:r>
              <a:rPr lang="en-US" sz="1400" b="1" dirty="0">
                <a:solidFill>
                  <a:srgbClr val="58595B"/>
                </a:solidFill>
              </a:rPr>
              <a:t>There were no changes to our inflation assumptions. </a:t>
            </a:r>
            <a:r>
              <a:rPr lang="en-US" sz="1400" dirty="0">
                <a:solidFill>
                  <a:srgbClr val="58595B"/>
                </a:solidFill>
              </a:rPr>
              <a:t> Our inflation assumption for the next 10 years remains 2.85%.  Our inflation assumption for years 11 and beyond remains 2.4%.  </a:t>
            </a:r>
          </a:p>
          <a:p>
            <a:pPr marL="342900" indent="-342900">
              <a:lnSpc>
                <a:spcPct val="100000"/>
              </a:lnSpc>
              <a:spcBef>
                <a:spcPts val="0"/>
              </a:spcBef>
              <a:buClr>
                <a:schemeClr val="tx1"/>
              </a:buClr>
              <a:buFont typeface="+mj-lt"/>
              <a:buAutoNum type="arabicPeriod"/>
            </a:pPr>
            <a:endParaRPr lang="en-US" sz="1400" dirty="0">
              <a:solidFill>
                <a:srgbClr val="58595B"/>
              </a:solidFill>
            </a:endParaRPr>
          </a:p>
          <a:p>
            <a:pPr marL="342900" indent="-342900">
              <a:lnSpc>
                <a:spcPct val="100000"/>
              </a:lnSpc>
              <a:spcBef>
                <a:spcPts val="0"/>
              </a:spcBef>
              <a:buClr>
                <a:schemeClr val="tx1"/>
              </a:buClr>
              <a:buFont typeface="+mj-lt"/>
              <a:buAutoNum type="arabicPeriod"/>
            </a:pPr>
            <a:r>
              <a:rPr lang="en-US" sz="1400" dirty="0">
                <a:solidFill>
                  <a:srgbClr val="58595B"/>
                </a:solidFill>
              </a:rPr>
              <a:t>There were </a:t>
            </a:r>
            <a:r>
              <a:rPr lang="en-US" sz="1400" b="1" dirty="0">
                <a:solidFill>
                  <a:srgbClr val="58595B"/>
                </a:solidFill>
              </a:rPr>
              <a:t>no changes to our normative return assumptions</a:t>
            </a:r>
            <a:r>
              <a:rPr lang="en-US" sz="1400" dirty="0">
                <a:solidFill>
                  <a:srgbClr val="58595B"/>
                </a:solidFill>
              </a:rPr>
              <a:t> (years 11+ in the simulation process). </a:t>
            </a:r>
          </a:p>
          <a:p>
            <a:pPr marL="342900" indent="-342900">
              <a:lnSpc>
                <a:spcPct val="100000"/>
              </a:lnSpc>
              <a:spcBef>
                <a:spcPts val="0"/>
              </a:spcBef>
              <a:buClr>
                <a:schemeClr val="tx1"/>
              </a:buClr>
              <a:buFont typeface="+mj-lt"/>
              <a:buAutoNum type="arabicPeriod"/>
            </a:pPr>
            <a:endParaRPr lang="en-US" sz="1400" dirty="0">
              <a:solidFill>
                <a:srgbClr val="58595B"/>
              </a:solidFill>
            </a:endParaRPr>
          </a:p>
          <a:p>
            <a:pPr marL="342900" indent="-342900">
              <a:lnSpc>
                <a:spcPct val="100000"/>
              </a:lnSpc>
              <a:spcBef>
                <a:spcPts val="0"/>
              </a:spcBef>
              <a:buClr>
                <a:schemeClr val="tx1"/>
              </a:buClr>
              <a:buFont typeface="+mj-lt"/>
              <a:buAutoNum type="arabicPeriod"/>
            </a:pPr>
            <a:r>
              <a:rPr lang="en-US" sz="1400" b="1" dirty="0">
                <a:solidFill>
                  <a:srgbClr val="58595B"/>
                </a:solidFill>
              </a:rPr>
              <a:t>For initial assumptions (1</a:t>
            </a:r>
            <a:r>
              <a:rPr lang="en-US" sz="1400" b="1" baseline="30000" dirty="0">
                <a:solidFill>
                  <a:srgbClr val="58595B"/>
                </a:solidFill>
              </a:rPr>
              <a:t>st</a:t>
            </a:r>
            <a:r>
              <a:rPr lang="en-US" sz="1400" b="1" dirty="0">
                <a:solidFill>
                  <a:srgbClr val="58595B"/>
                </a:solidFill>
              </a:rPr>
              <a:t> 10 years of the simulation process), expected returns rose </a:t>
            </a:r>
            <a:r>
              <a:rPr lang="en-US" sz="1400" dirty="0">
                <a:solidFill>
                  <a:srgbClr val="58595B"/>
                </a:solidFill>
              </a:rPr>
              <a:t>for both stocks and bonds.  Large cap stock returns rose from 7.9% to 8.2%.  10-year bond returns rose from 2.9% to 3.5%.</a:t>
            </a:r>
          </a:p>
          <a:p>
            <a:pPr marL="342900" indent="-342900">
              <a:lnSpc>
                <a:spcPct val="100000"/>
              </a:lnSpc>
              <a:spcBef>
                <a:spcPts val="0"/>
              </a:spcBef>
              <a:buClr>
                <a:schemeClr val="tx1"/>
              </a:buClr>
              <a:buFont typeface="+mj-lt"/>
              <a:buAutoNum type="arabicPeriod"/>
            </a:pPr>
            <a:endParaRPr lang="en-US" sz="1400" dirty="0">
              <a:solidFill>
                <a:srgbClr val="58595B"/>
              </a:solidFill>
            </a:endParaRPr>
          </a:p>
          <a:p>
            <a:pPr marL="342900" indent="-342900">
              <a:buClr>
                <a:schemeClr val="tx1"/>
              </a:buClr>
              <a:buFont typeface="+mj-lt"/>
              <a:buAutoNum type="arabicPeriod"/>
            </a:pPr>
            <a:r>
              <a:rPr lang="en-US" sz="1400" dirty="0">
                <a:solidFill>
                  <a:srgbClr val="58595B"/>
                </a:solidFill>
              </a:rPr>
              <a:t>Our assumptions are, on-average, higher for stocks, lower for bonds, and higher for cash relative to our comparator group.  Versus BlackRock we are lower for both stocks and bonds by higher for cash. </a:t>
            </a:r>
          </a:p>
          <a:p>
            <a:pPr marL="342900" indent="-342900">
              <a:buClr>
                <a:schemeClr val="tx1"/>
              </a:buClr>
              <a:buFont typeface="+mj-lt"/>
              <a:buAutoNum type="arabicPeriod"/>
            </a:pPr>
            <a:endParaRPr lang="en-US" sz="1400" dirty="0">
              <a:solidFill>
                <a:srgbClr val="58595B"/>
              </a:solidFill>
            </a:endParaRPr>
          </a:p>
          <a:p>
            <a:pPr marL="342900" indent="-342900">
              <a:buClr>
                <a:schemeClr val="tx1"/>
              </a:buClr>
              <a:buFont typeface="+mj-lt"/>
              <a:buAutoNum type="arabicPeriod"/>
            </a:pPr>
            <a:r>
              <a:rPr lang="en-US" sz="1400" dirty="0">
                <a:solidFill>
                  <a:srgbClr val="58595B"/>
                </a:solidFill>
              </a:rPr>
              <a:t>Impact on financial plans was neutral to slightly positive with conservative portfolios being the most positive.</a:t>
            </a:r>
          </a:p>
          <a:p>
            <a:pPr marL="342900" indent="-342900">
              <a:lnSpc>
                <a:spcPct val="100000"/>
              </a:lnSpc>
              <a:spcBef>
                <a:spcPts val="0"/>
              </a:spcBef>
              <a:buClr>
                <a:schemeClr val="tx1"/>
              </a:buClr>
              <a:buFont typeface="+mj-lt"/>
              <a:buAutoNum type="arabicPeriod"/>
            </a:pPr>
            <a:endParaRPr lang="en-US" sz="1400" dirty="0">
              <a:solidFill>
                <a:srgbClr val="58595B"/>
              </a:solidFill>
            </a:endParaRPr>
          </a:p>
          <a:p>
            <a:pPr marL="342900" indent="-342900">
              <a:lnSpc>
                <a:spcPct val="100000"/>
              </a:lnSpc>
              <a:spcBef>
                <a:spcPts val="0"/>
              </a:spcBef>
              <a:buClr>
                <a:schemeClr val="tx1"/>
              </a:buClr>
              <a:buFont typeface="+mj-lt"/>
              <a:buAutoNum type="arabicPeriod"/>
            </a:pPr>
            <a:r>
              <a:rPr lang="en-US" sz="1400" dirty="0">
                <a:solidFill>
                  <a:srgbClr val="58595B"/>
                </a:solidFill>
              </a:rPr>
              <a:t>Transition to the new assumptions begins the weekend of 02/18/2023.  </a:t>
            </a:r>
          </a:p>
          <a:p>
            <a:pPr marL="800100" lvl="1" indent="-342900">
              <a:buClr>
                <a:schemeClr val="tx1"/>
              </a:buClr>
              <a:buFont typeface="Wingdings" panose="05000000000000000000" pitchFamily="2" charset="2"/>
              <a:buChar char="§"/>
            </a:pPr>
            <a:r>
              <a:rPr lang="en-US" sz="1400" dirty="0">
                <a:solidFill>
                  <a:srgbClr val="58595B"/>
                </a:solidFill>
              </a:rPr>
              <a:t>Clients currently on 2021 assumptions will be updated to 2022</a:t>
            </a:r>
          </a:p>
          <a:p>
            <a:pPr marL="800100" lvl="1" indent="-342900">
              <a:buClr>
                <a:schemeClr val="tx1"/>
              </a:buClr>
              <a:buFont typeface="Wingdings" panose="05000000000000000000" pitchFamily="2" charset="2"/>
              <a:buChar char="§"/>
            </a:pPr>
            <a:r>
              <a:rPr lang="en-US" sz="1400" dirty="0">
                <a:solidFill>
                  <a:srgbClr val="58595B"/>
                </a:solidFill>
              </a:rPr>
              <a:t>Advisors can migrate clients on 2022 assumptions to 2023 over the course of their normal planning cycles this year.  </a:t>
            </a:r>
          </a:p>
          <a:p>
            <a:pPr marL="800100" lvl="1" indent="-342900">
              <a:buClr>
                <a:schemeClr val="tx1"/>
              </a:buClr>
              <a:buFont typeface="+mj-lt"/>
              <a:buAutoNum type="arabicPeriod"/>
            </a:pPr>
            <a:endParaRPr lang="en-US" sz="1200" dirty="0">
              <a:solidFill>
                <a:srgbClr val="58595B"/>
              </a:solidFill>
            </a:endParaRPr>
          </a:p>
        </p:txBody>
      </p:sp>
    </p:spTree>
    <p:extLst>
      <p:ext uri="{BB962C8B-B14F-4D97-AF65-F5344CB8AC3E}">
        <p14:creationId xmlns:p14="http://schemas.microsoft.com/office/powerpoint/2010/main" val="257598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7472B0-13D8-426A-8DCD-3393C002BE30}"/>
              </a:ext>
            </a:extLst>
          </p:cNvPr>
          <p:cNvSpPr>
            <a:spLocks noGrp="1"/>
          </p:cNvSpPr>
          <p:nvPr>
            <p:ph type="title"/>
          </p:nvPr>
        </p:nvSpPr>
        <p:spPr/>
        <p:txBody>
          <a:bodyPr>
            <a:normAutofit/>
          </a:bodyPr>
          <a:lstStyle/>
          <a:p>
            <a:r>
              <a:rPr lang="en-US" sz="3600" dirty="0">
                <a:latin typeface="+mj-lt"/>
              </a:rPr>
              <a:t>CMA Modeling Framework</a:t>
            </a:r>
          </a:p>
        </p:txBody>
      </p:sp>
      <p:sp>
        <p:nvSpPr>
          <p:cNvPr id="5" name="Rectangle 4">
            <a:extLst>
              <a:ext uri="{FF2B5EF4-FFF2-40B4-BE49-F238E27FC236}">
                <a16:creationId xmlns:a16="http://schemas.microsoft.com/office/drawing/2014/main" id="{DB8C743E-26B3-477E-B93B-B8167960D0AA}"/>
              </a:ext>
            </a:extLst>
          </p:cNvPr>
          <p:cNvSpPr/>
          <p:nvPr/>
        </p:nvSpPr>
        <p:spPr>
          <a:xfrm>
            <a:off x="0" y="0"/>
            <a:ext cx="1903445" cy="95172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98C0C4EF-458D-4BF1-B576-73F3982E2C5B}"/>
              </a:ext>
            </a:extLst>
          </p:cNvPr>
          <p:cNvSpPr/>
          <p:nvPr/>
        </p:nvSpPr>
        <p:spPr>
          <a:xfrm>
            <a:off x="3145971" y="5071708"/>
            <a:ext cx="2852058" cy="178629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15972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33B0C7-4465-4757-B64D-B5A1D81F8F23}"/>
              </a:ext>
            </a:extLst>
          </p:cNvPr>
          <p:cNvSpPr>
            <a:spLocks noGrp="1"/>
          </p:cNvSpPr>
          <p:nvPr>
            <p:ph type="title"/>
          </p:nvPr>
        </p:nvSpPr>
        <p:spPr/>
        <p:txBody>
          <a:bodyPr>
            <a:noAutofit/>
          </a:bodyPr>
          <a:lstStyle/>
          <a:p>
            <a:r>
              <a:rPr lang="en-US" sz="3200" dirty="0">
                <a:latin typeface="+mj-lt"/>
              </a:rPr>
              <a:t>Dual Modeling Framework – Normative Conditions</a:t>
            </a:r>
          </a:p>
        </p:txBody>
      </p:sp>
      <p:graphicFrame>
        <p:nvGraphicFramePr>
          <p:cNvPr id="7" name="Object 6">
            <a:extLst>
              <a:ext uri="{FF2B5EF4-FFF2-40B4-BE49-F238E27FC236}">
                <a16:creationId xmlns:a16="http://schemas.microsoft.com/office/drawing/2014/main" id="{EE979561-4087-4FD8-A62B-60E267BC4F3B}"/>
              </a:ext>
            </a:extLst>
          </p:cNvPr>
          <p:cNvGraphicFramePr>
            <a:graphicFrameLocks noChangeAspect="1"/>
          </p:cNvGraphicFramePr>
          <p:nvPr>
            <p:extLst>
              <p:ext uri="{D42A27DB-BD31-4B8C-83A1-F6EECF244321}">
                <p14:modId xmlns:p14="http://schemas.microsoft.com/office/powerpoint/2010/main" val="2319955699"/>
              </p:ext>
            </p:extLst>
          </p:nvPr>
        </p:nvGraphicFramePr>
        <p:xfrm>
          <a:off x="431400" y="1569027"/>
          <a:ext cx="4759958" cy="4096512"/>
        </p:xfrm>
        <a:graphic>
          <a:graphicData uri="http://schemas.openxmlformats.org/presentationml/2006/ole">
            <mc:AlternateContent xmlns:mc="http://schemas.openxmlformats.org/markup-compatibility/2006">
              <mc:Choice xmlns:v="urn:schemas-microsoft-com:vml" Requires="v">
                <p:oleObj name="Worksheet" r:id="rId2" imgW="4305287" imgH="3705108" progId="Excel.Sheet.12">
                  <p:embed/>
                </p:oleObj>
              </mc:Choice>
              <mc:Fallback>
                <p:oleObj name="Worksheet" r:id="rId2" imgW="4305287" imgH="3705108" progId="Excel.Sheet.12">
                  <p:embed/>
                  <p:pic>
                    <p:nvPicPr>
                      <p:cNvPr id="7" name="Object 6">
                        <a:extLst>
                          <a:ext uri="{FF2B5EF4-FFF2-40B4-BE49-F238E27FC236}">
                            <a16:creationId xmlns:a16="http://schemas.microsoft.com/office/drawing/2014/main" id="{EE979561-4087-4FD8-A62B-60E267BC4F3B}"/>
                          </a:ext>
                        </a:extLst>
                      </p:cNvPr>
                      <p:cNvPicPr/>
                      <p:nvPr/>
                    </p:nvPicPr>
                    <p:blipFill>
                      <a:blip r:embed="rId3"/>
                      <a:stretch>
                        <a:fillRect/>
                      </a:stretch>
                    </p:blipFill>
                    <p:spPr>
                      <a:xfrm>
                        <a:off x="431400" y="1569027"/>
                        <a:ext cx="4759958" cy="4096512"/>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A6C5AE82-F6AC-4219-9381-7DF371A89599}"/>
              </a:ext>
            </a:extLst>
          </p:cNvPr>
          <p:cNvSpPr txBox="1"/>
          <p:nvPr/>
        </p:nvSpPr>
        <p:spPr>
          <a:xfrm>
            <a:off x="5798160" y="1506704"/>
            <a:ext cx="2914439" cy="3847207"/>
          </a:xfrm>
          <a:prstGeom prst="rect">
            <a:avLst/>
          </a:prstGeom>
          <a:noFill/>
        </p:spPr>
        <p:txBody>
          <a:bodyPr wrap="square" rtlCol="0">
            <a:spAutoFit/>
          </a:bodyPr>
          <a:lstStyle/>
          <a:p>
            <a:pPr marL="228600" indent="-228600">
              <a:buFont typeface="+mj-lt"/>
              <a:buAutoNum type="arabicPeriod"/>
            </a:pPr>
            <a:r>
              <a:rPr lang="en-US" sz="1000" dirty="0">
                <a:solidFill>
                  <a:srgbClr val="C00000"/>
                </a:solidFill>
              </a:rPr>
              <a:t>Inflation estimated based on:</a:t>
            </a:r>
          </a:p>
          <a:p>
            <a:pPr marL="685800" lvl="1" indent="-228600">
              <a:buFont typeface="+mj-lt"/>
              <a:buAutoNum type="alphaLcParenR"/>
            </a:pPr>
            <a:r>
              <a:rPr lang="en-US" sz="1000" dirty="0">
                <a:solidFill>
                  <a:schemeClr val="tx1">
                    <a:lumMod val="65000"/>
                    <a:lumOff val="35000"/>
                  </a:schemeClr>
                </a:solidFill>
              </a:rPr>
              <a:t>Market price for  inflation expectations</a:t>
            </a:r>
          </a:p>
          <a:p>
            <a:pPr marL="685800" lvl="1" indent="-228600">
              <a:buFont typeface="+mj-lt"/>
              <a:buAutoNum type="alphaLcParenR"/>
            </a:pPr>
            <a:r>
              <a:rPr lang="en-US" sz="1000" dirty="0">
                <a:solidFill>
                  <a:schemeClr val="tx1">
                    <a:lumMod val="65000"/>
                    <a:lumOff val="35000"/>
                  </a:schemeClr>
                </a:solidFill>
              </a:rPr>
              <a:t>Fed long-term policy</a:t>
            </a:r>
          </a:p>
          <a:p>
            <a:pPr marL="685800" lvl="1" indent="-228600">
              <a:buFont typeface="+mj-lt"/>
              <a:buAutoNum type="alphaLcParenR"/>
            </a:pPr>
            <a:r>
              <a:rPr lang="en-US" sz="1000" dirty="0">
                <a:solidFill>
                  <a:schemeClr val="tx1">
                    <a:lumMod val="65000"/>
                    <a:lumOff val="35000"/>
                  </a:schemeClr>
                </a:solidFill>
              </a:rPr>
              <a:t>Long-term experience</a:t>
            </a:r>
          </a:p>
          <a:p>
            <a:pPr marL="685800" lvl="1" indent="-228600">
              <a:buFont typeface="+mj-lt"/>
              <a:buAutoNum type="alphaLcParenR"/>
            </a:pPr>
            <a:endParaRPr lang="en-US" sz="400" dirty="0">
              <a:solidFill>
                <a:schemeClr val="tx1">
                  <a:lumMod val="65000"/>
                  <a:lumOff val="35000"/>
                </a:schemeClr>
              </a:solidFill>
            </a:endParaRPr>
          </a:p>
          <a:p>
            <a:pPr marL="228600" indent="-228600">
              <a:buFont typeface="+mj-lt"/>
              <a:buAutoNum type="arabicPeriod"/>
            </a:pPr>
            <a:r>
              <a:rPr lang="en-US" sz="1000" dirty="0">
                <a:solidFill>
                  <a:schemeClr val="accent1">
                    <a:lumMod val="75000"/>
                  </a:schemeClr>
                </a:solidFill>
              </a:rPr>
              <a:t>Real yields estimated based on:</a:t>
            </a:r>
          </a:p>
          <a:p>
            <a:pPr marL="685800" lvl="1" indent="-228600">
              <a:buFont typeface="+mj-lt"/>
              <a:buAutoNum type="alphaLcParenR"/>
            </a:pPr>
            <a:r>
              <a:rPr lang="en-US" sz="1000" dirty="0">
                <a:solidFill>
                  <a:schemeClr val="tx1">
                    <a:lumMod val="65000"/>
                    <a:lumOff val="35000"/>
                  </a:schemeClr>
                </a:solidFill>
              </a:rPr>
              <a:t>Long-term experience</a:t>
            </a:r>
          </a:p>
          <a:p>
            <a:pPr marL="685800" lvl="1" indent="-228600">
              <a:buFont typeface="+mj-lt"/>
              <a:buAutoNum type="alphaLcParenR"/>
            </a:pPr>
            <a:r>
              <a:rPr lang="en-US" sz="1000" dirty="0">
                <a:solidFill>
                  <a:schemeClr val="tx1">
                    <a:lumMod val="65000"/>
                    <a:lumOff val="35000"/>
                  </a:schemeClr>
                </a:solidFill>
              </a:rPr>
              <a:t>Relationship to real growth</a:t>
            </a:r>
          </a:p>
          <a:p>
            <a:pPr marL="685800" lvl="1" indent="-228600">
              <a:buFont typeface="+mj-lt"/>
              <a:buAutoNum type="alphaLcParenR"/>
            </a:pPr>
            <a:r>
              <a:rPr lang="en-US" sz="1000" dirty="0">
                <a:solidFill>
                  <a:schemeClr val="tx1">
                    <a:lumMod val="65000"/>
                    <a:lumOff val="35000"/>
                  </a:schemeClr>
                </a:solidFill>
              </a:rPr>
              <a:t>Expectations for long-term growth (Fed, productivity, labor force)</a:t>
            </a:r>
          </a:p>
          <a:p>
            <a:pPr marL="685800" lvl="1" indent="-228600">
              <a:buFont typeface="+mj-lt"/>
              <a:buAutoNum type="alphaLcParenR"/>
            </a:pPr>
            <a:endParaRPr lang="en-US" sz="400" dirty="0">
              <a:solidFill>
                <a:schemeClr val="tx1">
                  <a:lumMod val="65000"/>
                  <a:lumOff val="35000"/>
                </a:schemeClr>
              </a:solidFill>
            </a:endParaRPr>
          </a:p>
          <a:p>
            <a:pPr marL="228600" indent="-228600">
              <a:buFont typeface="+mj-lt"/>
              <a:buAutoNum type="arabicPeriod"/>
            </a:pPr>
            <a:r>
              <a:rPr lang="en-US" sz="1000" dirty="0">
                <a:solidFill>
                  <a:schemeClr val="accent3">
                    <a:lumMod val="75000"/>
                  </a:schemeClr>
                </a:solidFill>
              </a:rPr>
              <a:t>Net credit spreads estimated based on:</a:t>
            </a:r>
          </a:p>
          <a:p>
            <a:pPr marL="685800" lvl="1" indent="-228600">
              <a:buFont typeface="+mj-lt"/>
              <a:buAutoNum type="alphaLcParenR"/>
            </a:pPr>
            <a:r>
              <a:rPr lang="en-US" sz="1000" dirty="0">
                <a:solidFill>
                  <a:schemeClr val="tx1">
                    <a:lumMod val="65000"/>
                    <a:lumOff val="35000"/>
                  </a:schemeClr>
                </a:solidFill>
              </a:rPr>
              <a:t>Long-term credit spread experience</a:t>
            </a:r>
          </a:p>
          <a:p>
            <a:pPr marL="685800" lvl="1" indent="-228600">
              <a:buFont typeface="+mj-lt"/>
              <a:buAutoNum type="alphaLcParenR"/>
            </a:pPr>
            <a:r>
              <a:rPr lang="en-US" sz="1000" dirty="0">
                <a:solidFill>
                  <a:schemeClr val="tx1">
                    <a:lumMod val="65000"/>
                    <a:lumOff val="35000"/>
                  </a:schemeClr>
                </a:solidFill>
              </a:rPr>
              <a:t>Long-term default-loss experience</a:t>
            </a:r>
          </a:p>
          <a:p>
            <a:pPr marL="685800" lvl="1" indent="-228600">
              <a:buFont typeface="+mj-lt"/>
              <a:buAutoNum type="alphaLcParenR"/>
            </a:pPr>
            <a:endParaRPr lang="en-US" sz="400" dirty="0">
              <a:solidFill>
                <a:schemeClr val="tx1">
                  <a:lumMod val="65000"/>
                  <a:lumOff val="35000"/>
                </a:schemeClr>
              </a:solidFill>
            </a:endParaRPr>
          </a:p>
          <a:p>
            <a:pPr marL="228600" indent="-228600">
              <a:buFont typeface="+mj-lt"/>
              <a:buAutoNum type="arabicPeriod"/>
            </a:pPr>
            <a:r>
              <a:rPr lang="en-US" sz="1000" dirty="0">
                <a:solidFill>
                  <a:schemeClr val="accent1">
                    <a:lumMod val="75000"/>
                  </a:schemeClr>
                </a:solidFill>
              </a:rPr>
              <a:t>Dividend-Buyback yields estimated using:</a:t>
            </a:r>
          </a:p>
          <a:p>
            <a:pPr marL="685800" lvl="1" indent="-228600">
              <a:buFont typeface="+mj-lt"/>
              <a:buAutoNum type="alphaLcParenR"/>
            </a:pPr>
            <a:r>
              <a:rPr lang="en-US" sz="1000" dirty="0">
                <a:solidFill>
                  <a:schemeClr val="tx1">
                    <a:lumMod val="65000"/>
                    <a:lumOff val="35000"/>
                  </a:schemeClr>
                </a:solidFill>
              </a:rPr>
              <a:t>Long-term earnings yield data </a:t>
            </a:r>
          </a:p>
          <a:p>
            <a:pPr marL="685800" lvl="1" indent="-228600">
              <a:buFont typeface="+mj-lt"/>
              <a:buAutoNum type="alphaLcParenR"/>
            </a:pPr>
            <a:r>
              <a:rPr lang="en-US" sz="1000" dirty="0">
                <a:solidFill>
                  <a:schemeClr val="tx1">
                    <a:lumMod val="65000"/>
                    <a:lumOff val="35000"/>
                  </a:schemeClr>
                </a:solidFill>
              </a:rPr>
              <a:t>Long-term payout ratio data</a:t>
            </a:r>
          </a:p>
          <a:p>
            <a:pPr marL="685800" lvl="1" indent="-228600">
              <a:buFont typeface="+mj-lt"/>
              <a:buAutoNum type="alphaLcParenR"/>
            </a:pPr>
            <a:r>
              <a:rPr lang="en-US" sz="1000" dirty="0">
                <a:solidFill>
                  <a:schemeClr val="tx1">
                    <a:lumMod val="65000"/>
                    <a:lumOff val="35000"/>
                  </a:schemeClr>
                </a:solidFill>
              </a:rPr>
              <a:t>Long-term buyback yield experience</a:t>
            </a:r>
          </a:p>
          <a:p>
            <a:pPr marL="685800" lvl="1" indent="-228600">
              <a:buFont typeface="+mj-lt"/>
              <a:buAutoNum type="alphaLcParenR"/>
            </a:pPr>
            <a:endParaRPr lang="en-US" sz="400" dirty="0">
              <a:solidFill>
                <a:schemeClr val="tx1">
                  <a:lumMod val="65000"/>
                  <a:lumOff val="35000"/>
                </a:schemeClr>
              </a:solidFill>
            </a:endParaRPr>
          </a:p>
          <a:p>
            <a:pPr marL="228600" indent="-228600">
              <a:buFont typeface="+mj-lt"/>
              <a:buAutoNum type="arabicPeriod"/>
            </a:pPr>
            <a:r>
              <a:rPr lang="en-US" sz="1000" dirty="0">
                <a:solidFill>
                  <a:schemeClr val="accent3">
                    <a:lumMod val="75000"/>
                  </a:schemeClr>
                </a:solidFill>
              </a:rPr>
              <a:t>Real growth estimated based on </a:t>
            </a:r>
            <a:r>
              <a:rPr lang="en-US" sz="1000" dirty="0">
                <a:solidFill>
                  <a:schemeClr val="tx1">
                    <a:lumMod val="65000"/>
                    <a:lumOff val="35000"/>
                  </a:schemeClr>
                </a:solidFill>
              </a:rPr>
              <a:t>long-term growth potential for the U.S. economy.</a:t>
            </a:r>
          </a:p>
          <a:p>
            <a:pPr marL="228600" indent="-228600">
              <a:buFont typeface="+mj-lt"/>
              <a:buAutoNum type="arabicPeriod"/>
            </a:pPr>
            <a:endParaRPr lang="en-US" sz="400" dirty="0">
              <a:solidFill>
                <a:schemeClr val="tx1">
                  <a:lumMod val="65000"/>
                  <a:lumOff val="35000"/>
                </a:schemeClr>
              </a:solidFill>
            </a:endParaRPr>
          </a:p>
          <a:p>
            <a:pPr marL="228600" indent="-228600">
              <a:buFont typeface="+mj-lt"/>
              <a:buAutoNum type="arabicPeriod"/>
            </a:pPr>
            <a:r>
              <a:rPr lang="en-US" sz="1000" dirty="0">
                <a:solidFill>
                  <a:schemeClr val="accent3">
                    <a:lumMod val="75000"/>
                  </a:schemeClr>
                </a:solidFill>
              </a:rPr>
              <a:t>Net Alpha estimated using </a:t>
            </a:r>
            <a:r>
              <a:rPr lang="en-US" sz="1000" dirty="0">
                <a:solidFill>
                  <a:schemeClr val="tx1">
                    <a:lumMod val="65000"/>
                    <a:lumOff val="35000"/>
                  </a:schemeClr>
                </a:solidFill>
              </a:rPr>
              <a:t>Fundamental Law of Active Management</a:t>
            </a:r>
          </a:p>
          <a:p>
            <a:pPr marL="228600" indent="-228600">
              <a:buFont typeface="+mj-lt"/>
              <a:buAutoNum type="arabicPeriod"/>
            </a:pPr>
            <a:endParaRPr lang="en-US" sz="400" dirty="0">
              <a:solidFill>
                <a:schemeClr val="tx1">
                  <a:lumMod val="65000"/>
                  <a:lumOff val="35000"/>
                </a:schemeClr>
              </a:solidFill>
            </a:endParaRPr>
          </a:p>
          <a:p>
            <a:pPr marL="228600" indent="-228600">
              <a:buFont typeface="+mj-lt"/>
              <a:buAutoNum type="arabicPeriod"/>
            </a:pPr>
            <a:r>
              <a:rPr lang="en-US" sz="1000" dirty="0">
                <a:solidFill>
                  <a:schemeClr val="accent3">
                    <a:lumMod val="75000"/>
                  </a:schemeClr>
                </a:solidFill>
              </a:rPr>
              <a:t>Risk premiums estimated using </a:t>
            </a:r>
            <a:r>
              <a:rPr lang="en-US" sz="1000" dirty="0">
                <a:solidFill>
                  <a:schemeClr val="tx1">
                    <a:lumMod val="65000"/>
                    <a:lumOff val="35000"/>
                  </a:schemeClr>
                </a:solidFill>
              </a:rPr>
              <a:t>long-term data &amp; averages</a:t>
            </a:r>
          </a:p>
        </p:txBody>
      </p:sp>
    </p:spTree>
    <p:extLst>
      <p:ext uri="{BB962C8B-B14F-4D97-AF65-F5344CB8AC3E}">
        <p14:creationId xmlns:p14="http://schemas.microsoft.com/office/powerpoint/2010/main" val="1000738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43A08-8CC0-43CB-A268-4DBA3E1107C5}"/>
              </a:ext>
            </a:extLst>
          </p:cNvPr>
          <p:cNvSpPr>
            <a:spLocks noGrp="1"/>
          </p:cNvSpPr>
          <p:nvPr>
            <p:ph type="title"/>
          </p:nvPr>
        </p:nvSpPr>
        <p:spPr/>
        <p:txBody>
          <a:bodyPr>
            <a:noAutofit/>
          </a:bodyPr>
          <a:lstStyle/>
          <a:p>
            <a:r>
              <a:rPr lang="en-US" sz="3200" dirty="0">
                <a:latin typeface="Calibri" panose="020F0502020204030204" pitchFamily="34" charset="0"/>
                <a:cs typeface="Calibri" panose="020F0502020204030204" pitchFamily="34" charset="0"/>
              </a:rPr>
              <a:t>Dual Modeling Framework – Initial Conditions</a:t>
            </a:r>
          </a:p>
        </p:txBody>
      </p:sp>
      <p:graphicFrame>
        <p:nvGraphicFramePr>
          <p:cNvPr id="4" name="Object 3">
            <a:extLst>
              <a:ext uri="{FF2B5EF4-FFF2-40B4-BE49-F238E27FC236}">
                <a16:creationId xmlns:a16="http://schemas.microsoft.com/office/drawing/2014/main" id="{BE560893-D688-4600-B762-050CCD09F501}"/>
              </a:ext>
            </a:extLst>
          </p:cNvPr>
          <p:cNvGraphicFramePr>
            <a:graphicFrameLocks noChangeAspect="1"/>
          </p:cNvGraphicFramePr>
          <p:nvPr>
            <p:extLst>
              <p:ext uri="{D42A27DB-BD31-4B8C-83A1-F6EECF244321}">
                <p14:modId xmlns:p14="http://schemas.microsoft.com/office/powerpoint/2010/main" val="2892844673"/>
              </p:ext>
            </p:extLst>
          </p:nvPr>
        </p:nvGraphicFramePr>
        <p:xfrm>
          <a:off x="460665" y="1565997"/>
          <a:ext cx="4759957" cy="4096512"/>
        </p:xfrm>
        <a:graphic>
          <a:graphicData uri="http://schemas.openxmlformats.org/presentationml/2006/ole">
            <mc:AlternateContent xmlns:mc="http://schemas.openxmlformats.org/markup-compatibility/2006">
              <mc:Choice xmlns:v="urn:schemas-microsoft-com:vml" Requires="v">
                <p:oleObj name="Worksheet" r:id="rId2" imgW="4305141" imgH="3705058" progId="Excel.Sheet.12">
                  <p:embed/>
                </p:oleObj>
              </mc:Choice>
              <mc:Fallback>
                <p:oleObj name="Worksheet" r:id="rId2" imgW="4305141" imgH="3705058" progId="Excel.Sheet.12">
                  <p:embed/>
                  <p:pic>
                    <p:nvPicPr>
                      <p:cNvPr id="4" name="Object 3">
                        <a:extLst>
                          <a:ext uri="{FF2B5EF4-FFF2-40B4-BE49-F238E27FC236}">
                            <a16:creationId xmlns:a16="http://schemas.microsoft.com/office/drawing/2014/main" id="{BE560893-D688-4600-B762-050CCD09F501}"/>
                          </a:ext>
                        </a:extLst>
                      </p:cNvPr>
                      <p:cNvPicPr/>
                      <p:nvPr/>
                    </p:nvPicPr>
                    <p:blipFill>
                      <a:blip r:embed="rId3"/>
                      <a:stretch>
                        <a:fillRect/>
                      </a:stretch>
                    </p:blipFill>
                    <p:spPr>
                      <a:xfrm>
                        <a:off x="460665" y="1565997"/>
                        <a:ext cx="4759957" cy="4096512"/>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89637C3D-3C9C-463F-A032-FE39AA06C668}"/>
              </a:ext>
            </a:extLst>
          </p:cNvPr>
          <p:cNvSpPr txBox="1"/>
          <p:nvPr/>
        </p:nvSpPr>
        <p:spPr>
          <a:xfrm>
            <a:off x="5751524" y="1897022"/>
            <a:ext cx="2787650" cy="3631763"/>
          </a:xfrm>
          <a:prstGeom prst="rect">
            <a:avLst/>
          </a:prstGeom>
          <a:noFill/>
        </p:spPr>
        <p:txBody>
          <a:bodyPr wrap="square" rtlCol="0">
            <a:spAutoFit/>
          </a:bodyPr>
          <a:lstStyle/>
          <a:p>
            <a:pPr marL="228600" indent="-228600">
              <a:buFont typeface="+mj-lt"/>
              <a:buAutoNum type="arabicPeriod"/>
            </a:pPr>
            <a:r>
              <a:rPr lang="en-US" sz="1000" b="1" dirty="0">
                <a:solidFill>
                  <a:schemeClr val="tx1">
                    <a:lumMod val="65000"/>
                    <a:lumOff val="35000"/>
                  </a:schemeClr>
                </a:solidFill>
              </a:rPr>
              <a:t>Initial conditions are observed</a:t>
            </a:r>
            <a:r>
              <a:rPr lang="en-US" sz="1000" dirty="0">
                <a:solidFill>
                  <a:schemeClr val="tx1">
                    <a:lumMod val="65000"/>
                    <a:lumOff val="35000"/>
                  </a:schemeClr>
                </a:solidFill>
              </a:rPr>
              <a:t>, or estimated based on observed variables:</a:t>
            </a:r>
          </a:p>
          <a:p>
            <a:pPr marL="685800" lvl="1" indent="-228600">
              <a:buFont typeface="+mj-lt"/>
              <a:buAutoNum type="alphaLcParenR"/>
            </a:pPr>
            <a:r>
              <a:rPr lang="en-US" sz="1000" dirty="0">
                <a:solidFill>
                  <a:schemeClr val="tx1">
                    <a:lumMod val="65000"/>
                    <a:lumOff val="35000"/>
                  </a:schemeClr>
                </a:solidFill>
              </a:rPr>
              <a:t>Current inflation</a:t>
            </a:r>
          </a:p>
          <a:p>
            <a:pPr marL="685800" lvl="1" indent="-228600">
              <a:buFont typeface="+mj-lt"/>
              <a:buAutoNum type="alphaLcParenR"/>
            </a:pPr>
            <a:r>
              <a:rPr lang="en-US" sz="1000" dirty="0">
                <a:solidFill>
                  <a:schemeClr val="tx1">
                    <a:lumMod val="65000"/>
                    <a:lumOff val="35000"/>
                  </a:schemeClr>
                </a:solidFill>
              </a:rPr>
              <a:t>Current inflation expectations</a:t>
            </a:r>
          </a:p>
          <a:p>
            <a:pPr marL="685800" lvl="1" indent="-228600">
              <a:buFont typeface="+mj-lt"/>
              <a:buAutoNum type="alphaLcParenR"/>
            </a:pPr>
            <a:r>
              <a:rPr lang="en-US" sz="1000" dirty="0">
                <a:solidFill>
                  <a:schemeClr val="tx1">
                    <a:lumMod val="65000"/>
                    <a:lumOff val="35000"/>
                  </a:schemeClr>
                </a:solidFill>
              </a:rPr>
              <a:t>Current yields</a:t>
            </a:r>
          </a:p>
          <a:p>
            <a:pPr marL="685800" lvl="1" indent="-228600">
              <a:buFont typeface="+mj-lt"/>
              <a:buAutoNum type="alphaLcParenR"/>
            </a:pPr>
            <a:r>
              <a:rPr lang="en-US" sz="1000" dirty="0">
                <a:solidFill>
                  <a:schemeClr val="tx1">
                    <a:lumMod val="65000"/>
                    <a:lumOff val="35000"/>
                  </a:schemeClr>
                </a:solidFill>
              </a:rPr>
              <a:t>Nominal GDP</a:t>
            </a:r>
          </a:p>
          <a:p>
            <a:pPr marL="685800" lvl="1" indent="-228600">
              <a:buFont typeface="+mj-lt"/>
              <a:buAutoNum type="alphaLcParenR"/>
            </a:pPr>
            <a:r>
              <a:rPr lang="en-US" sz="1000" dirty="0">
                <a:solidFill>
                  <a:schemeClr val="tx1">
                    <a:lumMod val="65000"/>
                    <a:lumOff val="35000"/>
                  </a:schemeClr>
                </a:solidFill>
              </a:rPr>
              <a:t>Credit spreads</a:t>
            </a:r>
          </a:p>
          <a:p>
            <a:pPr marL="685800" lvl="1" indent="-228600">
              <a:buFont typeface="+mj-lt"/>
              <a:buAutoNum type="alphaLcParenR"/>
            </a:pPr>
            <a:r>
              <a:rPr lang="en-US" sz="1000" dirty="0" err="1">
                <a:solidFill>
                  <a:schemeClr val="tx1">
                    <a:lumMod val="65000"/>
                    <a:lumOff val="35000"/>
                  </a:schemeClr>
                </a:solidFill>
              </a:rPr>
              <a:t>Div</a:t>
            </a:r>
            <a:r>
              <a:rPr lang="en-US" sz="1000" dirty="0">
                <a:solidFill>
                  <a:schemeClr val="tx1">
                    <a:lumMod val="65000"/>
                    <a:lumOff val="35000"/>
                  </a:schemeClr>
                </a:solidFill>
              </a:rPr>
              <a:t>-BB yields</a:t>
            </a:r>
          </a:p>
          <a:p>
            <a:pPr marL="685800" lvl="1" indent="-228600">
              <a:buFont typeface="+mj-lt"/>
              <a:buAutoNum type="alphaLcParenR"/>
            </a:pPr>
            <a:r>
              <a:rPr lang="en-US" sz="1000" dirty="0">
                <a:solidFill>
                  <a:schemeClr val="tx1">
                    <a:lumMod val="65000"/>
                    <a:lumOff val="35000"/>
                  </a:schemeClr>
                </a:solidFill>
              </a:rPr>
              <a:t>Real growth</a:t>
            </a:r>
          </a:p>
          <a:p>
            <a:pPr lvl="1"/>
            <a:endParaRPr lang="en-US" sz="1000" dirty="0">
              <a:solidFill>
                <a:schemeClr val="tx1">
                  <a:lumMod val="65000"/>
                  <a:lumOff val="35000"/>
                </a:schemeClr>
              </a:solidFill>
            </a:endParaRPr>
          </a:p>
          <a:p>
            <a:pPr marL="228600" indent="-228600">
              <a:buFont typeface="+mj-lt"/>
              <a:buAutoNum type="arabicPeriod"/>
            </a:pPr>
            <a:r>
              <a:rPr lang="en-US" sz="1000" b="1" dirty="0">
                <a:solidFill>
                  <a:schemeClr val="accent4">
                    <a:lumMod val="75000"/>
                  </a:schemeClr>
                </a:solidFill>
              </a:rPr>
              <a:t>Initial expected returns are estimated over a 10 year horizon, </a:t>
            </a:r>
            <a:r>
              <a:rPr lang="en-US" sz="1000" dirty="0">
                <a:solidFill>
                  <a:schemeClr val="accent4">
                    <a:lumMod val="75000"/>
                  </a:schemeClr>
                </a:solidFill>
              </a:rPr>
              <a:t>beginning with initial conditions and ending with normative conditions: </a:t>
            </a:r>
          </a:p>
          <a:p>
            <a:pPr marL="685800" lvl="1" indent="-228600">
              <a:buFont typeface="+mj-lt"/>
              <a:buAutoNum type="alphaLcParenR"/>
            </a:pPr>
            <a:r>
              <a:rPr lang="en-US" sz="1000" dirty="0">
                <a:solidFill>
                  <a:schemeClr val="tx1">
                    <a:lumMod val="65000"/>
                    <a:lumOff val="35000"/>
                  </a:schemeClr>
                </a:solidFill>
              </a:rPr>
              <a:t>Real income %</a:t>
            </a:r>
          </a:p>
          <a:p>
            <a:pPr marL="685800" lvl="1" indent="-228600">
              <a:buFont typeface="+mj-lt"/>
              <a:buAutoNum type="alphaLcParenR"/>
            </a:pPr>
            <a:r>
              <a:rPr lang="en-US" sz="1000" dirty="0">
                <a:solidFill>
                  <a:schemeClr val="tx1">
                    <a:lumMod val="65000"/>
                    <a:lumOff val="35000"/>
                  </a:schemeClr>
                </a:solidFill>
              </a:rPr>
              <a:t>Real growth %</a:t>
            </a:r>
          </a:p>
          <a:p>
            <a:pPr marL="685800" lvl="1" indent="-228600">
              <a:buFont typeface="+mj-lt"/>
              <a:buAutoNum type="alphaLcParenR"/>
            </a:pPr>
            <a:r>
              <a:rPr lang="en-US" sz="1000" dirty="0">
                <a:solidFill>
                  <a:schemeClr val="tx1">
                    <a:lumMod val="65000"/>
                    <a:lumOff val="35000"/>
                  </a:schemeClr>
                </a:solidFill>
              </a:rPr>
              <a:t>Nominal yields %</a:t>
            </a:r>
          </a:p>
          <a:p>
            <a:pPr marL="685800" lvl="1" indent="-228600">
              <a:buFont typeface="+mj-lt"/>
              <a:buAutoNum type="alphaLcParenR"/>
            </a:pPr>
            <a:r>
              <a:rPr lang="en-US" sz="1000" b="1" dirty="0">
                <a:solidFill>
                  <a:srgbClr val="990099"/>
                </a:solidFill>
              </a:rPr>
              <a:t>Repricing effect –return impact from moving from initial conditions to normative conditions</a:t>
            </a:r>
          </a:p>
          <a:p>
            <a:pPr marL="685800" lvl="1" indent="-228600">
              <a:buFont typeface="+mj-lt"/>
              <a:buAutoNum type="alphaLcParenR"/>
            </a:pPr>
            <a:endParaRPr lang="en-US" sz="1000" dirty="0">
              <a:solidFill>
                <a:schemeClr val="tx1">
                  <a:lumMod val="65000"/>
                  <a:lumOff val="35000"/>
                </a:schemeClr>
              </a:solidFill>
            </a:endParaRPr>
          </a:p>
          <a:p>
            <a:pPr marL="228600" indent="-228600">
              <a:buFont typeface="+mj-lt"/>
              <a:buAutoNum type="arabicPeriod"/>
            </a:pPr>
            <a:r>
              <a:rPr lang="en-US" sz="1000" dirty="0">
                <a:solidFill>
                  <a:schemeClr val="tx1">
                    <a:lumMod val="65000"/>
                    <a:lumOff val="35000"/>
                  </a:schemeClr>
                </a:solidFill>
              </a:rPr>
              <a:t>Risk premiums are adjusted for the repricing effects</a:t>
            </a:r>
          </a:p>
        </p:txBody>
      </p:sp>
    </p:spTree>
    <p:extLst>
      <p:ext uri="{BB962C8B-B14F-4D97-AF65-F5344CB8AC3E}">
        <p14:creationId xmlns:p14="http://schemas.microsoft.com/office/powerpoint/2010/main" val="2229765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E8DAA5-1C45-4B35-B6D3-014D5E761637}"/>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Inflation</a:t>
            </a:r>
          </a:p>
        </p:txBody>
      </p:sp>
      <p:sp>
        <p:nvSpPr>
          <p:cNvPr id="5" name="Rectangle 4">
            <a:extLst>
              <a:ext uri="{FF2B5EF4-FFF2-40B4-BE49-F238E27FC236}">
                <a16:creationId xmlns:a16="http://schemas.microsoft.com/office/drawing/2014/main" id="{E54FBC53-B9AE-4308-ABF2-6A99F81B0C87}"/>
              </a:ext>
            </a:extLst>
          </p:cNvPr>
          <p:cNvSpPr/>
          <p:nvPr/>
        </p:nvSpPr>
        <p:spPr>
          <a:xfrm>
            <a:off x="0" y="0"/>
            <a:ext cx="1903445" cy="95172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B1949DBA-56BC-4C34-A5A0-72815C6BB094}"/>
              </a:ext>
            </a:extLst>
          </p:cNvPr>
          <p:cNvSpPr/>
          <p:nvPr/>
        </p:nvSpPr>
        <p:spPr>
          <a:xfrm>
            <a:off x="3145971" y="5071708"/>
            <a:ext cx="2852058" cy="178629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6122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3A7B03-748B-3870-788C-C700C583F643}"/>
              </a:ext>
            </a:extLst>
          </p:cNvPr>
          <p:cNvPicPr>
            <a:picLocks noChangeAspect="1"/>
          </p:cNvPicPr>
          <p:nvPr/>
        </p:nvPicPr>
        <p:blipFill>
          <a:blip r:embed="rId2"/>
          <a:stretch>
            <a:fillRect/>
          </a:stretch>
        </p:blipFill>
        <p:spPr>
          <a:xfrm>
            <a:off x="290866" y="1436705"/>
            <a:ext cx="8706331" cy="3854365"/>
          </a:xfrm>
          <a:prstGeom prst="rect">
            <a:avLst/>
          </a:prstGeom>
        </p:spPr>
      </p:pic>
      <p:sp>
        <p:nvSpPr>
          <p:cNvPr id="2" name="Title 1">
            <a:extLst>
              <a:ext uri="{FF2B5EF4-FFF2-40B4-BE49-F238E27FC236}">
                <a16:creationId xmlns:a16="http://schemas.microsoft.com/office/drawing/2014/main" id="{E1D573FF-12DB-4F99-8770-C765ED84EAB5}"/>
              </a:ext>
            </a:extLst>
          </p:cNvPr>
          <p:cNvSpPr>
            <a:spLocks noGrp="1"/>
          </p:cNvSpPr>
          <p:nvPr>
            <p:ph type="title"/>
          </p:nvPr>
        </p:nvSpPr>
        <p:spPr/>
        <p:txBody>
          <a:bodyPr>
            <a:normAutofit/>
          </a:bodyPr>
          <a:lstStyle/>
          <a:p>
            <a:r>
              <a:rPr lang="en-US" sz="3200" dirty="0">
                <a:solidFill>
                  <a:schemeClr val="bg1"/>
                </a:solidFill>
                <a:latin typeface="+mj-lt"/>
              </a:rPr>
              <a:t>108 Years of Inflation History</a:t>
            </a:r>
          </a:p>
        </p:txBody>
      </p:sp>
      <p:grpSp>
        <p:nvGrpSpPr>
          <p:cNvPr id="8" name="Group 7">
            <a:extLst>
              <a:ext uri="{FF2B5EF4-FFF2-40B4-BE49-F238E27FC236}">
                <a16:creationId xmlns:a16="http://schemas.microsoft.com/office/drawing/2014/main" id="{387A4F56-9EB6-BA5E-73D9-02D0EC73A9C9}"/>
              </a:ext>
            </a:extLst>
          </p:cNvPr>
          <p:cNvGrpSpPr/>
          <p:nvPr/>
        </p:nvGrpSpPr>
        <p:grpSpPr>
          <a:xfrm>
            <a:off x="513699" y="1970203"/>
            <a:ext cx="8066202" cy="3205113"/>
            <a:chOff x="716437" y="2187019"/>
            <a:chExt cx="8066202" cy="3205113"/>
          </a:xfrm>
        </p:grpSpPr>
        <p:cxnSp>
          <p:nvCxnSpPr>
            <p:cNvPr id="4" name="Straight Connector 3">
              <a:extLst>
                <a:ext uri="{FF2B5EF4-FFF2-40B4-BE49-F238E27FC236}">
                  <a16:creationId xmlns:a16="http://schemas.microsoft.com/office/drawing/2014/main" id="{1DC6FC9D-EB4D-ECFA-C628-67B2FE8157D4}"/>
                </a:ext>
              </a:extLst>
            </p:cNvPr>
            <p:cNvCxnSpPr/>
            <p:nvPr/>
          </p:nvCxnSpPr>
          <p:spPr>
            <a:xfrm>
              <a:off x="3318235" y="2187019"/>
              <a:ext cx="0" cy="3205113"/>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DB97E491-EE22-2F39-E6D8-0FC2BA976D39}"/>
                </a:ext>
              </a:extLst>
            </p:cNvPr>
            <p:cNvCxnSpPr/>
            <p:nvPr/>
          </p:nvCxnSpPr>
          <p:spPr>
            <a:xfrm>
              <a:off x="6081859" y="2187019"/>
              <a:ext cx="0" cy="3205113"/>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346735D7-42CC-022E-6C1A-5E1F1B03E5CE}"/>
                </a:ext>
              </a:extLst>
            </p:cNvPr>
            <p:cNvCxnSpPr/>
            <p:nvPr/>
          </p:nvCxnSpPr>
          <p:spPr>
            <a:xfrm>
              <a:off x="716437" y="2620652"/>
              <a:ext cx="242268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89844263-4E4C-AB35-BF4E-A7C87129509D}"/>
                </a:ext>
              </a:extLst>
            </p:cNvPr>
            <p:cNvCxnSpPr/>
            <p:nvPr/>
          </p:nvCxnSpPr>
          <p:spPr>
            <a:xfrm>
              <a:off x="716437" y="4714974"/>
              <a:ext cx="242268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16917F51-E76D-BF91-7B01-C2572D1ED73A}"/>
                </a:ext>
              </a:extLst>
            </p:cNvPr>
            <p:cNvCxnSpPr/>
            <p:nvPr/>
          </p:nvCxnSpPr>
          <p:spPr>
            <a:xfrm>
              <a:off x="3360655" y="3140698"/>
              <a:ext cx="242268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Connector 11">
              <a:extLst>
                <a:ext uri="{FF2B5EF4-FFF2-40B4-BE49-F238E27FC236}">
                  <a16:creationId xmlns:a16="http://schemas.microsoft.com/office/drawing/2014/main" id="{0D5908CE-8DC3-E785-5A01-56EED8A88A4E}"/>
                </a:ext>
              </a:extLst>
            </p:cNvPr>
            <p:cNvCxnSpPr/>
            <p:nvPr/>
          </p:nvCxnSpPr>
          <p:spPr>
            <a:xfrm>
              <a:off x="3360655" y="4047243"/>
              <a:ext cx="242268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40169F8F-0ACA-A194-28E9-BDDEE8D0C646}"/>
                </a:ext>
              </a:extLst>
            </p:cNvPr>
            <p:cNvCxnSpPr/>
            <p:nvPr/>
          </p:nvCxnSpPr>
          <p:spPr>
            <a:xfrm>
              <a:off x="6359950" y="3547622"/>
              <a:ext cx="242268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a:extLst>
                <a:ext uri="{FF2B5EF4-FFF2-40B4-BE49-F238E27FC236}">
                  <a16:creationId xmlns:a16="http://schemas.microsoft.com/office/drawing/2014/main" id="{F4A97C8D-E5B4-3500-42A1-5C704C80D73D}"/>
                </a:ext>
              </a:extLst>
            </p:cNvPr>
            <p:cNvCxnSpPr/>
            <p:nvPr/>
          </p:nvCxnSpPr>
          <p:spPr>
            <a:xfrm>
              <a:off x="6359950" y="4042531"/>
              <a:ext cx="242268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15" name="TextBox 14">
            <a:extLst>
              <a:ext uri="{FF2B5EF4-FFF2-40B4-BE49-F238E27FC236}">
                <a16:creationId xmlns:a16="http://schemas.microsoft.com/office/drawing/2014/main" id="{25CAB09E-4AAF-B11F-E78C-C976613B73BD}"/>
              </a:ext>
            </a:extLst>
          </p:cNvPr>
          <p:cNvSpPr txBox="1"/>
          <p:nvPr/>
        </p:nvSpPr>
        <p:spPr>
          <a:xfrm>
            <a:off x="290866" y="5421983"/>
            <a:ext cx="2549192" cy="646331"/>
          </a:xfrm>
          <a:prstGeom prst="rect">
            <a:avLst/>
          </a:prstGeom>
          <a:noFill/>
        </p:spPr>
        <p:txBody>
          <a:bodyPr wrap="square" rtlCol="0">
            <a:spAutoFit/>
          </a:bodyPr>
          <a:lstStyle/>
          <a:p>
            <a:r>
              <a:rPr lang="en-US" dirty="0"/>
              <a:t>Date Range:    1914-1950</a:t>
            </a:r>
          </a:p>
          <a:p>
            <a:r>
              <a:rPr lang="en-US" dirty="0"/>
              <a:t>CPI YOY AVG:            2.7%</a:t>
            </a:r>
          </a:p>
        </p:txBody>
      </p:sp>
      <p:sp>
        <p:nvSpPr>
          <p:cNvPr id="16" name="TextBox 15">
            <a:extLst>
              <a:ext uri="{FF2B5EF4-FFF2-40B4-BE49-F238E27FC236}">
                <a16:creationId xmlns:a16="http://schemas.microsoft.com/office/drawing/2014/main" id="{B60A0FB3-435F-0D58-5BA4-BDB5E2102E4C}"/>
              </a:ext>
            </a:extLst>
          </p:cNvPr>
          <p:cNvSpPr txBox="1"/>
          <p:nvPr/>
        </p:nvSpPr>
        <p:spPr>
          <a:xfrm>
            <a:off x="3297404" y="5421983"/>
            <a:ext cx="2549192" cy="646331"/>
          </a:xfrm>
          <a:prstGeom prst="rect">
            <a:avLst/>
          </a:prstGeom>
          <a:noFill/>
        </p:spPr>
        <p:txBody>
          <a:bodyPr wrap="square" rtlCol="0">
            <a:spAutoFit/>
          </a:bodyPr>
          <a:lstStyle/>
          <a:p>
            <a:pPr algn="ctr"/>
            <a:r>
              <a:rPr lang="en-US" dirty="0"/>
              <a:t>1950 – 1986</a:t>
            </a:r>
          </a:p>
          <a:p>
            <a:pPr algn="ctr"/>
            <a:r>
              <a:rPr lang="en-US" dirty="0"/>
              <a:t> 4.3%</a:t>
            </a:r>
          </a:p>
        </p:txBody>
      </p:sp>
      <p:sp>
        <p:nvSpPr>
          <p:cNvPr id="17" name="TextBox 16">
            <a:extLst>
              <a:ext uri="{FF2B5EF4-FFF2-40B4-BE49-F238E27FC236}">
                <a16:creationId xmlns:a16="http://schemas.microsoft.com/office/drawing/2014/main" id="{F6D4A113-57AD-ECA5-F32D-0F9753F630DA}"/>
              </a:ext>
            </a:extLst>
          </p:cNvPr>
          <p:cNvSpPr txBox="1"/>
          <p:nvPr/>
        </p:nvSpPr>
        <p:spPr>
          <a:xfrm>
            <a:off x="6303942" y="5414243"/>
            <a:ext cx="2275959" cy="646331"/>
          </a:xfrm>
          <a:prstGeom prst="rect">
            <a:avLst/>
          </a:prstGeom>
          <a:noFill/>
        </p:spPr>
        <p:txBody>
          <a:bodyPr wrap="square" rtlCol="0">
            <a:spAutoFit/>
          </a:bodyPr>
          <a:lstStyle/>
          <a:p>
            <a:pPr algn="ctr"/>
            <a:r>
              <a:rPr lang="en-US" dirty="0"/>
              <a:t>1986-2022</a:t>
            </a:r>
          </a:p>
          <a:p>
            <a:pPr algn="ctr"/>
            <a:r>
              <a:rPr lang="en-US" dirty="0"/>
              <a:t> 2.8%</a:t>
            </a:r>
          </a:p>
        </p:txBody>
      </p:sp>
      <p:sp>
        <p:nvSpPr>
          <p:cNvPr id="18" name="TextBox 17">
            <a:extLst>
              <a:ext uri="{FF2B5EF4-FFF2-40B4-BE49-F238E27FC236}">
                <a16:creationId xmlns:a16="http://schemas.microsoft.com/office/drawing/2014/main" id="{BBA79094-7F63-645B-F98C-81EC5933E27C}"/>
              </a:ext>
            </a:extLst>
          </p:cNvPr>
          <p:cNvSpPr txBox="1"/>
          <p:nvPr/>
        </p:nvSpPr>
        <p:spPr>
          <a:xfrm>
            <a:off x="7368556" y="1164910"/>
            <a:ext cx="1358826" cy="246221"/>
          </a:xfrm>
          <a:prstGeom prst="rect">
            <a:avLst/>
          </a:prstGeom>
          <a:noFill/>
        </p:spPr>
        <p:txBody>
          <a:bodyPr wrap="square" rtlCol="0">
            <a:spAutoFit/>
          </a:bodyPr>
          <a:lstStyle/>
          <a:p>
            <a:r>
              <a:rPr lang="en-US" sz="1000" dirty="0"/>
              <a:t>Source:  Bloomberg</a:t>
            </a:r>
          </a:p>
        </p:txBody>
      </p:sp>
    </p:spTree>
    <p:extLst>
      <p:ext uri="{BB962C8B-B14F-4D97-AF65-F5344CB8AC3E}">
        <p14:creationId xmlns:p14="http://schemas.microsoft.com/office/powerpoint/2010/main" val="1793645283"/>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ference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ference17-Market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nference17-WM&amp;BKG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onference17-W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Conference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97C85CAFFA246448D7C35EB3FA484D9" ma:contentTypeVersion="11" ma:contentTypeDescription="Create a new document." ma:contentTypeScope="" ma:versionID="a6b7ddf743b8a7be35ee269e7efd80ef">
  <xsd:schema xmlns:xsd="http://www.w3.org/2001/XMLSchema" xmlns:xs="http://www.w3.org/2001/XMLSchema" xmlns:p="http://schemas.microsoft.com/office/2006/metadata/properties" xmlns:ns3="786ee785-057c-4a1b-902c-83d9086fcfb6" xmlns:ns4="a5305e31-edf6-486a-a911-d7093c09b2ef" targetNamespace="http://schemas.microsoft.com/office/2006/metadata/properties" ma:root="true" ma:fieldsID="8d643639c7dd86249792cdd6db3a6c96" ns3:_="" ns4:_="">
    <xsd:import namespace="786ee785-057c-4a1b-902c-83d9086fcfb6"/>
    <xsd:import namespace="a5305e31-edf6-486a-a911-d7093c09b2e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6ee785-057c-4a1b-902c-83d9086fcf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305e31-edf6-486a-a911-d7093c09b2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F23FF2-D153-4F7D-84E9-CC402483BD4E}">
  <ds:schemaRefs>
    <ds:schemaRef ds:uri="http://schemas.microsoft.com/sharepoint/v3/contenttype/forms"/>
  </ds:schemaRefs>
</ds:datastoreItem>
</file>

<file path=customXml/itemProps2.xml><?xml version="1.0" encoding="utf-8"?>
<ds:datastoreItem xmlns:ds="http://schemas.openxmlformats.org/officeDocument/2006/customXml" ds:itemID="{9A482F50-8117-4F7E-B7EA-75845851BBA4}">
  <ds:schemaRefs>
    <ds:schemaRef ds:uri="http://schemas.microsoft.com/office/2006/documentManagement/types"/>
    <ds:schemaRef ds:uri="http://purl.org/dc/dcmitype/"/>
    <ds:schemaRef ds:uri="http://schemas.microsoft.com/office/2006/metadata/properties"/>
    <ds:schemaRef ds:uri="a5305e31-edf6-486a-a911-d7093c09b2ef"/>
    <ds:schemaRef ds:uri="http://www.w3.org/XML/1998/namespace"/>
    <ds:schemaRef ds:uri="http://purl.org/dc/terms/"/>
    <ds:schemaRef ds:uri="http://schemas.microsoft.com/office/infopath/2007/PartnerControls"/>
    <ds:schemaRef ds:uri="http://schemas.openxmlformats.org/package/2006/metadata/core-properties"/>
    <ds:schemaRef ds:uri="786ee785-057c-4a1b-902c-83d9086fcfb6"/>
    <ds:schemaRef ds:uri="http://purl.org/dc/elements/1.1/"/>
  </ds:schemaRefs>
</ds:datastoreItem>
</file>

<file path=customXml/itemProps3.xml><?xml version="1.0" encoding="utf-8"?>
<ds:datastoreItem xmlns:ds="http://schemas.openxmlformats.org/officeDocument/2006/customXml" ds:itemID="{0DDFF264-A2AF-46B1-9313-61B3A03468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6ee785-057c-4a1b-902c-83d9086fcfb6"/>
    <ds:schemaRef ds:uri="a5305e31-edf6-486a-a911-d7093c09b2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43691</TotalTime>
  <Words>2967</Words>
  <Application>Microsoft Office PowerPoint</Application>
  <PresentationFormat>On-screen Show (4:3)</PresentationFormat>
  <Paragraphs>612</Paragraphs>
  <Slides>39</Slides>
  <Notes>3</Notes>
  <HiddenSlides>0</HiddenSlides>
  <MMClips>0</MMClips>
  <ScaleCrop>false</ScaleCrop>
  <HeadingPairs>
    <vt:vector size="8" baseType="variant">
      <vt:variant>
        <vt:lpstr>Fonts Used</vt:lpstr>
      </vt:variant>
      <vt:variant>
        <vt:i4>6</vt:i4>
      </vt:variant>
      <vt:variant>
        <vt:lpstr>Theme</vt:lpstr>
      </vt:variant>
      <vt:variant>
        <vt:i4>6</vt:i4>
      </vt:variant>
      <vt:variant>
        <vt:lpstr>Embedded OLE Servers</vt:lpstr>
      </vt:variant>
      <vt:variant>
        <vt:i4>1</vt:i4>
      </vt:variant>
      <vt:variant>
        <vt:lpstr>Slide Titles</vt:lpstr>
      </vt:variant>
      <vt:variant>
        <vt:i4>39</vt:i4>
      </vt:variant>
    </vt:vector>
  </HeadingPairs>
  <TitlesOfParts>
    <vt:vector size="52" baseType="lpstr">
      <vt:lpstr>Arial</vt:lpstr>
      <vt:lpstr>Arial Black</vt:lpstr>
      <vt:lpstr>Calibri</vt:lpstr>
      <vt:lpstr>Calibri Light</vt:lpstr>
      <vt:lpstr>Verdana</vt:lpstr>
      <vt:lpstr>Wingdings</vt:lpstr>
      <vt:lpstr>Title Slide</vt:lpstr>
      <vt:lpstr>Conference17</vt:lpstr>
      <vt:lpstr>Conference17-Marketing</vt:lpstr>
      <vt:lpstr>Conference17-WM&amp;BKGD</vt:lpstr>
      <vt:lpstr>Conference17-WM</vt:lpstr>
      <vt:lpstr>1_Conference17</vt:lpstr>
      <vt:lpstr>Worksheet</vt:lpstr>
      <vt:lpstr>2023 Capital Market Assumptions</vt:lpstr>
      <vt:lpstr>Contents</vt:lpstr>
      <vt:lpstr>Our Purpose</vt:lpstr>
      <vt:lpstr>Executive Summary</vt:lpstr>
      <vt:lpstr>CMA Modeling Framework</vt:lpstr>
      <vt:lpstr>Dual Modeling Framework – Normative Conditions</vt:lpstr>
      <vt:lpstr>Dual Modeling Framework – Initial Conditions</vt:lpstr>
      <vt:lpstr>Inflation</vt:lpstr>
      <vt:lpstr>108 Years of Inflation History</vt:lpstr>
      <vt:lpstr>25 Years of TIPS-based Market Implied Inflation Estimates</vt:lpstr>
      <vt:lpstr>10-Year Implied Inflation vs Actual CPI YOY%</vt:lpstr>
      <vt:lpstr>Inflation Assumptions vs Observed Indicators</vt:lpstr>
      <vt:lpstr>P/E Ratio vs Inflation Regime 50 Years ending December 2020</vt:lpstr>
      <vt:lpstr>Valuation Historical P/E Versus Inflation</vt:lpstr>
      <vt:lpstr>Best Estimate of Expected Return is Yield The yield you buy drives the return you earn</vt:lpstr>
      <vt:lpstr>Historical P/E 1954 to 2022</vt:lpstr>
      <vt:lpstr>Inflation Commentary</vt:lpstr>
      <vt:lpstr>2023 Asset Assumptions</vt:lpstr>
      <vt:lpstr>Wealthcare’s Core Return Assumptions</vt:lpstr>
      <vt:lpstr>Real Equity Returns 10-Year Rolling Periods </vt:lpstr>
      <vt:lpstr>Wealthcare’s 2023 Core Risk Assumptions </vt:lpstr>
      <vt:lpstr>PowerPoint Presentation</vt:lpstr>
      <vt:lpstr>Comparator Analysis Ten Year Horizon*</vt:lpstr>
      <vt:lpstr>Sequence of Return Tests: Initial vs Normative</vt:lpstr>
      <vt:lpstr>Financial Plan Confidence Impact</vt:lpstr>
      <vt:lpstr>Confidence Level Impact Testing  Average Impact (2022 CMA  2023 CMA) </vt:lpstr>
      <vt:lpstr>Confidence Level Impact Testing  Range of Impact (2022 CMA  2023 CMA)</vt:lpstr>
      <vt:lpstr>Confidence Level Impact Testing: Distribution of Impact (2022 CMA2023 CMA)</vt:lpstr>
      <vt:lpstr>Confidence Level Impact Testing: Cumulative Distribution of Impact (2022 CMA 2023 CMA)</vt:lpstr>
      <vt:lpstr>Confidence Level Impact Testing: Distribution of Impact (2021 CMA  2022 &amp; 2023 CMAs)</vt:lpstr>
      <vt:lpstr>Clients on 2021 CMA are Better Off Moving Directly to 2023 CMA Advisors need to adopt 2023 Quickly to Gain the Benefit </vt:lpstr>
      <vt:lpstr>Implementation</vt:lpstr>
      <vt:lpstr>Path Forward</vt:lpstr>
      <vt:lpstr>Thank You!</vt:lpstr>
      <vt:lpstr>PowerPoint Presentation</vt:lpstr>
      <vt:lpstr>CMA Detail</vt:lpstr>
      <vt:lpstr>Wealthcare’s 2023 Capital Market Assumptions Fixed Income Nominal Returns Assumptions </vt:lpstr>
      <vt:lpstr>Wealthcare’s 2023 Capital Market Assumptions Domestic Equity Nominal Return Assumptions</vt:lpstr>
      <vt:lpstr>Wealthcare’s 2023 Capital Market Assumptions Nominal Returns Assumptions for Foreign Equities, Real Assets, and Alternatives</vt:lpstr>
    </vt:vector>
  </TitlesOfParts>
  <Company>Wealthcare Capital Management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Shree Naidoo</dc:creator>
  <cp:lastModifiedBy>Ron Madey</cp:lastModifiedBy>
  <cp:revision>121</cp:revision>
  <dcterms:created xsi:type="dcterms:W3CDTF">2017-09-14T18:18:54Z</dcterms:created>
  <dcterms:modified xsi:type="dcterms:W3CDTF">2023-02-14T20:29:12Z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0x010100997C85CAFFA246448D7C35EB3FA484D9</vt:lpwstr>
  </property>
</Properties>
</file>