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theme/themeOverride1.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theme/themeOverride3.xml" ContentType="application/vnd.openxmlformats-officedocument.themeOverride+xml"/>
  <Override PartName="/ppt/charts/chart14.xml" ContentType="application/vnd.openxmlformats-officedocument.drawingml.chart+xml"/>
  <Override PartName="/ppt/theme/themeOverride4.xml" ContentType="application/vnd.openxmlformats-officedocument.themeOverride+xml"/>
  <Override PartName="/ppt/charts/chart15.xml" ContentType="application/vnd.openxmlformats-officedocument.drawingml.chart+xml"/>
  <Override PartName="/ppt/theme/themeOverride5.xml" ContentType="application/vnd.openxmlformats-officedocument.themeOverride+xml"/>
  <Override PartName="/ppt/charts/chart16.xml" ContentType="application/vnd.openxmlformats-officedocument.drawingml.chart+xml"/>
  <Override PartName="/ppt/theme/themeOverride6.xml" ContentType="application/vnd.openxmlformats-officedocument.themeOverride+xml"/>
  <Override PartName="/ppt/charts/chart17.xml" ContentType="application/vnd.openxmlformats-officedocument.drawingml.chart+xml"/>
  <Override PartName="/ppt/theme/themeOverride7.xml" ContentType="application/vnd.openxmlformats-officedocument.themeOverride+xml"/>
  <Override PartName="/ppt/charts/chart18.xml" ContentType="application/vnd.openxmlformats-officedocument.drawingml.chart+xml"/>
  <Override PartName="/ppt/theme/themeOverride8.xml" ContentType="application/vnd.openxmlformats-officedocument.themeOverride+xml"/>
  <Override PartName="/ppt/charts/chart19.xml" ContentType="application/vnd.openxmlformats-officedocument.drawingml.chart+xml"/>
  <Override PartName="/ppt/theme/themeOverride9.xml" ContentType="application/vnd.openxmlformats-officedocument.themeOverride+xml"/>
  <Override PartName="/ppt/charts/chart20.xml" ContentType="application/vnd.openxmlformats-officedocument.drawingml.chart+xml"/>
  <Override PartName="/ppt/theme/themeOverride10.xml" ContentType="application/vnd.openxmlformats-officedocument.themeOverride+xml"/>
  <Override PartName="/ppt/charts/chart21.xml" ContentType="application/vnd.openxmlformats-officedocument.drawingml.chart+xml"/>
  <Override PartName="/ppt/theme/themeOverride11.xml" ContentType="application/vnd.openxmlformats-officedocument.themeOverride+xml"/>
  <Override PartName="/ppt/charts/chart22.xml" ContentType="application/vnd.openxmlformats-officedocument.drawingml.chart+xml"/>
  <Override PartName="/ppt/theme/themeOverride12.xml" ContentType="application/vnd.openxmlformats-officedocument.themeOverride+xml"/>
  <Override PartName="/ppt/charts/chart23.xml" ContentType="application/vnd.openxmlformats-officedocument.drawingml.chart+xml"/>
  <Override PartName="/ppt/theme/themeOverride13.xml" ContentType="application/vnd.openxmlformats-officedocument.themeOverride+xml"/>
  <Override PartName="/ppt/charts/chart24.xml" ContentType="application/vnd.openxmlformats-officedocument.drawingml.chart+xml"/>
  <Override PartName="/ppt/theme/themeOverride14.xml" ContentType="application/vnd.openxmlformats-officedocument.themeOverride+xml"/>
  <Override PartName="/ppt/charts/chart25.xml" ContentType="application/vnd.openxmlformats-officedocument.drawingml.chart+xml"/>
  <Override PartName="/ppt/theme/themeOverride15.xml" ContentType="application/vnd.openxmlformats-officedocument.themeOverride+xml"/>
  <Override PartName="/ppt/charts/chart26.xml" ContentType="application/vnd.openxmlformats-officedocument.drawingml.chart+xml"/>
  <Override PartName="/ppt/theme/themeOverride16.xml" ContentType="application/vnd.openxmlformats-officedocument.themeOverride+xml"/>
  <Override PartName="/ppt/charts/chart27.xml" ContentType="application/vnd.openxmlformats-officedocument.drawingml.chart+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684" r:id="rId5"/>
    <p:sldMasterId id="2147483730" r:id="rId6"/>
    <p:sldMasterId id="2147483696" r:id="rId7"/>
    <p:sldMasterId id="2147483708" r:id="rId8"/>
  </p:sldMasterIdLst>
  <p:notesMasterIdLst>
    <p:notesMasterId r:id="rId46"/>
  </p:notesMasterIdLst>
  <p:sldIdLst>
    <p:sldId id="265" r:id="rId9"/>
    <p:sldId id="266" r:id="rId10"/>
    <p:sldId id="267" r:id="rId11"/>
    <p:sldId id="268" r:id="rId12"/>
    <p:sldId id="269" r:id="rId13"/>
    <p:sldId id="270" r:id="rId14"/>
    <p:sldId id="271" r:id="rId15"/>
    <p:sldId id="272" r:id="rId16"/>
    <p:sldId id="273" r:id="rId17"/>
    <p:sldId id="274" r:id="rId18"/>
    <p:sldId id="275" r:id="rId19"/>
    <p:sldId id="30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05" r:id="rId38"/>
    <p:sldId id="306" r:id="rId39"/>
    <p:sldId id="296" r:id="rId40"/>
    <p:sldId id="297" r:id="rId41"/>
    <p:sldId id="298" r:id="rId42"/>
    <p:sldId id="300" r:id="rId43"/>
    <p:sldId id="302" r:id="rId44"/>
    <p:sldId id="303"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228">
          <p15:clr>
            <a:srgbClr val="A4A3A4"/>
          </p15:clr>
        </p15:guide>
        <p15:guide id="4" pos="2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5EA4"/>
    <a:srgbClr val="77C043"/>
    <a:srgbClr val="689F31"/>
    <a:srgbClr val="009C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9" autoAdjust="0"/>
    <p:restoredTop sz="94606" autoAdjust="0"/>
  </p:normalViewPr>
  <p:slideViewPr>
    <p:cSldViewPr snapToGrid="0" snapToObjects="1">
      <p:cViewPr varScale="1">
        <p:scale>
          <a:sx n="77" d="100"/>
          <a:sy n="77" d="100"/>
        </p:scale>
        <p:origin x="-1598" y="-82"/>
      </p:cViewPr>
      <p:guideLst>
        <p:guide orient="horz" pos="2160"/>
        <p:guide pos="2880"/>
        <p:guide orient="horz" pos="1228"/>
        <p:guide pos="23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5.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6.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7.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8.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0.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1.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2.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3.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4.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15.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6.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1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906-DD43-A862-70B42F5C3472}"/>
              </c:ext>
            </c:extLst>
          </c:dPt>
          <c:dLbls>
            <c:dLbl>
              <c:idx val="0"/>
              <c:layout>
                <c:manualLayout>
                  <c:x val="5.0718453069203501E-2"/>
                  <c:y val="-0.14619791566966836"/>
                </c:manualLayout>
              </c:layout>
              <c:tx>
                <c:rich>
                  <a:bodyPr/>
                  <a:lstStyle/>
                  <a:p>
                    <a:fld id="{FCF1F623-59FD-5E4C-86F9-10E8B42297DB}" type="PERCENTAGE">
                      <a:rPr lang="en-US" sz="1000" smtClean="0">
                        <a:solidFill>
                          <a:srgbClr val="595959"/>
                        </a:solidFill>
                      </a:rPr>
                      <a:pPr/>
                      <a:t>[PERCENTAGE]</a:t>
                    </a:fld>
                    <a:r>
                      <a:rPr lang="en-US" sz="1000" baseline="0" dirty="0">
                        <a:solidFill>
                          <a:srgbClr val="595959"/>
                        </a:solidFill>
                      </a:rPr>
                      <a:t> Cash</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8F2-7A46-BF97-B72804D8DDDD}"/>
                </c:ext>
              </c:extLst>
            </c:dLbl>
            <c:dLbl>
              <c:idx val="1"/>
              <c:tx>
                <c:rich>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r>
                      <a:rPr lang="en-US" sz="1000">
                        <a:solidFill>
                          <a:schemeClr val="bg1"/>
                        </a:solidFill>
                      </a:rPr>
                      <a:t>30%</a:t>
                    </a:r>
                    <a:r>
                      <a:rPr lang="en-US" sz="1000" baseline="0">
                        <a:solidFill>
                          <a:schemeClr val="bg1"/>
                        </a:solidFill>
                      </a:rPr>
                      <a:t> FI</a:t>
                    </a:r>
                    <a:endParaRPr lang="en-US"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8F2-7A46-BF97-B72804D8DDDD}"/>
                </c:ext>
              </c:extLst>
            </c:dLbl>
            <c:dLbl>
              <c:idx val="2"/>
              <c:layout>
                <c:manualLayout>
                  <c:x val="-2.403359404421046E-2"/>
                  <c:y val="-0.12849997675569691"/>
                </c:manualLayout>
              </c:layout>
              <c:tx>
                <c:rich>
                  <a:bodyPr/>
                  <a:lstStyle/>
                  <a:p>
                    <a:fld id="{5D092AEB-2657-EA4E-B12C-E752370ED108}" type="PERCENTAGE">
                      <a:rPr lang="en-US" sz="1000" smtClean="0">
                        <a:solidFill>
                          <a:srgbClr val="595959"/>
                        </a:solidFill>
                      </a:rPr>
                      <a:pPr/>
                      <a:t>[PERCENTAGE]</a:t>
                    </a:fld>
                    <a:endParaRPr lang="en-US" sz="1000" dirty="0">
                      <a:solidFill>
                        <a:srgbClr val="595959"/>
                      </a:solidFill>
                    </a:endParaRPr>
                  </a:p>
                  <a:p>
                    <a:r>
                      <a:rPr lang="en-US" sz="1000" dirty="0">
                        <a:solidFill>
                          <a:srgbClr val="595959"/>
                        </a:solidFill>
                      </a:rPr>
                      <a:t>Equity</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95959"/>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10865405638299"/>
          <c:y val="0.20602228049115001"/>
          <c:w val="0.43363041371753303"/>
          <c:h val="0.49430894788535901"/>
        </c:manualLayout>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layout>
                <c:manualLayout>
                  <c:x val="5.3121862155971297E-2"/>
                  <c:y val="-0.17264607206657701"/>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595959"/>
                        </a:solidFill>
                        <a:latin typeface="+mn-lt"/>
                        <a:ea typeface="+mn-ea"/>
                        <a:cs typeface="+mn-cs"/>
                      </a:defRPr>
                    </a:pPr>
                    <a:fld id="{FCF1F623-59FD-5E4C-86F9-10E8B42297DB}" type="PERCENTAGE">
                      <a:rPr lang="en-US" sz="1000" smtClean="0">
                        <a:solidFill>
                          <a:srgbClr val="595959"/>
                        </a:solidFill>
                      </a:rPr>
                      <a:pPr>
                        <a:defRPr>
                          <a:solidFill>
                            <a:srgbClr val="595959"/>
                          </a:solidFill>
                        </a:defRPr>
                      </a:pPr>
                      <a:t>[PERCENTAGE]</a:t>
                    </a:fld>
                    <a:r>
                      <a:rPr lang="en-US" sz="1000" baseline="0" dirty="0">
                        <a:solidFill>
                          <a:srgbClr val="595959"/>
                        </a:solidFill>
                      </a:rPr>
                      <a:t> Cash</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595959"/>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55-2A4E-BCFD-87C2327F3EBA}"/>
                </c:ext>
              </c:extLst>
            </c:dLbl>
            <c:dLbl>
              <c:idx val="1"/>
              <c:tx>
                <c:rich>
                  <a:bodyPr/>
                  <a:lstStyle/>
                  <a:p>
                    <a:r>
                      <a:rPr lang="en-US" sz="1000">
                        <a:solidFill>
                          <a:schemeClr val="bg1"/>
                        </a:solidFill>
                      </a:rPr>
                      <a:t>30%</a:t>
                    </a:r>
                    <a:r>
                      <a:rPr lang="en-US" sz="1000" baseline="0">
                        <a:solidFill>
                          <a:schemeClr val="bg1"/>
                        </a:solidFill>
                      </a:rPr>
                      <a:t> FI</a:t>
                    </a:r>
                    <a:endParaRPr lang="en-US"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655-2A4E-BCFD-87C2327F3EBA}"/>
                </c:ext>
              </c:extLst>
            </c:dLbl>
            <c:dLbl>
              <c:idx val="2"/>
              <c:layout>
                <c:manualLayout>
                  <c:x val="-1.1804858256882574E-2"/>
                  <c:y val="-0.10624373665635477"/>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595959"/>
                        </a:solidFill>
                        <a:latin typeface="+mn-lt"/>
                        <a:ea typeface="+mn-ea"/>
                        <a:cs typeface="+mn-cs"/>
                      </a:defRPr>
                    </a:pPr>
                    <a:fld id="{5D092AEB-2657-EA4E-B12C-E752370ED108}" type="PERCENTAGE">
                      <a:rPr lang="en-US" sz="1000" smtClean="0">
                        <a:solidFill>
                          <a:srgbClr val="595959"/>
                        </a:solidFill>
                      </a:rPr>
                      <a:pPr>
                        <a:defRPr sz="1000">
                          <a:solidFill>
                            <a:srgbClr val="595959"/>
                          </a:solidFill>
                        </a:defRPr>
                      </a:pPr>
                      <a:t>[PERCENTAGE]</a:t>
                    </a:fld>
                    <a:endParaRPr lang="en-US" sz="1000" dirty="0">
                      <a:solidFill>
                        <a:srgbClr val="595959"/>
                      </a:solidFill>
                    </a:endParaRPr>
                  </a:p>
                  <a:p>
                    <a:pPr>
                      <a:defRPr sz="1000">
                        <a:solidFill>
                          <a:srgbClr val="595959"/>
                        </a:solidFill>
                      </a:defRPr>
                    </a:pPr>
                    <a:r>
                      <a:rPr lang="en-US" sz="1000" dirty="0">
                        <a:solidFill>
                          <a:srgbClr val="595959"/>
                        </a:solidFill>
                      </a:rPr>
                      <a:t>Equity</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95959"/>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6D2A-FA4E-80AD-674088610DA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BE50-9A4A-BD1F-5FBFF828AE6E}"/>
              </c:ext>
            </c:extLst>
          </c:dPt>
          <c:dPt>
            <c:idx val="1"/>
            <c:bubble3D val="0"/>
            <c:spPr>
              <a:solidFill>
                <a:srgbClr val="009CCF"/>
              </a:solidFill>
            </c:spPr>
            <c:extLst>
              <c:ext xmlns:c16="http://schemas.microsoft.com/office/drawing/2014/chart" uri="{C3380CC4-5D6E-409C-BE32-E72D297353CC}">
                <c16:uniqueId val="{00000003-BE50-9A4A-BD1F-5FBFF828AE6E}"/>
              </c:ext>
            </c:extLst>
          </c:dPt>
          <c:dPt>
            <c:idx val="2"/>
            <c:bubble3D val="0"/>
            <c:spPr>
              <a:solidFill>
                <a:srgbClr val="005EA4"/>
              </a:solidFill>
            </c:spPr>
            <c:extLst>
              <c:ext xmlns:c16="http://schemas.microsoft.com/office/drawing/2014/chart" uri="{C3380CC4-5D6E-409C-BE32-E72D297353CC}">
                <c16:uniqueId val="{00000005-BE50-9A4A-BD1F-5FBFF828AE6E}"/>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BE50-9A4A-BD1F-5FBFF828AE6E}"/>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024B-E248-B7DA-6F0E605E985B}"/>
              </c:ext>
            </c:extLst>
          </c:dPt>
          <c:dPt>
            <c:idx val="1"/>
            <c:bubble3D val="0"/>
            <c:spPr>
              <a:solidFill>
                <a:srgbClr val="009CCF"/>
              </a:solidFill>
            </c:spPr>
            <c:extLst>
              <c:ext xmlns:c16="http://schemas.microsoft.com/office/drawing/2014/chart" uri="{C3380CC4-5D6E-409C-BE32-E72D297353CC}">
                <c16:uniqueId val="{00000003-024B-E248-B7DA-6F0E605E985B}"/>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024B-E248-B7DA-6F0E605E985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3B40-7D42-8F55-C3440D432E5A}"/>
              </c:ext>
            </c:extLst>
          </c:dPt>
          <c:dPt>
            <c:idx val="1"/>
            <c:bubble3D val="0"/>
            <c:spPr>
              <a:solidFill>
                <a:srgbClr val="009CCF"/>
              </a:solidFill>
            </c:spPr>
            <c:extLst>
              <c:ext xmlns:c16="http://schemas.microsoft.com/office/drawing/2014/chart" uri="{C3380CC4-5D6E-409C-BE32-E72D297353CC}">
                <c16:uniqueId val="{00000003-3B40-7D42-8F55-C3440D432E5A}"/>
              </c:ext>
            </c:extLst>
          </c:dPt>
          <c:dPt>
            <c:idx val="2"/>
            <c:bubble3D val="0"/>
            <c:spPr>
              <a:solidFill>
                <a:srgbClr val="005EA4"/>
              </a:solidFill>
            </c:spPr>
            <c:extLst>
              <c:ext xmlns:c16="http://schemas.microsoft.com/office/drawing/2014/chart" uri="{C3380CC4-5D6E-409C-BE32-E72D297353CC}">
                <c16:uniqueId val="{00000005-3B40-7D42-8F55-C3440D432E5A}"/>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3B40-7D42-8F55-C3440D432E5A}"/>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dPt>
            <c:idx val="1"/>
            <c:bubble3D val="0"/>
            <c:explosion val="31"/>
            <c:extLst>
              <c:ext xmlns:c16="http://schemas.microsoft.com/office/drawing/2014/chart" uri="{C3380CC4-5D6E-409C-BE32-E72D297353CC}">
                <c16:uniqueId val="{00000000-DF84-4B06-B72A-04D8D3F99359}"/>
              </c:ext>
            </c:extLst>
          </c:dPt>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D657-A54E-91DC-EAC3A408F08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C557-DF4F-B68C-3F7BC193FCF1}"/>
              </c:ext>
            </c:extLst>
          </c:dPt>
          <c:dPt>
            <c:idx val="1"/>
            <c:bubble3D val="0"/>
            <c:spPr>
              <a:solidFill>
                <a:srgbClr val="009CCF"/>
              </a:solidFill>
            </c:spPr>
            <c:extLst>
              <c:ext xmlns:c16="http://schemas.microsoft.com/office/drawing/2014/chart" uri="{C3380CC4-5D6E-409C-BE32-E72D297353CC}">
                <c16:uniqueId val="{00000003-C557-DF4F-B68C-3F7BC193FCF1}"/>
              </c:ext>
            </c:extLst>
          </c:dPt>
          <c:dPt>
            <c:idx val="2"/>
            <c:bubble3D val="0"/>
            <c:spPr>
              <a:solidFill>
                <a:srgbClr val="005EA4"/>
              </a:solidFill>
            </c:spPr>
            <c:extLst>
              <c:ext xmlns:c16="http://schemas.microsoft.com/office/drawing/2014/chart" uri="{C3380CC4-5D6E-409C-BE32-E72D297353CC}">
                <c16:uniqueId val="{00000005-C557-DF4F-B68C-3F7BC193FCF1}"/>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C557-DF4F-B68C-3F7BC193FCF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009CCF"/>
            </a:solidFill>
          </c:spPr>
          <c:dPt>
            <c:idx val="0"/>
            <c:bubble3D val="0"/>
            <c:spPr>
              <a:solidFill>
                <a:srgbClr val="005EA4"/>
              </a:solidFill>
            </c:spPr>
            <c:extLst>
              <c:ext xmlns:c16="http://schemas.microsoft.com/office/drawing/2014/chart" uri="{C3380CC4-5D6E-409C-BE32-E72D297353CC}">
                <c16:uniqueId val="{00000001-F51D-734A-93E6-4223034F6CF0}"/>
              </c:ext>
            </c:extLst>
          </c:dPt>
          <c:dPt>
            <c:idx val="1"/>
            <c:bubble3D val="0"/>
            <c:extLst>
              <c:ext xmlns:c16="http://schemas.microsoft.com/office/drawing/2014/chart" uri="{C3380CC4-5D6E-409C-BE32-E72D297353CC}">
                <c16:uniqueId val="{00000003-F51D-734A-93E6-4223034F6CF0}"/>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F51D-734A-93E6-4223034F6CF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72FC-4446-A8CD-56A631543E20}"/>
              </c:ext>
            </c:extLst>
          </c:dPt>
          <c:dPt>
            <c:idx val="1"/>
            <c:bubble3D val="0"/>
            <c:spPr>
              <a:solidFill>
                <a:srgbClr val="009CCF"/>
              </a:solidFill>
            </c:spPr>
            <c:extLst>
              <c:ext xmlns:c16="http://schemas.microsoft.com/office/drawing/2014/chart" uri="{C3380CC4-5D6E-409C-BE32-E72D297353CC}">
                <c16:uniqueId val="{00000003-72FC-4446-A8CD-56A631543E20}"/>
              </c:ext>
            </c:extLst>
          </c:dPt>
          <c:dPt>
            <c:idx val="2"/>
            <c:bubble3D val="0"/>
            <c:spPr>
              <a:solidFill>
                <a:srgbClr val="005EA4"/>
              </a:solidFill>
            </c:spPr>
            <c:extLst>
              <c:ext xmlns:c16="http://schemas.microsoft.com/office/drawing/2014/chart" uri="{C3380CC4-5D6E-409C-BE32-E72D297353CC}">
                <c16:uniqueId val="{00000005-72FC-4446-A8CD-56A631543E20}"/>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72FC-4446-A8CD-56A631543E2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531993531733947"/>
          <c:y val="0.10531390380190642"/>
          <c:w val="0.26936012936532105"/>
          <c:h val="0.40404042106682625"/>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7D52-8946-87A6-7D206C7F30FB}"/>
              </c:ext>
            </c:extLst>
          </c:dPt>
          <c:dPt>
            <c:idx val="1"/>
            <c:bubble3D val="0"/>
            <c:spPr>
              <a:solidFill>
                <a:srgbClr val="005EA4"/>
              </a:solidFill>
            </c:spPr>
            <c:extLst>
              <c:ext xmlns:c16="http://schemas.microsoft.com/office/drawing/2014/chart" uri="{C3380CC4-5D6E-409C-BE32-E72D297353CC}">
                <c16:uniqueId val="{00000003-7D52-8946-87A6-7D206C7F30FB}"/>
              </c:ext>
            </c:extLst>
          </c:dPt>
          <c:dPt>
            <c:idx val="2"/>
            <c:bubble3D val="0"/>
            <c:spPr>
              <a:solidFill>
                <a:srgbClr val="009CCF"/>
              </a:solidFill>
            </c:spPr>
            <c:extLst>
              <c:ext xmlns:c16="http://schemas.microsoft.com/office/drawing/2014/chart" uri="{C3380CC4-5D6E-409C-BE32-E72D297353CC}">
                <c16:uniqueId val="{00000005-7D52-8946-87A6-7D206C7F30FB}"/>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7D52-8946-87A6-7D206C7F30F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25C4-C64A-BD0B-21EC246C33B7}"/>
              </c:ext>
            </c:extLst>
          </c:dPt>
          <c:dPt>
            <c:idx val="1"/>
            <c:bubble3D val="0"/>
            <c:spPr>
              <a:solidFill>
                <a:srgbClr val="009CCF"/>
              </a:solidFill>
            </c:spPr>
            <c:extLst>
              <c:ext xmlns:c16="http://schemas.microsoft.com/office/drawing/2014/chart" uri="{C3380CC4-5D6E-409C-BE32-E72D297353CC}">
                <c16:uniqueId val="{00000003-25C4-C64A-BD0B-21EC246C33B7}"/>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25C4-C64A-BD0B-21EC246C33B7}"/>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8D2-0944-B8D0-BFF0A550117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a:ln>
                <a:solidFill>
                  <a:srgbClr val="689F31"/>
                </a:solidFill>
              </a:ln>
            </c:spPr>
            <c:extLst>
              <c:ext xmlns:c16="http://schemas.microsoft.com/office/drawing/2014/chart" uri="{C3380CC4-5D6E-409C-BE32-E72D297353CC}">
                <c16:uniqueId val="{00000001-A6F5-7142-B00D-BEDA4AE6E630}"/>
              </c:ext>
            </c:extLst>
          </c:dPt>
          <c:dPt>
            <c:idx val="1"/>
            <c:bubble3D val="0"/>
            <c:spPr>
              <a:solidFill>
                <a:srgbClr val="285FA6"/>
              </a:solidFill>
            </c:spPr>
            <c:extLst>
              <c:ext xmlns:c16="http://schemas.microsoft.com/office/drawing/2014/chart" uri="{C3380CC4-5D6E-409C-BE32-E72D297353CC}">
                <c16:uniqueId val="{00000003-A6F5-7142-B00D-BEDA4AE6E630}"/>
              </c:ext>
            </c:extLst>
          </c:dPt>
          <c:dPt>
            <c:idx val="2"/>
            <c:bubble3D val="0"/>
            <c:spPr>
              <a:solidFill>
                <a:srgbClr val="009CCF"/>
              </a:solidFill>
            </c:spPr>
            <c:extLst>
              <c:ext xmlns:c16="http://schemas.microsoft.com/office/drawing/2014/chart" uri="{C3380CC4-5D6E-409C-BE32-E72D297353CC}">
                <c16:uniqueId val="{00000005-A6F5-7142-B00D-BEDA4AE6E630}"/>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A6F5-7142-B00D-BEDA4AE6E63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D42E-4648-B0FE-C2DD24280644}"/>
              </c:ext>
            </c:extLst>
          </c:dPt>
          <c:dPt>
            <c:idx val="1"/>
            <c:bubble3D val="0"/>
            <c:spPr>
              <a:solidFill>
                <a:srgbClr val="009CCF"/>
              </a:solidFill>
            </c:spPr>
            <c:extLst>
              <c:ext xmlns:c16="http://schemas.microsoft.com/office/drawing/2014/chart" uri="{C3380CC4-5D6E-409C-BE32-E72D297353CC}">
                <c16:uniqueId val="{00000003-D42E-4648-B0FE-C2DD24280644}"/>
              </c:ext>
            </c:extLst>
          </c:dPt>
          <c:dPt>
            <c:idx val="2"/>
            <c:bubble3D val="0"/>
            <c:spPr>
              <a:solidFill>
                <a:srgbClr val="005EA4"/>
              </a:solidFill>
            </c:spPr>
            <c:extLst>
              <c:ext xmlns:c16="http://schemas.microsoft.com/office/drawing/2014/chart" uri="{C3380CC4-5D6E-409C-BE32-E72D297353CC}">
                <c16:uniqueId val="{00000005-D42E-4648-B0FE-C2DD24280644}"/>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D42E-4648-B0FE-C2DD2428064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E878-524F-A5B5-E5C8F531EBAA}"/>
              </c:ext>
            </c:extLst>
          </c:dPt>
          <c:dPt>
            <c:idx val="1"/>
            <c:bubble3D val="0"/>
            <c:spPr>
              <a:solidFill>
                <a:srgbClr val="009CCF"/>
              </a:solidFill>
            </c:spPr>
            <c:extLst>
              <c:ext xmlns:c16="http://schemas.microsoft.com/office/drawing/2014/chart" uri="{C3380CC4-5D6E-409C-BE32-E72D297353CC}">
                <c16:uniqueId val="{00000003-E878-524F-A5B5-E5C8F531EBAA}"/>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E878-524F-A5B5-E5C8F531EBAA}"/>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DB6-3148-B6E6-E741FBFDCB8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ECB0-9D4A-BBF3-BE2AA0B01408}"/>
              </c:ext>
            </c:extLst>
          </c:dPt>
          <c:dPt>
            <c:idx val="1"/>
            <c:bubble3D val="0"/>
            <c:spPr>
              <a:solidFill>
                <a:srgbClr val="285FA6"/>
              </a:solidFill>
            </c:spPr>
            <c:extLst>
              <c:ext xmlns:c16="http://schemas.microsoft.com/office/drawing/2014/chart" uri="{C3380CC4-5D6E-409C-BE32-E72D297353CC}">
                <c16:uniqueId val="{00000003-ECB0-9D4A-BBF3-BE2AA0B01408}"/>
              </c:ext>
            </c:extLst>
          </c:dPt>
          <c:dPt>
            <c:idx val="2"/>
            <c:bubble3D val="0"/>
            <c:spPr>
              <a:solidFill>
                <a:srgbClr val="009CCF"/>
              </a:solidFill>
            </c:spPr>
            <c:extLst>
              <c:ext xmlns:c16="http://schemas.microsoft.com/office/drawing/2014/chart" uri="{C3380CC4-5D6E-409C-BE32-E72D297353CC}">
                <c16:uniqueId val="{00000005-ECB0-9D4A-BBF3-BE2AA0B01408}"/>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ECB0-9D4A-BBF3-BE2AA0B01408}"/>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F14F49-209D-EF4C-B7FF-2BCC78BF7AD5}" type="datetimeFigureOut">
              <a:rPr lang="en-US" smtClean="0"/>
              <a:t>7/30/2023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B55AF-E158-0049-BA02-8B08A27F8040}" type="slidenum">
              <a:rPr lang="en-US" smtClean="0"/>
              <a:t>‹#›</a:t>
            </a:fld>
            <a:endParaRPr lang="en-US"/>
          </a:p>
        </p:txBody>
      </p:sp>
    </p:spTree>
    <p:extLst>
      <p:ext uri="{BB962C8B-B14F-4D97-AF65-F5344CB8AC3E}">
        <p14:creationId xmlns:p14="http://schemas.microsoft.com/office/powerpoint/2010/main" val="244544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a:t>
            </a:fld>
            <a:endParaRPr lang="en-US" dirty="0"/>
          </a:p>
        </p:txBody>
      </p:sp>
    </p:spTree>
    <p:extLst>
      <p:ext uri="{BB962C8B-B14F-4D97-AF65-F5344CB8AC3E}">
        <p14:creationId xmlns:p14="http://schemas.microsoft.com/office/powerpoint/2010/main" val="420717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26</a:t>
            </a:fld>
            <a:endParaRPr lang="en-US" dirty="0"/>
          </a:p>
        </p:txBody>
      </p:sp>
    </p:spTree>
    <p:extLst>
      <p:ext uri="{BB962C8B-B14F-4D97-AF65-F5344CB8AC3E}">
        <p14:creationId xmlns:p14="http://schemas.microsoft.com/office/powerpoint/2010/main" val="581437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27</a:t>
            </a:fld>
            <a:endParaRPr lang="en-US" dirty="0"/>
          </a:p>
        </p:txBody>
      </p:sp>
    </p:spTree>
    <p:extLst>
      <p:ext uri="{BB962C8B-B14F-4D97-AF65-F5344CB8AC3E}">
        <p14:creationId xmlns:p14="http://schemas.microsoft.com/office/powerpoint/2010/main" val="421005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2713940-4B29-4BDF-8876-414BE599FCD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777104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30</a:t>
            </a:fld>
            <a:endParaRPr lang="en-US" dirty="0"/>
          </a:p>
        </p:txBody>
      </p:sp>
    </p:spTree>
    <p:extLst>
      <p:ext uri="{BB962C8B-B14F-4D97-AF65-F5344CB8AC3E}">
        <p14:creationId xmlns:p14="http://schemas.microsoft.com/office/powerpoint/2010/main" val="406527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 of Labor (DOL) rulings: shift to Fiduciary standard.</a:t>
            </a:r>
            <a:r>
              <a:rPr lang="en-US" baseline="0" dirty="0"/>
              <a:t> Fee transparency</a:t>
            </a:r>
            <a:endParaRPr lang="en-US" dirty="0"/>
          </a:p>
          <a:p>
            <a:endParaRPr lang="en-US" dirty="0"/>
          </a:p>
          <a:p>
            <a:r>
              <a:rPr lang="en-US" dirty="0" err="1"/>
              <a:t>Robo</a:t>
            </a:r>
            <a:r>
              <a:rPr lang="en-US" dirty="0"/>
              <a:t>-Advisor: the ability to get asset allocation</a:t>
            </a:r>
            <a:r>
              <a:rPr lang="en-US" baseline="0" dirty="0"/>
              <a:t> at a low cost without the need for an advisor. Advisors need to provide value outside of investments.</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a:t>
            </a:fld>
            <a:endParaRPr lang="en-US" dirty="0"/>
          </a:p>
        </p:txBody>
      </p:sp>
    </p:spTree>
    <p:extLst>
      <p:ext uri="{BB962C8B-B14F-4D97-AF65-F5344CB8AC3E}">
        <p14:creationId xmlns:p14="http://schemas.microsoft.com/office/powerpoint/2010/main" val="118253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4</a:t>
            </a:fld>
            <a:endParaRPr lang="en-US" dirty="0"/>
          </a:p>
        </p:txBody>
      </p:sp>
    </p:spTree>
    <p:extLst>
      <p:ext uri="{BB962C8B-B14F-4D97-AF65-F5344CB8AC3E}">
        <p14:creationId xmlns:p14="http://schemas.microsoft.com/office/powerpoint/2010/main" val="366802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0803F-63A6-9A41-97C8-AAFEB20AD0B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695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0803F-63A6-9A41-97C8-AAFEB20AD0B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531287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0803F-63A6-9A41-97C8-AAFEB20AD0B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29850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0803F-63A6-9A41-97C8-AAFEB20AD0B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13460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12</a:t>
            </a:fld>
            <a:endParaRPr lang="en-US" dirty="0"/>
          </a:p>
        </p:txBody>
      </p:sp>
    </p:spTree>
    <p:extLst>
      <p:ext uri="{BB962C8B-B14F-4D97-AF65-F5344CB8AC3E}">
        <p14:creationId xmlns:p14="http://schemas.microsoft.com/office/powerpoint/2010/main" val="228785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22</a:t>
            </a:fld>
            <a:endParaRPr lang="en-US" dirty="0"/>
          </a:p>
        </p:txBody>
      </p:sp>
    </p:spTree>
    <p:extLst>
      <p:ext uri="{BB962C8B-B14F-4D97-AF65-F5344CB8AC3E}">
        <p14:creationId xmlns:p14="http://schemas.microsoft.com/office/powerpoint/2010/main" val="87639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826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88655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295865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96767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672407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16173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54273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238995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022372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304095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49170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9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22098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851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636606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93706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4287601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356939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20517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02308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746142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803637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86266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DBE47-CBF6-144B-8B24-89CE547DDD50}"/>
              </a:ext>
            </a:extLst>
          </p:cNvPr>
          <p:cNvSpPr>
            <a:spLocks noGrp="1"/>
          </p:cNvSpPr>
          <p:nvPr>
            <p:ph type="dt" sz="half" idx="10"/>
          </p:nvPr>
        </p:nvSpPr>
        <p:spPr>
          <a:xfrm>
            <a:off x="628650" y="6356350"/>
            <a:ext cx="2057400" cy="365125"/>
          </a:xfrm>
          <a:prstGeom prst="rect">
            <a:avLst/>
          </a:prstGeom>
        </p:spPr>
        <p:txBody>
          <a:bodyPr/>
          <a:lstStyle/>
          <a:p>
            <a:fld id="{4C7D98D8-4AEA-C748-A15E-5F0A1F842135}" type="datetimeFigureOut">
              <a:rPr lang="en-US" smtClean="0"/>
              <a:t>7/30/2023</a:t>
            </a:fld>
            <a:endParaRPr lang="en-US"/>
          </a:p>
        </p:txBody>
      </p:sp>
      <p:sp>
        <p:nvSpPr>
          <p:cNvPr id="3" name="Footer Placeholder 2">
            <a:extLst>
              <a:ext uri="{FF2B5EF4-FFF2-40B4-BE49-F238E27FC236}">
                <a16:creationId xmlns:a16="http://schemas.microsoft.com/office/drawing/2014/main" id="{3D31E379-0964-654E-AC36-1C259A380E6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CB558C-8261-AE4F-9BEC-F0C5EF0BBEF1}"/>
              </a:ext>
            </a:extLst>
          </p:cNvPr>
          <p:cNvSpPr>
            <a:spLocks noGrp="1"/>
          </p:cNvSpPr>
          <p:nvPr>
            <p:ph type="sldNum" sz="quarter" idx="12"/>
          </p:nvPr>
        </p:nvSpPr>
        <p:spPr>
          <a:xfrm>
            <a:off x="6457950" y="6356350"/>
            <a:ext cx="2057400" cy="365125"/>
          </a:xfrm>
          <a:prstGeom prst="rect">
            <a:avLst/>
          </a:prstGeom>
        </p:spPr>
        <p:txBody>
          <a:bodyPr/>
          <a:lstStyle/>
          <a:p>
            <a:fld id="{8CFFE2FB-A299-2143-813E-3CF5F3733D25}" type="slidenum">
              <a:rPr lang="en-US" smtClean="0"/>
              <a:t>‹#›</a:t>
            </a:fld>
            <a:endParaRPr lang="en-US"/>
          </a:p>
        </p:txBody>
      </p:sp>
      <p:sp>
        <p:nvSpPr>
          <p:cNvPr id="5" name="Rectangle 4">
            <a:extLst>
              <a:ext uri="{FF2B5EF4-FFF2-40B4-BE49-F238E27FC236}">
                <a16:creationId xmlns:a16="http://schemas.microsoft.com/office/drawing/2014/main" id="{F9F55A23-DADA-8A45-9608-D9DDC967E81F}"/>
              </a:ext>
            </a:extLst>
          </p:cNvPr>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703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34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524090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13014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36289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62774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426136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1972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701343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2603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53156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5815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073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035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6594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528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283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463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5AE726-3E48-B447-8092-6905123165C5}" type="datetimeFigureOut">
              <a:rPr lang="en-US" smtClean="0"/>
              <a:t>7/30/2023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CA1F80-D206-7E41-BC87-FB9DD0489816}" type="slidenum">
              <a:rPr lang="en-US" smtClean="0"/>
              <a:t>‹#›</a:t>
            </a:fld>
            <a:endParaRPr lang="en-US"/>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882590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91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0000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663257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4092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8280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05119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7856907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theme" Target="../theme/theme2.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image" Target="../media/image3.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image" Target="../media/image5.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image" Target="../media/image6.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4.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2.xml"/><Relationship Id="rId7" Type="http://schemas.openxmlformats.org/officeDocument/2006/relationships/image" Target="../media/image6.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086429"/>
            <a:ext cx="9147247" cy="1850572"/>
          </a:xfrm>
          <a:prstGeom prst="rect">
            <a:avLst/>
          </a:prstGeom>
          <a:solidFill>
            <a:srgbClr val="005EA4"/>
          </a:solidFill>
        </p:spPr>
        <p:txBody>
          <a:bodyPr vert="horz" lIns="91440" tIns="45720" rIns="91440" bIns="45720" rtlCol="0" anchor="ctr">
            <a:normAutofit/>
          </a:body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4680" y="5504392"/>
            <a:ext cx="3174641" cy="790933"/>
          </a:xfrm>
          <a:prstGeom prst="rect">
            <a:avLst/>
          </a:prstGeom>
        </p:spPr>
      </p:pic>
      <p:pic>
        <p:nvPicPr>
          <p:cNvPr id="9" name="Picture 8" descr="WCM_Tag_Horizontal_4C.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818" y="190499"/>
            <a:ext cx="1338404" cy="480786"/>
          </a:xfrm>
          <a:prstGeom prst="rect">
            <a:avLst/>
          </a:prstGeom>
        </p:spPr>
      </p:pic>
      <p:sp>
        <p:nvSpPr>
          <p:cNvPr id="10" name="Rectangle 9"/>
          <p:cNvSpPr/>
          <p:nvPr userDrawn="1"/>
        </p:nvSpPr>
        <p:spPr>
          <a:xfrm>
            <a:off x="3761246" y="6410242"/>
            <a:ext cx="1621508" cy="276999"/>
          </a:xfrm>
          <a:prstGeom prst="rect">
            <a:avLst/>
          </a:prstGeom>
        </p:spPr>
        <p:txBody>
          <a:bodyPr wrap="none">
            <a:spAutoFit/>
          </a:bodyPr>
          <a:lstStyle/>
          <a:p>
            <a:pPr algn="ctr"/>
            <a:r>
              <a:rPr lang="en-US" sz="1200" b="0" dirty="0" err="1">
                <a:solidFill>
                  <a:srgbClr val="005EA4"/>
                </a:solidFill>
                <a:latin typeface="Arial"/>
                <a:cs typeface="Arial"/>
              </a:rPr>
              <a:t>wealthcare</a:t>
            </a:r>
            <a:r>
              <a:rPr lang="en-US" sz="1200" b="1" dirty="0" err="1">
                <a:solidFill>
                  <a:srgbClr val="77C043"/>
                </a:solidFill>
                <a:latin typeface="Arial"/>
                <a:cs typeface="Arial"/>
              </a:rPr>
              <a:t>GDX</a:t>
            </a:r>
            <a:r>
              <a:rPr lang="en-US" sz="1200" b="1" dirty="0" err="1">
                <a:solidFill>
                  <a:srgbClr val="005EA4"/>
                </a:solidFill>
                <a:latin typeface="Arial"/>
                <a:cs typeface="Arial"/>
              </a:rPr>
              <a:t>.com</a:t>
            </a:r>
            <a:endParaRPr lang="en-US" sz="1200" dirty="0">
              <a:latin typeface="Arial"/>
              <a:cs typeface="Arial"/>
            </a:endParaRPr>
          </a:p>
        </p:txBody>
      </p:sp>
    </p:spTree>
    <p:extLst>
      <p:ext uri="{BB962C8B-B14F-4D97-AF65-F5344CB8AC3E}">
        <p14:creationId xmlns:p14="http://schemas.microsoft.com/office/powerpoint/2010/main" val="199226109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459911" y="6361844"/>
            <a:ext cx="1556836" cy="261610"/>
          </a:xfrm>
          <a:prstGeom prst="rect">
            <a:avLst/>
          </a:prstGeom>
        </p:spPr>
        <p:txBody>
          <a:bodyPr wrap="none">
            <a:spAutoFit/>
          </a:bodyPr>
          <a:lstStyle/>
          <a:p>
            <a:r>
              <a:rPr lang="en-US" sz="1100" b="1" dirty="0">
                <a:solidFill>
                  <a:srgbClr val="FFFFFF"/>
                </a:solidFill>
                <a:latin typeface="Arial"/>
                <a:cs typeface="Arial"/>
              </a:rPr>
              <a:t>wealthcareGDX.com</a:t>
            </a:r>
            <a:endParaRPr lang="en-US" sz="1100" dirty="0">
              <a:solidFill>
                <a:srgbClr val="FFFFFF"/>
              </a:solidFill>
              <a:latin typeface="Arial"/>
              <a:cs typeface="Arial"/>
            </a:endParaRPr>
          </a:p>
        </p:txBody>
      </p:sp>
      <p:pic>
        <p:nvPicPr>
          <p:cNvPr id="9" name="Picture 8"/>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Rectangle 10"/>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3"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pic>
        <p:nvPicPr>
          <p:cNvPr id="14" name="Picture 13"/>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7959699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2" r:id="rId36"/>
    <p:sldLayoutId id="2147483774" r:id="rId37"/>
    <p:sldLayoutId id="2147483775" r:id="rId38"/>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4775" t="11275" r="27679" b="11275"/>
          <a:stretch/>
        </p:blipFill>
        <p:spPr>
          <a:xfrm>
            <a:off x="0" y="-1"/>
            <a:ext cx="9144000" cy="6858001"/>
          </a:xfrm>
          <a:prstGeom prst="rect">
            <a:avLst/>
          </a:prstGeom>
        </p:spPr>
      </p:pic>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2" name="Rectangle 11"/>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Placeholder 20"/>
          <p:cNvSpPr>
            <a:spLocks noGrp="1"/>
          </p:cNvSpPr>
          <p:nvPr>
            <p:ph type="title"/>
          </p:nvPr>
        </p:nvSpPr>
        <p:spPr>
          <a:xfrm>
            <a:off x="184457" y="0"/>
            <a:ext cx="8502343" cy="1100666"/>
          </a:xfrm>
          <a:prstGeom prst="rect">
            <a:avLst/>
          </a:prstGeom>
        </p:spPr>
        <p:txBody>
          <a:bodyPr vert="horz" lIns="91440" tIns="45720" rIns="91440" bIns="45720" rtlCol="0" anchor="ctr">
            <a:normAutofit/>
          </a:bodyPr>
          <a:lstStyle/>
          <a:p>
            <a:r>
              <a:rPr lang="en-US" dirty="0"/>
              <a:t>Click to edit Master title style</a:t>
            </a:r>
          </a:p>
        </p:txBody>
      </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1165962206"/>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Lst>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gradFill flip="none" rotWithShape="1">
            <a:gsLst>
              <a:gs pos="6000">
                <a:schemeClr val="accent1">
                  <a:lumMod val="0"/>
                  <a:lumOff val="100000"/>
                </a:schemeClr>
              </a:gs>
              <a:gs pos="100000">
                <a:srgbClr val="ACBBC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userDrawn="1"/>
        </p:nvGrpSpPr>
        <p:grpSpPr>
          <a:xfrm>
            <a:off x="869950" y="1068751"/>
            <a:ext cx="7734300" cy="4410415"/>
            <a:chOff x="869950" y="1068751"/>
            <a:chExt cx="7734300" cy="4410415"/>
          </a:xfrm>
        </p:grpSpPr>
        <p:pic>
          <p:nvPicPr>
            <p:cNvPr id="14" name="Picture 13"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15" name="TextBox 14"/>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6"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8" name="Rectangle 17"/>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3065231150"/>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869950" y="1068751"/>
            <a:ext cx="7734300" cy="4410415"/>
            <a:chOff x="869950" y="1068751"/>
            <a:chExt cx="7734300" cy="4410415"/>
          </a:xfrm>
        </p:grpSpPr>
        <p:pic>
          <p:nvPicPr>
            <p:cNvPr id="8" name="Picture 7"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9" name="TextBox 8"/>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10" name="Rectangle 9"/>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5"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6" name="Rectangle 15"/>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8"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862509583"/>
      </p:ext>
    </p:extLst>
  </p:cSld>
  <p:clrMap bg1="lt1" tx1="dk1" bg2="lt2" tx2="dk2" accent1="accent1" accent2="accent2" accent3="accent3" accent4="accent4" accent5="accent5" accent6="accent6" hlink="hlink" folHlink="folHlink"/>
  <p:sldLayoutIdLst>
    <p:sldLayoutId id="2147483709" r:id="rId1"/>
    <p:sldLayoutId id="2147483726" r:id="rId2"/>
    <p:sldLayoutId id="2147483727" r:id="rId3"/>
    <p:sldLayoutId id="2147483728" r:id="rId4"/>
    <p:sldLayoutId id="2147483729"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chart" Target="../charts/chart19.xml"/><Relationship Id="rId4" Type="http://schemas.openxmlformats.org/officeDocument/2006/relationships/chart" Target="../charts/char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chart" Target="../charts/chart23.xml"/><Relationship Id="rId4" Type="http://schemas.openxmlformats.org/officeDocument/2006/relationships/chart" Target="../charts/char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36.xml"/><Relationship Id="rId6" Type="http://schemas.openxmlformats.org/officeDocument/2006/relationships/image" Target="../media/image39.png"/><Relationship Id="rId5" Type="http://schemas.openxmlformats.org/officeDocument/2006/relationships/chart" Target="../charts/chart27.xml"/><Relationship Id="rId4" Type="http://schemas.openxmlformats.org/officeDocument/2006/relationships/chart" Target="../charts/char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37.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hyperlink" Target="mailto:compliance@wealthcarecapital.com" TargetMode="Externa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err="1">
                <a:latin typeface="+mj-lt"/>
                <a:cs typeface="Arial" panose="020B0604020202020204" pitchFamily="34" charset="0"/>
              </a:rPr>
              <a:t>Wealthcare</a:t>
            </a:r>
            <a:r>
              <a:rPr lang="en-US" sz="5400" dirty="0">
                <a:latin typeface="+mj-lt"/>
                <a:cs typeface="Arial" panose="020B0604020202020204" pitchFamily="34" charset="0"/>
              </a:rPr>
              <a:t> Overview</a:t>
            </a:r>
            <a:endParaRPr lang="en-US" dirty="0">
              <a:latin typeface="+mj-lt"/>
              <a:cs typeface="Arial" panose="020B0604020202020204" pitchFamily="34" charset="0"/>
            </a:endParaRPr>
          </a:p>
        </p:txBody>
      </p:sp>
      <p:sp>
        <p:nvSpPr>
          <p:cNvPr id="2" name="Rectangle 1"/>
          <p:cNvSpPr/>
          <p:nvPr/>
        </p:nvSpPr>
        <p:spPr>
          <a:xfrm>
            <a:off x="0" y="2086521"/>
            <a:ext cx="370114" cy="1850480"/>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58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502920" y="283464"/>
            <a:ext cx="7772400" cy="996696"/>
          </a:xfrm>
        </p:spPr>
        <p:txBody>
          <a:bodyPr anchor="t" anchorCtr="0">
            <a:normAutofit/>
          </a:bodyPr>
          <a:lstStyle/>
          <a:p>
            <a:r>
              <a:rPr lang="en-US" sz="3200" dirty="0">
                <a:solidFill>
                  <a:schemeClr val="bg1"/>
                </a:solidFill>
                <a:latin typeface="+mn-lt"/>
              </a:rPr>
              <a:t>The center of the client </a:t>
            </a:r>
            <a:r>
              <a:rPr lang="en-US" sz="3200" b="1" dirty="0">
                <a:solidFill>
                  <a:srgbClr val="77C043"/>
                </a:solidFill>
                <a:latin typeface="+mn-lt"/>
              </a:rPr>
              <a:t>experience</a:t>
            </a:r>
            <a:endParaRPr lang="en-US" sz="3200" b="1" baseline="30000" dirty="0">
              <a:solidFill>
                <a:srgbClr val="77C043"/>
              </a:solidFill>
              <a:latin typeface="+mn-lt"/>
            </a:endParaRPr>
          </a:p>
        </p:txBody>
      </p:sp>
      <p:sp>
        <p:nvSpPr>
          <p:cNvPr id="3" name="Content Placeholder 2"/>
          <p:cNvSpPr>
            <a:spLocks noGrp="1"/>
          </p:cNvSpPr>
          <p:nvPr>
            <p:ph type="subTitle" idx="4294967295"/>
          </p:nvPr>
        </p:nvSpPr>
        <p:spPr>
          <a:xfrm>
            <a:off x="665430" y="1330446"/>
            <a:ext cx="6597816" cy="895919"/>
          </a:xfrm>
        </p:spPr>
        <p:txBody>
          <a:bodyPr>
            <a:noAutofit/>
          </a:bodyPr>
          <a:lstStyle/>
          <a:p>
            <a:pPr marL="0" indent="0" algn="l">
              <a:buNone/>
            </a:pPr>
            <a:r>
              <a:rPr lang="en-US" sz="1800" b="1" dirty="0">
                <a:solidFill>
                  <a:srgbClr val="595959"/>
                </a:solidFill>
                <a:latin typeface="+mn-lt"/>
                <a:cs typeface="Calibri Regular" charset="0"/>
              </a:rPr>
              <a:t>Comfort Zone® </a:t>
            </a:r>
            <a:r>
              <a:rPr lang="en-US" sz="1800" dirty="0">
                <a:solidFill>
                  <a:srgbClr val="595959"/>
                </a:solidFill>
                <a:latin typeface="+mn-lt"/>
                <a:cs typeface="Calibri Regular" charset="0"/>
              </a:rPr>
              <a:t>enables advisors to visually demonstrate a client’s financial positioning in relation to achieving their goals. Clients gain a clear, relevant picture of their financial health over time.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79" y="2417178"/>
            <a:ext cx="7315200" cy="3644522"/>
          </a:xfrm>
          <a:prstGeom prst="rect">
            <a:avLst/>
          </a:prstGeom>
        </p:spPr>
      </p:pic>
    </p:spTree>
    <p:extLst>
      <p:ext uri="{BB962C8B-B14F-4D97-AF65-F5344CB8AC3E}">
        <p14:creationId xmlns:p14="http://schemas.microsoft.com/office/powerpoint/2010/main" val="61514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02920" y="283256"/>
            <a:ext cx="7772400" cy="995362"/>
          </a:xfrm>
        </p:spPr>
        <p:txBody>
          <a:bodyPr/>
          <a:lstStyle/>
          <a:p>
            <a:r>
              <a:rPr lang="en-US" dirty="0"/>
              <a:t>Who </a:t>
            </a:r>
            <a:r>
              <a:rPr lang="en-US" b="1" dirty="0">
                <a:solidFill>
                  <a:srgbClr val="77C043"/>
                </a:solidFill>
              </a:rPr>
              <a:t>we</a:t>
            </a:r>
            <a:r>
              <a:rPr lang="en-US" dirty="0"/>
              <a:t> are</a:t>
            </a:r>
          </a:p>
        </p:txBody>
      </p:sp>
      <p:sp>
        <p:nvSpPr>
          <p:cNvPr id="4" name="TextBox 3"/>
          <p:cNvSpPr txBox="1"/>
          <p:nvPr/>
        </p:nvSpPr>
        <p:spPr>
          <a:xfrm>
            <a:off x="685800" y="1591863"/>
            <a:ext cx="8214360" cy="3431709"/>
          </a:xfrm>
          <a:prstGeom prst="rect">
            <a:avLst/>
          </a:prstGeom>
          <a:noFill/>
        </p:spPr>
        <p:txBody>
          <a:bodyPr wrap="square" rtlCol="0">
            <a:spAutoFit/>
          </a:bodyPr>
          <a:lstStyle/>
          <a:p>
            <a:pPr>
              <a:buClr>
                <a:srgbClr val="77C043"/>
              </a:buClr>
            </a:pPr>
            <a:r>
              <a:rPr lang="en-US" sz="2200" b="1" dirty="0">
                <a:solidFill>
                  <a:srgbClr val="005EA4"/>
                </a:solidFill>
                <a:latin typeface="Calibri Regular" charset="0"/>
                <a:ea typeface="Calibri Regular" charset="0"/>
                <a:cs typeface="Calibri Regular" charset="0"/>
              </a:rPr>
              <a:t>A Look Inside</a:t>
            </a:r>
          </a:p>
          <a:p>
            <a:pPr>
              <a:lnSpc>
                <a:spcPts val="960"/>
              </a:lnSpc>
              <a:buClr>
                <a:srgbClr val="77C043"/>
              </a:buClr>
            </a:pPr>
            <a:endParaRPr lang="en-US" dirty="0">
              <a:solidFill>
                <a:srgbClr val="005EA4"/>
              </a:solidFill>
              <a:latin typeface="Calibri Light" panose="020F0302020204030204" pitchFamily="34" charset="0"/>
              <a:ea typeface="Calibri Regular" charset="0"/>
              <a:cs typeface="Calibri Light" panose="020F0302020204030204" pitchFamily="34" charset="0"/>
            </a:endParaRP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Corporate offices in Richmond, VA and West Chester, PA</a:t>
            </a: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28 corporate employees</a:t>
            </a: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Professional designations: CFA®, CFP®, ChFC®, CASL®, CPA, AIFA®, RPA</a:t>
            </a: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Full back office support: marketing, operations, trading, planning, billing, and compliance</a:t>
            </a: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Numerous custodian options including Fidelity, Pershing, LPL, Schwab &amp; TD</a:t>
            </a: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Investment framework with 40 programs &amp; 400 portfolios</a:t>
            </a: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Over $2B combined Assets Under Management across both RIAs</a:t>
            </a:r>
          </a:p>
          <a:p>
            <a:pPr marL="285750" indent="-285750">
              <a:lnSpc>
                <a:spcPts val="2760"/>
              </a:lnSpc>
              <a:buClr>
                <a:srgbClr val="77C043"/>
              </a:buClr>
              <a:buFont typeface="Wingdings" panose="05000000000000000000" pitchFamily="2" charset="2"/>
              <a:buChar char="§"/>
            </a:pPr>
            <a:r>
              <a:rPr lang="en-US" sz="1600" dirty="0">
                <a:solidFill>
                  <a:srgbClr val="595959"/>
                </a:solidFill>
                <a:latin typeface="Calibri" panose="020F0502020204030204" pitchFamily="34" charset="0"/>
                <a:cs typeface="Calibri Light" panose="020F0302020204030204" pitchFamily="34" charset="0"/>
              </a:rPr>
              <a:t>12 patents registered</a:t>
            </a:r>
          </a:p>
        </p:txBody>
      </p:sp>
    </p:spTree>
    <p:extLst>
      <p:ext uri="{BB962C8B-B14F-4D97-AF65-F5344CB8AC3E}">
        <p14:creationId xmlns:p14="http://schemas.microsoft.com/office/powerpoint/2010/main" val="870291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a:latin typeface="+mn-lt"/>
              </a:rPr>
              <a:t>Introducing the </a:t>
            </a:r>
            <a:r>
              <a:rPr lang="en-US" sz="2800" b="1" dirty="0" err="1">
                <a:latin typeface="+mn-lt"/>
              </a:rPr>
              <a:t>Wealthcare</a:t>
            </a:r>
            <a:r>
              <a:rPr lang="en-US" sz="2800" b="1" dirty="0">
                <a:latin typeface="+mn-lt"/>
              </a:rPr>
              <a:t> Experience to Clients</a:t>
            </a:r>
            <a:br>
              <a:rPr lang="en-US" sz="2800" b="1" dirty="0">
                <a:latin typeface="+mn-lt"/>
              </a:rPr>
            </a:br>
            <a:r>
              <a:rPr lang="en-US" sz="2800" dirty="0">
                <a:latin typeface="+mn-lt"/>
              </a:rPr>
              <a:t>(Advisor Name/Title)</a:t>
            </a:r>
            <a:endParaRPr lang="en-US" sz="2800" dirty="0">
              <a:latin typeface="+mn-lt"/>
              <a:cs typeface="Arial" panose="020B0604020202020204" pitchFamily="34" charset="0"/>
            </a:endParaRPr>
          </a:p>
        </p:txBody>
      </p:sp>
      <p:sp>
        <p:nvSpPr>
          <p:cNvPr id="2" name="Rectangle 1"/>
          <p:cNvSpPr/>
          <p:nvPr/>
        </p:nvSpPr>
        <p:spPr>
          <a:xfrm>
            <a:off x="0" y="2086521"/>
            <a:ext cx="370114" cy="1850480"/>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239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1445" y="283464"/>
            <a:ext cx="8642556" cy="1100666"/>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r>
              <a:rPr lang="en-US" sz="2800" dirty="0">
                <a:latin typeface="Calibri"/>
              </a:rPr>
              <a:t> Simple process combining </a:t>
            </a:r>
            <a:r>
              <a:rPr lang="en-US" sz="2800" b="1" dirty="0">
                <a:solidFill>
                  <a:srgbClr val="77C043"/>
                </a:solidFill>
                <a:latin typeface="Calibri"/>
              </a:rPr>
              <a:t>life</a:t>
            </a:r>
            <a:r>
              <a:rPr lang="en-US" sz="2800" dirty="0">
                <a:solidFill>
                  <a:srgbClr val="77C043"/>
                </a:solidFill>
                <a:latin typeface="Calibri"/>
              </a:rPr>
              <a:t> </a:t>
            </a:r>
            <a:r>
              <a:rPr lang="en-US" sz="2800" b="1" dirty="0">
                <a:solidFill>
                  <a:srgbClr val="77C043"/>
                </a:solidFill>
                <a:latin typeface="Calibri"/>
              </a:rPr>
              <a:t>goals</a:t>
            </a:r>
            <a:r>
              <a:rPr lang="en-US" sz="2800" dirty="0">
                <a:solidFill>
                  <a:srgbClr val="77C043"/>
                </a:solidFill>
                <a:latin typeface="Calibri"/>
              </a:rPr>
              <a:t> </a:t>
            </a:r>
            <a:r>
              <a:rPr lang="en-US" sz="2800" dirty="0">
                <a:latin typeface="Calibri"/>
              </a:rPr>
              <a:t>and </a:t>
            </a:r>
            <a:r>
              <a:rPr lang="en-US" sz="2800" dirty="0">
                <a:solidFill>
                  <a:schemeClr val="bg1"/>
                </a:solidFill>
                <a:latin typeface="Calibri"/>
              </a:rPr>
              <a:t>investing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763" y="1330238"/>
            <a:ext cx="4578041" cy="46634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3466064"/>
            <a:ext cx="2071594" cy="378774"/>
          </a:xfrm>
          <a:prstGeom prst="rect">
            <a:avLst/>
          </a:prstGeom>
        </p:spPr>
      </p:pic>
    </p:spTree>
    <p:extLst>
      <p:ext uri="{BB962C8B-B14F-4D97-AF65-F5344CB8AC3E}">
        <p14:creationId xmlns:p14="http://schemas.microsoft.com/office/powerpoint/2010/main" val="15882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105989"/>
            <a:ext cx="4394200" cy="49519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02920" y="283256"/>
            <a:ext cx="7772400" cy="995362"/>
          </a:xfrm>
        </p:spPr>
        <p:txBody>
          <a:bodyPr/>
          <a:lstStyle/>
          <a:p>
            <a:r>
              <a:rPr lang="en-US" dirty="0"/>
              <a:t>Meet Alex and Amy</a:t>
            </a:r>
          </a:p>
        </p:txBody>
      </p:sp>
      <p:sp>
        <p:nvSpPr>
          <p:cNvPr id="4" name="Content Placeholder 2"/>
          <p:cNvSpPr txBox="1">
            <a:spLocks/>
          </p:cNvSpPr>
          <p:nvPr/>
        </p:nvSpPr>
        <p:spPr>
          <a:xfrm>
            <a:off x="3471092" y="1211186"/>
            <a:ext cx="5278482" cy="4745008"/>
          </a:xfrm>
          <a:prstGeom prst="rect">
            <a:avLst/>
          </a:prstGeom>
        </p:spPr>
        <p:txBody>
          <a:bodyPr lIns="0" tIns="0" rIns="0" bIns="0"/>
          <a:lstStyle/>
          <a:p>
            <a:pPr>
              <a:lnSpc>
                <a:spcPts val="1320"/>
              </a:lnSpc>
              <a:spcBef>
                <a:spcPct val="20000"/>
              </a:spcBef>
              <a:buFont typeface="Arial"/>
              <a:buNone/>
              <a:defRPr/>
            </a:pPr>
            <a:endParaRPr lang="en-US" sz="1200" cap="all" dirty="0">
              <a:solidFill>
                <a:prstClr val="black">
                  <a:lumMod val="50000"/>
                  <a:lumOff val="50000"/>
                </a:prstClr>
              </a:solidFill>
            </a:endParaRP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Both 58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One son, 19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Combined income: </a:t>
            </a:r>
            <a:r>
              <a:rPr lang="en-US" sz="1600" b="1" dirty="0">
                <a:solidFill>
                  <a:srgbClr val="77C043"/>
                </a:solidFill>
              </a:rPr>
              <a:t>$395,000</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Love to travel</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Priorities:</a:t>
            </a:r>
          </a:p>
          <a:p>
            <a:pPr marL="1543050" lvl="3" indent="-285750">
              <a:lnSpc>
                <a:spcPts val="1380"/>
              </a:lnSpc>
              <a:spcBef>
                <a:spcPct val="20000"/>
              </a:spcBef>
              <a:buClr>
                <a:srgbClr val="77C043"/>
              </a:buClr>
              <a:buFont typeface="Wingdings" panose="05000000000000000000" pitchFamily="2" charset="2"/>
              <a:buChar char="§"/>
              <a:defRPr/>
            </a:pPr>
            <a:r>
              <a:rPr lang="en-US" sz="1300" dirty="0">
                <a:solidFill>
                  <a:srgbClr val="595959"/>
                </a:solidFill>
              </a:rPr>
              <a:t>Reduce amount saved annually (to travel more now)</a:t>
            </a:r>
          </a:p>
          <a:p>
            <a:pPr marL="1543050" lvl="3" indent="-285750">
              <a:spcBef>
                <a:spcPct val="20000"/>
              </a:spcBef>
              <a:buClr>
                <a:srgbClr val="77C043"/>
              </a:buClr>
              <a:buFont typeface="Wingdings" panose="05000000000000000000" pitchFamily="2" charset="2"/>
              <a:buChar char="§"/>
              <a:defRPr/>
            </a:pPr>
            <a:r>
              <a:rPr lang="en-US" sz="1300" dirty="0">
                <a:solidFill>
                  <a:srgbClr val="595959"/>
                </a:solidFill>
              </a:rPr>
              <a:t>Educate son through graduate school</a:t>
            </a:r>
          </a:p>
          <a:p>
            <a:pPr marL="1543050" lvl="3" indent="-285750">
              <a:spcBef>
                <a:spcPct val="20000"/>
              </a:spcBef>
              <a:buClr>
                <a:srgbClr val="77C043"/>
              </a:buClr>
              <a:buFont typeface="Wingdings" panose="05000000000000000000" pitchFamily="2" charset="2"/>
              <a:buChar char="§"/>
              <a:defRPr/>
            </a:pPr>
            <a:r>
              <a:rPr lang="en-US" sz="1300" dirty="0">
                <a:solidFill>
                  <a:srgbClr val="595959"/>
                </a:solidFill>
              </a:rPr>
              <a:t>Retirement spending</a:t>
            </a:r>
          </a:p>
          <a:p>
            <a:pPr marL="1543050" lvl="3" indent="-285750">
              <a:spcBef>
                <a:spcPct val="20000"/>
              </a:spcBef>
              <a:buClr>
                <a:srgbClr val="77C043"/>
              </a:buClr>
              <a:buFont typeface="Wingdings" panose="05000000000000000000" pitchFamily="2" charset="2"/>
              <a:buChar char="§"/>
              <a:defRPr/>
            </a:pPr>
            <a:r>
              <a:rPr lang="en-US" sz="1300" dirty="0">
                <a:solidFill>
                  <a:srgbClr val="595959"/>
                </a:solidFill>
              </a:rPr>
              <a:t>Retirement travel budget (Cayman Islands!)</a:t>
            </a:r>
          </a:p>
          <a:p>
            <a:pPr marL="1088136" lvl="2" indent="-173736">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Current Assets:</a:t>
            </a:r>
          </a:p>
          <a:p>
            <a:pPr marL="1188720" lvl="3" indent="-111125">
              <a:buClr>
                <a:srgbClr val="77C043"/>
              </a:buClr>
              <a:defRPr/>
            </a:pPr>
            <a:r>
              <a:rPr lang="de-DE" sz="1400" b="1" dirty="0">
                <a:solidFill>
                  <a:srgbClr val="595959"/>
                </a:solidFill>
              </a:rPr>
              <a:t>Joint</a:t>
            </a:r>
          </a:p>
          <a:p>
            <a:pPr marL="1546225" lvl="4" indent="-285750">
              <a:buClr>
                <a:srgbClr val="92D050"/>
              </a:buClr>
              <a:buFont typeface="Wingdings" panose="05000000000000000000" pitchFamily="2" charset="2"/>
              <a:buChar char="§"/>
              <a:defRPr/>
            </a:pPr>
            <a:r>
              <a:rPr lang="de-DE" sz="1400" dirty="0">
                <a:solidFill>
                  <a:prstClr val="black">
                    <a:lumMod val="65000"/>
                    <a:lumOff val="35000"/>
                  </a:prstClr>
                </a:solidFill>
              </a:rPr>
              <a:t> </a:t>
            </a:r>
            <a:r>
              <a:rPr lang="de-DE" sz="1300" dirty="0">
                <a:solidFill>
                  <a:srgbClr val="595959"/>
                </a:solidFill>
              </a:rPr>
              <a:t>Taxable account: $1,300,000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srgbClr val="595959"/>
                </a:solidFill>
              </a:rPr>
              <a:t>Alex</a:t>
            </a:r>
          </a:p>
          <a:p>
            <a:pPr marL="1546225" lvl="4" indent="-285750">
              <a:buClr>
                <a:srgbClr val="92D050"/>
              </a:buClr>
              <a:buFont typeface="Wingdings" panose="05000000000000000000" pitchFamily="2" charset="2"/>
              <a:buChar char="§"/>
              <a:defRPr/>
            </a:pPr>
            <a:r>
              <a:rPr lang="de-DE" sz="1300" dirty="0">
                <a:solidFill>
                  <a:srgbClr val="595959"/>
                </a:solidFill>
              </a:rPr>
              <a:t>IRA   $800,000 </a:t>
            </a:r>
          </a:p>
          <a:p>
            <a:pPr marL="1546225" lvl="4" indent="-285750">
              <a:buClr>
                <a:srgbClr val="92D050"/>
              </a:buClr>
              <a:buFont typeface="Wingdings" panose="05000000000000000000" pitchFamily="2" charset="2"/>
              <a:buChar char="§"/>
              <a:defRPr/>
            </a:pPr>
            <a:r>
              <a:rPr lang="de-DE" sz="1300" dirty="0">
                <a:solidFill>
                  <a:srgbClr val="595959"/>
                </a:solidFill>
              </a:rPr>
              <a:t>Roth IRA   $25,000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Amy</a:t>
            </a:r>
          </a:p>
          <a:p>
            <a:pPr marL="1546225" lvl="4" indent="-285750">
              <a:buClr>
                <a:srgbClr val="92D050"/>
              </a:buClr>
              <a:buFont typeface="Wingdings" panose="05000000000000000000" pitchFamily="2" charset="2"/>
              <a:buChar char="§"/>
              <a:defRPr/>
            </a:pPr>
            <a:r>
              <a:rPr lang="de-DE" sz="1300" dirty="0">
                <a:solidFill>
                  <a:prstClr val="black">
                    <a:lumMod val="65000"/>
                    <a:lumOff val="35000"/>
                  </a:prstClr>
                </a:solidFill>
              </a:rPr>
              <a:t>IRA   $300,000</a:t>
            </a:r>
            <a:endParaRPr lang="en-US" sz="1300" dirty="0">
              <a:solidFill>
                <a:prstClr val="black">
                  <a:lumMod val="65000"/>
                  <a:lumOff val="35000"/>
                </a:prstClr>
              </a:solidFill>
            </a:endParaRPr>
          </a:p>
          <a:p>
            <a:pPr lvl="3">
              <a:spcBef>
                <a:spcPct val="20000"/>
              </a:spcBef>
              <a:spcAft>
                <a:spcPts val="600"/>
              </a:spcAft>
              <a:buFont typeface="Courier New" pitchFamily="49" charset="0"/>
              <a:buChar char="o"/>
              <a:defRPr/>
            </a:pPr>
            <a:endParaRPr lang="en-US" sz="12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p:txBody>
      </p:sp>
      <p:sp>
        <p:nvSpPr>
          <p:cNvPr id="5" name="TextBox 4"/>
          <p:cNvSpPr txBox="1"/>
          <p:nvPr/>
        </p:nvSpPr>
        <p:spPr>
          <a:xfrm>
            <a:off x="782307" y="5503507"/>
            <a:ext cx="3115923" cy="400110"/>
          </a:xfrm>
          <a:prstGeom prst="rect">
            <a:avLst/>
          </a:prstGeom>
          <a:noFill/>
        </p:spPr>
        <p:txBody>
          <a:bodyPr wrap="square" rtlCol="0">
            <a:spAutoFit/>
          </a:bodyPr>
          <a:lstStyle/>
          <a:p>
            <a:r>
              <a:rPr lang="en-US" sz="1000" b="1" dirty="0">
                <a:solidFill>
                  <a:prstClr val="black">
                    <a:lumMod val="65000"/>
                    <a:lumOff val="35000"/>
                  </a:prstClr>
                </a:solidFill>
              </a:rPr>
              <a:t>Note: </a:t>
            </a:r>
            <a:r>
              <a:rPr lang="en-US" sz="1000" dirty="0">
                <a:solidFill>
                  <a:prstClr val="black">
                    <a:lumMod val="65000"/>
                    <a:lumOff val="35000"/>
                  </a:prstClr>
                </a:solidFill>
              </a:rPr>
              <a:t>Your age, asset size, and goals may be different. Your financial plan will be customized to fit your life.</a:t>
            </a:r>
          </a:p>
        </p:txBody>
      </p:sp>
      <p:sp>
        <p:nvSpPr>
          <p:cNvPr id="3" name="Rectangle 2"/>
          <p:cNvSpPr/>
          <p:nvPr/>
        </p:nvSpPr>
        <p:spPr>
          <a:xfrm>
            <a:off x="5702697" y="375160"/>
            <a:ext cx="2887329" cy="369332"/>
          </a:xfrm>
          <a:prstGeom prst="rect">
            <a:avLst/>
          </a:prstGeom>
        </p:spPr>
        <p:txBody>
          <a:bodyPr wrap="none">
            <a:spAutoFit/>
          </a:bodyPr>
          <a:lstStyle/>
          <a:p>
            <a:r>
              <a:rPr lang="en-US" b="1" spc="600" dirty="0">
                <a:solidFill>
                  <a:srgbClr val="92D050"/>
                </a:solidFill>
              </a:rPr>
              <a:t>CLIENT EXAMPLE</a:t>
            </a:r>
          </a:p>
        </p:txBody>
      </p:sp>
      <p:grpSp>
        <p:nvGrpSpPr>
          <p:cNvPr id="2" name="Group 1"/>
          <p:cNvGrpSpPr/>
          <p:nvPr/>
        </p:nvGrpSpPr>
        <p:grpSpPr>
          <a:xfrm>
            <a:off x="736600" y="1476828"/>
            <a:ext cx="3225800" cy="2235200"/>
            <a:chOff x="736600" y="1476828"/>
            <a:chExt cx="3225800" cy="2235200"/>
          </a:xfrm>
        </p:grpSpPr>
        <p:sp>
          <p:nvSpPr>
            <p:cNvPr id="14" name="Rectangle 13"/>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spTree>
    <p:extLst>
      <p:ext uri="{BB962C8B-B14F-4D97-AF65-F5344CB8AC3E}">
        <p14:creationId xmlns:p14="http://schemas.microsoft.com/office/powerpoint/2010/main" val="409252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3347" y="283464"/>
            <a:ext cx="8080802" cy="995362"/>
          </a:xfrm>
        </p:spPr>
        <p:txBody>
          <a:bodyPr anchor="t" anchorCtr="0">
            <a:normAutofit/>
          </a:bodyPr>
          <a:lstStyle/>
          <a:p>
            <a:r>
              <a:rPr lang="en-US" sz="2800" dirty="0"/>
              <a:t> Proper planning requires the proper </a:t>
            </a:r>
            <a:r>
              <a:rPr lang="en-US" sz="2800" b="1" dirty="0">
                <a:solidFill>
                  <a:srgbClr val="77C043"/>
                </a:solidFill>
              </a:rPr>
              <a:t>approach</a:t>
            </a:r>
          </a:p>
        </p:txBody>
      </p:sp>
      <p:sp>
        <p:nvSpPr>
          <p:cNvPr id="4" name="Rectangle 3"/>
          <p:cNvSpPr txBox="1">
            <a:spLocks noChangeArrowheads="1"/>
          </p:cNvSpPr>
          <p:nvPr/>
        </p:nvSpPr>
        <p:spPr>
          <a:xfrm>
            <a:off x="770937" y="3135762"/>
            <a:ext cx="2033721" cy="2645742"/>
          </a:xfrm>
          <a:prstGeom prst="rect">
            <a:avLst/>
          </a:prstGeom>
        </p:spPr>
        <p:txBody>
          <a:bodyPr lIns="0" tIns="0" rIns="0" bIns="0"/>
          <a:lstStyle/>
          <a:p>
            <a:pPr marL="171450" lvl="2" indent="-171450">
              <a:buClr>
                <a:srgbClr val="77C043"/>
              </a:buClr>
              <a:buSzPct val="100000"/>
              <a:buFont typeface="Wingdings" panose="05000000000000000000" pitchFamily="2" charset="2"/>
              <a:buChar char="§"/>
              <a:defRPr/>
            </a:pPr>
            <a:r>
              <a:rPr lang="en-US" sz="1300" dirty="0">
                <a:solidFill>
                  <a:prstClr val="black">
                    <a:lumMod val="65000"/>
                    <a:lumOff val="35000"/>
                  </a:prstClr>
                </a:solidFill>
                <a:cs typeface="Arial" panose="020B0604020202020204" pitchFamily="34" charset="0"/>
              </a:rPr>
              <a:t>What’s your story? </a:t>
            </a:r>
          </a:p>
          <a:p>
            <a:pPr marL="171450" lvl="2" indent="-171450">
              <a:buSzPct val="55000"/>
              <a:buFont typeface="Wingdings" panose="05000000000000000000" pitchFamily="2" charset="2"/>
              <a:buChar char="§"/>
              <a:defRPr/>
            </a:pPr>
            <a:endParaRPr lang="en-US" sz="13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Wingdings" panose="05000000000000000000" pitchFamily="2" charset="2"/>
              <a:buChar char="§"/>
              <a:defRPr/>
            </a:pPr>
            <a:r>
              <a:rPr lang="en-US" sz="1300" dirty="0">
                <a:solidFill>
                  <a:prstClr val="black">
                    <a:lumMod val="65000"/>
                    <a:lumOff val="35000"/>
                  </a:prstClr>
                </a:solidFill>
                <a:cs typeface="Arial" panose="020B0604020202020204" pitchFamily="34" charset="0"/>
              </a:rPr>
              <a:t>What are your values </a:t>
            </a:r>
            <a:br>
              <a:rPr lang="en-US" sz="1300" dirty="0">
                <a:solidFill>
                  <a:prstClr val="black">
                    <a:lumMod val="65000"/>
                    <a:lumOff val="35000"/>
                  </a:prstClr>
                </a:solidFill>
                <a:cs typeface="Arial" panose="020B0604020202020204" pitchFamily="34" charset="0"/>
              </a:rPr>
            </a:br>
            <a:r>
              <a:rPr lang="en-US" sz="1300" dirty="0">
                <a:solidFill>
                  <a:prstClr val="black">
                    <a:lumMod val="65000"/>
                    <a:lumOff val="35000"/>
                  </a:prstClr>
                </a:solidFill>
                <a:cs typeface="Arial" panose="020B0604020202020204" pitchFamily="34" charset="0"/>
              </a:rPr>
              <a:t>and beliefs? </a:t>
            </a:r>
          </a:p>
          <a:p>
            <a:pPr marL="171450" lvl="2" indent="-171450">
              <a:buClr>
                <a:srgbClr val="77C043"/>
              </a:buClr>
              <a:buSzPct val="100000"/>
              <a:buFont typeface="Wingdings" panose="05000000000000000000" pitchFamily="2" charset="2"/>
              <a:buChar char="§"/>
              <a:defRPr/>
            </a:pPr>
            <a:endParaRPr lang="en-US" sz="13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Wingdings" panose="05000000000000000000" pitchFamily="2" charset="2"/>
              <a:buChar char="§"/>
              <a:defRPr/>
            </a:pPr>
            <a:r>
              <a:rPr lang="en-US" sz="1300" dirty="0">
                <a:solidFill>
                  <a:prstClr val="black">
                    <a:lumMod val="65000"/>
                    <a:lumOff val="35000"/>
                  </a:prstClr>
                </a:solidFill>
                <a:cs typeface="Arial" panose="020B0604020202020204" pitchFamily="34" charset="0"/>
              </a:rPr>
              <a:t>What do you want to accomplish with the rest</a:t>
            </a:r>
            <a:br>
              <a:rPr lang="en-US" sz="1300" dirty="0">
                <a:solidFill>
                  <a:prstClr val="black">
                    <a:lumMod val="65000"/>
                    <a:lumOff val="35000"/>
                  </a:prstClr>
                </a:solidFill>
                <a:cs typeface="Arial" panose="020B0604020202020204" pitchFamily="34" charset="0"/>
              </a:rPr>
            </a:br>
            <a:r>
              <a:rPr lang="en-US" sz="1300" dirty="0">
                <a:solidFill>
                  <a:prstClr val="black">
                    <a:lumMod val="65000"/>
                    <a:lumOff val="35000"/>
                  </a:prstClr>
                </a:solidFill>
                <a:cs typeface="Arial" panose="020B0604020202020204" pitchFamily="34" charset="0"/>
              </a:rPr>
              <a:t>of your life?</a:t>
            </a:r>
          </a:p>
          <a:p>
            <a:pPr marL="171450" lvl="2" indent="-171450">
              <a:buClr>
                <a:srgbClr val="77C043"/>
              </a:buClr>
              <a:buSzPct val="100000"/>
              <a:buFont typeface="Wingdings" panose="05000000000000000000" pitchFamily="2" charset="2"/>
              <a:buChar char="§"/>
              <a:defRPr/>
            </a:pPr>
            <a:endParaRPr lang="en-US" sz="13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Wingdings" panose="05000000000000000000" pitchFamily="2" charset="2"/>
              <a:buChar char="§"/>
              <a:defRPr/>
            </a:pPr>
            <a:r>
              <a:rPr lang="en-US" sz="1300" dirty="0">
                <a:solidFill>
                  <a:prstClr val="black">
                    <a:lumMod val="65000"/>
                    <a:lumOff val="35000"/>
                  </a:prstClr>
                </a:solidFill>
                <a:cs typeface="Arial" panose="020B0604020202020204" pitchFamily="34" charset="0"/>
              </a:rPr>
              <a:t>What lifestyle do you want </a:t>
            </a:r>
            <a:br>
              <a:rPr lang="en-US" sz="1300" dirty="0">
                <a:solidFill>
                  <a:prstClr val="black">
                    <a:lumMod val="65000"/>
                    <a:lumOff val="35000"/>
                  </a:prstClr>
                </a:solidFill>
                <a:cs typeface="Arial" panose="020B0604020202020204" pitchFamily="34" charset="0"/>
              </a:rPr>
            </a:br>
            <a:r>
              <a:rPr lang="en-US" sz="1300" dirty="0">
                <a:solidFill>
                  <a:prstClr val="black">
                    <a:lumMod val="65000"/>
                    <a:lumOff val="35000"/>
                  </a:prstClr>
                </a:solidFill>
                <a:cs typeface="Arial" panose="020B0604020202020204" pitchFamily="34" charset="0"/>
              </a:rPr>
              <a:t>now and in the future?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endParaRPr>
          </a:p>
          <a:p>
            <a:pPr>
              <a:lnSpc>
                <a:spcPct val="120000"/>
              </a:lnSpc>
              <a:spcBef>
                <a:spcPct val="20000"/>
              </a:spcBef>
              <a:buFont typeface="Arial" pitchFamily="34" charset="0"/>
              <a:buChar char="•"/>
              <a:defRPr/>
            </a:pPr>
            <a:endParaRPr lang="en-US" sz="1200" dirty="0">
              <a:solidFill>
                <a:prstClr val="black">
                  <a:lumMod val="65000"/>
                  <a:lumOff val="35000"/>
                </a:prstClr>
              </a:solidFill>
            </a:endParaRPr>
          </a:p>
        </p:txBody>
      </p:sp>
      <p:sp>
        <p:nvSpPr>
          <p:cNvPr id="5" name="Rectangle 3"/>
          <p:cNvSpPr txBox="1">
            <a:spLocks noChangeArrowheads="1"/>
          </p:cNvSpPr>
          <p:nvPr/>
        </p:nvSpPr>
        <p:spPr bwMode="auto">
          <a:xfrm>
            <a:off x="3314633" y="3122805"/>
            <a:ext cx="1838057" cy="1164317"/>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285750" lvl="2" indent="-285750" eaLnBrk="1" hangingPunct="1">
              <a:spcBef>
                <a:spcPts val="0"/>
              </a:spcBef>
              <a:buClr>
                <a:srgbClr val="77C043"/>
              </a:buClr>
              <a:buSzPct val="100000"/>
              <a:buFont typeface="Wingdings" panose="05000000000000000000" pitchFamily="2" charset="2"/>
              <a:buChar char="§"/>
              <a:defRPr/>
            </a:pPr>
            <a:r>
              <a:rPr lang="en-US" sz="1300" kern="0" dirty="0">
                <a:solidFill>
                  <a:prstClr val="black">
                    <a:lumMod val="65000"/>
                    <a:lumOff val="35000"/>
                  </a:prstClr>
                </a:solidFill>
                <a:latin typeface="Calibri"/>
                <a:cs typeface="Arial" panose="020B0604020202020204" pitchFamily="34" charset="0"/>
              </a:rPr>
              <a:t>Examine current and future resources available to satisfy the needs of your life plan.</a:t>
            </a:r>
          </a:p>
        </p:txBody>
      </p:sp>
      <p:sp>
        <p:nvSpPr>
          <p:cNvPr id="6" name="Rectangle 3"/>
          <p:cNvSpPr txBox="1">
            <a:spLocks noChangeArrowheads="1"/>
          </p:cNvSpPr>
          <p:nvPr/>
        </p:nvSpPr>
        <p:spPr bwMode="auto">
          <a:xfrm>
            <a:off x="5917996" y="3175779"/>
            <a:ext cx="1855092" cy="1315048"/>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285750" lvl="2" indent="-285750" eaLnBrk="1" hangingPunct="1">
              <a:spcBef>
                <a:spcPts val="0"/>
              </a:spcBef>
              <a:buClr>
                <a:srgbClr val="77C043"/>
              </a:buClr>
              <a:buSzPct val="100000"/>
              <a:buFont typeface="Wingdings" panose="05000000000000000000" pitchFamily="2" charset="2"/>
              <a:buChar char="§"/>
              <a:defRPr/>
            </a:pPr>
            <a:r>
              <a:rPr lang="en-US" sz="1300" kern="0" dirty="0">
                <a:solidFill>
                  <a:prstClr val="black">
                    <a:lumMod val="65000"/>
                    <a:lumOff val="35000"/>
                  </a:prstClr>
                </a:solidFill>
                <a:latin typeface="Calibri"/>
                <a:cs typeface="Arial" panose="020B0604020202020204" pitchFamily="34" charset="0"/>
              </a:rPr>
              <a:t>Determine the best way to invest your current and future resources to accomplish your life plan.</a:t>
            </a:r>
          </a:p>
          <a:p>
            <a:pPr marL="285750" lvl="2" indent="-285750" eaLnBrk="1" hangingPunct="1">
              <a:spcBef>
                <a:spcPts val="0"/>
              </a:spcBef>
              <a:buClr>
                <a:srgbClr val="77C043"/>
              </a:buClr>
              <a:buSzPct val="100000"/>
              <a:buFont typeface="Wingdings" panose="05000000000000000000" pitchFamily="2" charset="2"/>
              <a:buChar char="§"/>
              <a:defRPr/>
            </a:pPr>
            <a:endParaRPr lang="en-US" sz="1300" kern="0" dirty="0">
              <a:solidFill>
                <a:prstClr val="black">
                  <a:lumMod val="65000"/>
                  <a:lumOff val="35000"/>
                </a:prstClr>
              </a:solidFill>
              <a:latin typeface="Calibri"/>
              <a:cs typeface="Arial" panose="020B0604020202020204" pitchFamily="34" charset="0"/>
            </a:endParaRPr>
          </a:p>
          <a:p>
            <a:pPr marL="285750" lvl="2" indent="-285750" eaLnBrk="1" hangingPunct="1">
              <a:spcBef>
                <a:spcPts val="0"/>
              </a:spcBef>
              <a:buClr>
                <a:srgbClr val="77C043"/>
              </a:buClr>
              <a:buSzPct val="100000"/>
              <a:buFont typeface="Wingdings" panose="05000000000000000000" pitchFamily="2" charset="2"/>
              <a:buChar char="§"/>
              <a:defRPr/>
            </a:pPr>
            <a:r>
              <a:rPr lang="en-US" sz="1300" kern="0" dirty="0">
                <a:solidFill>
                  <a:prstClr val="black">
                    <a:lumMod val="65000"/>
                    <a:lumOff val="35000"/>
                  </a:prstClr>
                </a:solidFill>
                <a:latin typeface="Calibri"/>
                <a:cs typeface="Arial" panose="020B0604020202020204" pitchFamily="34" charset="0"/>
              </a:rPr>
              <a:t>Construct a portfolio that will give you a higher probability of achieving your goals.</a:t>
            </a:r>
          </a:p>
        </p:txBody>
      </p:sp>
      <p:sp>
        <p:nvSpPr>
          <p:cNvPr id="7" name="Rectangle 6"/>
          <p:cNvSpPr/>
          <p:nvPr/>
        </p:nvSpPr>
        <p:spPr>
          <a:xfrm>
            <a:off x="756271" y="1354412"/>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06965" y="1354412"/>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878286" y="1354412"/>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56271" y="2128977"/>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6" name="TextBox 15"/>
          <p:cNvSpPr txBox="1"/>
          <p:nvPr/>
        </p:nvSpPr>
        <p:spPr>
          <a:xfrm>
            <a:off x="3300090" y="2128976"/>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p:cNvSpPr txBox="1"/>
          <p:nvPr/>
        </p:nvSpPr>
        <p:spPr>
          <a:xfrm>
            <a:off x="5871410" y="2170224"/>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8" name="Group 17"/>
          <p:cNvGrpSpPr/>
          <p:nvPr/>
        </p:nvGrpSpPr>
        <p:grpSpPr>
          <a:xfrm>
            <a:off x="3052583" y="1962919"/>
            <a:ext cx="461745" cy="418133"/>
            <a:chOff x="1860264" y="478562"/>
            <a:chExt cx="357436" cy="418133"/>
          </a:xfrm>
          <a:solidFill>
            <a:srgbClr val="009BCF"/>
          </a:solidFill>
        </p:grpSpPr>
        <p:sp>
          <p:nvSpPr>
            <p:cNvPr id="19" name="Right Arrow 18"/>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1" name="Group 20"/>
          <p:cNvGrpSpPr/>
          <p:nvPr/>
        </p:nvGrpSpPr>
        <p:grpSpPr>
          <a:xfrm>
            <a:off x="5631959" y="1956044"/>
            <a:ext cx="452581" cy="418133"/>
            <a:chOff x="1860264" y="478562"/>
            <a:chExt cx="357436" cy="418133"/>
          </a:xfrm>
          <a:solidFill>
            <a:srgbClr val="92D050"/>
          </a:solidFill>
        </p:grpSpPr>
        <p:sp>
          <p:nvSpPr>
            <p:cNvPr id="22" name="Right Arrow 21"/>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8" name="Picture 7">
            <a:extLst>
              <a:ext uri="{FF2B5EF4-FFF2-40B4-BE49-F238E27FC236}">
                <a16:creationId xmlns:a16="http://schemas.microsoft.com/office/drawing/2014/main" id="{55DD514D-4845-4E40-B60E-40B6A56AEA7A}"/>
              </a:ext>
            </a:extLst>
          </p:cNvPr>
          <p:cNvPicPr>
            <a:picLocks noChangeAspect="1"/>
          </p:cNvPicPr>
          <p:nvPr/>
        </p:nvPicPr>
        <p:blipFill rotWithShape="1">
          <a:blip r:embed="rId2"/>
          <a:srcRect t="8650" r="14878"/>
          <a:stretch/>
        </p:blipFill>
        <p:spPr>
          <a:xfrm>
            <a:off x="6532107" y="1526650"/>
            <a:ext cx="886460" cy="777296"/>
          </a:xfrm>
          <a:prstGeom prst="rect">
            <a:avLst/>
          </a:prstGeom>
        </p:spPr>
      </p:pic>
      <p:pic>
        <p:nvPicPr>
          <p:cNvPr id="14" name="Picture 13">
            <a:extLst>
              <a:ext uri="{FF2B5EF4-FFF2-40B4-BE49-F238E27FC236}">
                <a16:creationId xmlns:a16="http://schemas.microsoft.com/office/drawing/2014/main" id="{49ACE50A-90C3-6B4D-B798-3C0A02344942}"/>
              </a:ext>
            </a:extLst>
          </p:cNvPr>
          <p:cNvPicPr>
            <a:picLocks noChangeAspect="1"/>
          </p:cNvPicPr>
          <p:nvPr/>
        </p:nvPicPr>
        <p:blipFill>
          <a:blip r:embed="rId3"/>
          <a:stretch>
            <a:fillRect/>
          </a:stretch>
        </p:blipFill>
        <p:spPr>
          <a:xfrm>
            <a:off x="1450148" y="1372457"/>
            <a:ext cx="1041400" cy="850900"/>
          </a:xfrm>
          <a:prstGeom prst="rect">
            <a:avLst/>
          </a:prstGeom>
        </p:spPr>
      </p:pic>
      <p:pic>
        <p:nvPicPr>
          <p:cNvPr id="24" name="Picture 23">
            <a:extLst>
              <a:ext uri="{FF2B5EF4-FFF2-40B4-BE49-F238E27FC236}">
                <a16:creationId xmlns:a16="http://schemas.microsoft.com/office/drawing/2014/main" id="{6B01A309-DB8F-124C-8977-C3335D3CEA8B}"/>
              </a:ext>
            </a:extLst>
          </p:cNvPr>
          <p:cNvPicPr>
            <a:picLocks noChangeAspect="1"/>
          </p:cNvPicPr>
          <p:nvPr/>
        </p:nvPicPr>
        <p:blipFill>
          <a:blip r:embed="rId4"/>
          <a:stretch>
            <a:fillRect/>
          </a:stretch>
        </p:blipFill>
        <p:spPr>
          <a:xfrm>
            <a:off x="3955885" y="1437143"/>
            <a:ext cx="1041400" cy="850900"/>
          </a:xfrm>
          <a:prstGeom prst="rect">
            <a:avLst/>
          </a:prstGeom>
        </p:spPr>
      </p:pic>
    </p:spTree>
    <p:extLst>
      <p:ext uri="{BB962C8B-B14F-4D97-AF65-F5344CB8AC3E}">
        <p14:creationId xmlns:p14="http://schemas.microsoft.com/office/powerpoint/2010/main" val="370323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7116748D-79EF-484C-9964-4D4EE7EF0F86}"/>
              </a:ext>
            </a:extLst>
          </p:cNvPr>
          <p:cNvSpPr txBox="1">
            <a:spLocks noChangeArrowheads="1"/>
          </p:cNvSpPr>
          <p:nvPr/>
        </p:nvSpPr>
        <p:spPr>
          <a:xfrm>
            <a:off x="3052583" y="2338662"/>
            <a:ext cx="2388575"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300" dirty="0">
                <a:solidFill>
                  <a:srgbClr val="595959"/>
                </a:solidFill>
              </a:rPr>
              <a:t>Provides confidence in achieving your financial needs and aspirations</a:t>
            </a:r>
          </a:p>
        </p:txBody>
      </p:sp>
      <p:sp>
        <p:nvSpPr>
          <p:cNvPr id="2" name="Title 1"/>
          <p:cNvSpPr>
            <a:spLocks noGrp="1"/>
          </p:cNvSpPr>
          <p:nvPr>
            <p:ph type="title" idx="4294967295"/>
          </p:nvPr>
        </p:nvSpPr>
        <p:spPr>
          <a:xfrm>
            <a:off x="453225" y="283464"/>
            <a:ext cx="8932862" cy="1100138"/>
          </a:xfrm>
        </p:spPr>
        <p:txBody>
          <a:bodyPr anchor="t" anchorCtr="0">
            <a:normAutofit/>
          </a:bodyPr>
          <a:lstStyle/>
          <a:p>
            <a:r>
              <a:rPr lang="en-US" sz="3200" b="1" dirty="0">
                <a:latin typeface="+mn-lt"/>
                <a:cs typeface="Arial" pitchFamily="34" charset="0"/>
              </a:rPr>
              <a:t> </a:t>
            </a:r>
            <a:r>
              <a:rPr lang="en-US" sz="3200" dirty="0">
                <a:latin typeface="+mn-lt"/>
                <a:cs typeface="Arial" pitchFamily="34" charset="0"/>
              </a:rPr>
              <a:t>The</a:t>
            </a:r>
            <a:r>
              <a:rPr lang="en-US" sz="3200" b="1" dirty="0">
                <a:latin typeface="+mn-lt"/>
                <a:cs typeface="Arial" pitchFamily="34" charset="0"/>
              </a:rPr>
              <a:t> WEALTH</a:t>
            </a:r>
            <a:r>
              <a:rPr lang="en-US" sz="3200" dirty="0">
                <a:latin typeface="+mn-lt"/>
                <a:cs typeface="Arial" pitchFamily="34" charset="0"/>
              </a:rPr>
              <a:t>CARE</a:t>
            </a:r>
            <a:r>
              <a:rPr lang="en-US" sz="3200" b="1" dirty="0">
                <a:solidFill>
                  <a:srgbClr val="77C043"/>
                </a:solidFill>
                <a:latin typeface="+mn-lt"/>
                <a:cs typeface="Arial" pitchFamily="34" charset="0"/>
              </a:rPr>
              <a:t>GDX® </a:t>
            </a:r>
            <a:r>
              <a:rPr lang="en-US" sz="3200" dirty="0">
                <a:solidFill>
                  <a:schemeClr val="bg1"/>
                </a:solidFill>
                <a:latin typeface="+mn-lt"/>
                <a:cs typeface="Arial" pitchFamily="34" charset="0"/>
              </a:rPr>
              <a:t>approach</a:t>
            </a:r>
          </a:p>
        </p:txBody>
      </p:sp>
      <p:sp>
        <p:nvSpPr>
          <p:cNvPr id="4" name="Rectangle 3"/>
          <p:cNvSpPr/>
          <p:nvPr/>
        </p:nvSpPr>
        <p:spPr>
          <a:xfrm>
            <a:off x="632937" y="5338477"/>
            <a:ext cx="7700029" cy="646331"/>
          </a:xfrm>
          <a:prstGeom prst="rect">
            <a:avLst/>
          </a:prstGeom>
        </p:spPr>
        <p:txBody>
          <a:bodyPr wrap="square">
            <a:spAutoFit/>
          </a:bodyPr>
          <a:lstStyle/>
          <a:p>
            <a:pPr algn="ctr"/>
            <a:r>
              <a:rPr lang="en-US" sz="3600" dirty="0">
                <a:solidFill>
                  <a:srgbClr val="285FA6"/>
                </a:solidFill>
              </a:rPr>
              <a:t>It’s </a:t>
            </a:r>
            <a:r>
              <a:rPr lang="en-US" sz="3600" dirty="0">
                <a:solidFill>
                  <a:srgbClr val="77C043"/>
                </a:solidFill>
              </a:rPr>
              <a:t>YOU</a:t>
            </a:r>
            <a:r>
              <a:rPr lang="en-US" sz="3600" dirty="0">
                <a:solidFill>
                  <a:srgbClr val="285FA6"/>
                </a:solidFill>
              </a:rPr>
              <a:t>-driven, not market-driven.</a:t>
            </a:r>
          </a:p>
        </p:txBody>
      </p:sp>
      <p:sp>
        <p:nvSpPr>
          <p:cNvPr id="5" name="Rectangle 4"/>
          <p:cNvSpPr/>
          <p:nvPr/>
        </p:nvSpPr>
        <p:spPr>
          <a:xfrm>
            <a:off x="512857" y="1323468"/>
            <a:ext cx="8130209" cy="707886"/>
          </a:xfrm>
          <a:prstGeom prst="rect">
            <a:avLst/>
          </a:prstGeom>
        </p:spPr>
        <p:txBody>
          <a:bodyPr wrap="square">
            <a:spAutoFit/>
          </a:bodyPr>
          <a:lstStyle/>
          <a:p>
            <a:r>
              <a:rPr lang="en-US" sz="2000" b="1" dirty="0" err="1">
                <a:solidFill>
                  <a:srgbClr val="005EA4"/>
                </a:solidFill>
              </a:rPr>
              <a:t>Wealthcare’s</a:t>
            </a:r>
            <a:r>
              <a:rPr lang="en-US" sz="2000" b="1" dirty="0">
                <a:solidFill>
                  <a:srgbClr val="005EA4"/>
                </a:solidFill>
              </a:rPr>
              <a:t> goals-driven planning approach </a:t>
            </a:r>
            <a:br>
              <a:rPr lang="en-US" sz="2000" b="1" dirty="0">
                <a:solidFill>
                  <a:srgbClr val="005EA4"/>
                </a:solidFill>
              </a:rPr>
            </a:br>
            <a:r>
              <a:rPr lang="en-US" sz="2000" b="1" dirty="0">
                <a:solidFill>
                  <a:srgbClr val="005EA4"/>
                </a:solidFill>
              </a:rPr>
              <a:t>allows you to live well </a:t>
            </a:r>
            <a:r>
              <a:rPr lang="en-US" sz="2000" b="1" dirty="0">
                <a:solidFill>
                  <a:srgbClr val="77C043"/>
                </a:solidFill>
              </a:rPr>
              <a:t>AND</a:t>
            </a:r>
            <a:r>
              <a:rPr lang="en-US" sz="2000" b="1" dirty="0">
                <a:solidFill>
                  <a:srgbClr val="005EA4"/>
                </a:solidFill>
              </a:rPr>
              <a:t> invest well.</a:t>
            </a:r>
          </a:p>
        </p:txBody>
      </p:sp>
      <p:sp>
        <p:nvSpPr>
          <p:cNvPr id="16" name="Rectangle 3">
            <a:extLst>
              <a:ext uri="{FF2B5EF4-FFF2-40B4-BE49-F238E27FC236}">
                <a16:creationId xmlns:a16="http://schemas.microsoft.com/office/drawing/2014/main" id="{C552FABD-ED34-234B-B47D-8F1276B22834}"/>
              </a:ext>
            </a:extLst>
          </p:cNvPr>
          <p:cNvSpPr txBox="1">
            <a:spLocks noChangeArrowheads="1"/>
          </p:cNvSpPr>
          <p:nvPr/>
        </p:nvSpPr>
        <p:spPr>
          <a:xfrm>
            <a:off x="512857" y="2347247"/>
            <a:ext cx="2371940"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300" dirty="0">
                <a:solidFill>
                  <a:prstClr val="black">
                    <a:lumMod val="65000"/>
                    <a:lumOff val="35000"/>
                  </a:prstClr>
                </a:solidFill>
              </a:rPr>
              <a:t>Shows how to make smart tradeoffs among your different, and often competing goals and priorities</a:t>
            </a:r>
          </a:p>
        </p:txBody>
      </p:sp>
      <p:sp>
        <p:nvSpPr>
          <p:cNvPr id="18" name="Rectangle 3">
            <a:extLst>
              <a:ext uri="{FF2B5EF4-FFF2-40B4-BE49-F238E27FC236}">
                <a16:creationId xmlns:a16="http://schemas.microsoft.com/office/drawing/2014/main" id="{B31210A7-2BAE-A949-9B3C-06BEE6BB55F5}"/>
              </a:ext>
            </a:extLst>
          </p:cNvPr>
          <p:cNvSpPr txBox="1">
            <a:spLocks noChangeArrowheads="1"/>
          </p:cNvSpPr>
          <p:nvPr/>
        </p:nvSpPr>
        <p:spPr>
          <a:xfrm>
            <a:off x="5672029" y="2372693"/>
            <a:ext cx="2365064"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300" dirty="0">
                <a:solidFill>
                  <a:srgbClr val="595959"/>
                </a:solidFill>
              </a:rPr>
              <a:t>Avoids undue sacrifice to your lifestyle and unnecessary investment risk</a:t>
            </a:r>
          </a:p>
        </p:txBody>
      </p:sp>
      <p:grpSp>
        <p:nvGrpSpPr>
          <p:cNvPr id="3" name="Group 2">
            <a:extLst>
              <a:ext uri="{FF2B5EF4-FFF2-40B4-BE49-F238E27FC236}">
                <a16:creationId xmlns:a16="http://schemas.microsoft.com/office/drawing/2014/main" id="{7D1D2ECC-0748-CE44-9FE3-10A2CF2A24B4}"/>
              </a:ext>
            </a:extLst>
          </p:cNvPr>
          <p:cNvGrpSpPr/>
          <p:nvPr/>
        </p:nvGrpSpPr>
        <p:grpSpPr>
          <a:xfrm>
            <a:off x="756271" y="3572825"/>
            <a:ext cx="7487080" cy="1622545"/>
            <a:chOff x="756271" y="3644387"/>
            <a:chExt cx="7487080" cy="1622545"/>
          </a:xfrm>
        </p:grpSpPr>
        <p:sp>
          <p:nvSpPr>
            <p:cNvPr id="9" name="Rectangle 8">
              <a:extLst>
                <a:ext uri="{FF2B5EF4-FFF2-40B4-BE49-F238E27FC236}">
                  <a16:creationId xmlns:a16="http://schemas.microsoft.com/office/drawing/2014/main" id="{7B40D0BA-DBBD-DD4A-B05E-8259B4398125}"/>
                </a:ext>
              </a:extLst>
            </p:cNvPr>
            <p:cNvSpPr/>
            <p:nvPr/>
          </p:nvSpPr>
          <p:spPr>
            <a:xfrm>
              <a:off x="756271" y="3644387"/>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0BE1B8-8FF3-5842-984E-24F9076851AC}"/>
                </a:ext>
              </a:extLst>
            </p:cNvPr>
            <p:cNvSpPr/>
            <p:nvPr/>
          </p:nvSpPr>
          <p:spPr>
            <a:xfrm>
              <a:off x="3306965" y="3644387"/>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A60447-9A89-7D43-9DB6-9095FD2B962B}"/>
                </a:ext>
              </a:extLst>
            </p:cNvPr>
            <p:cNvSpPr/>
            <p:nvPr/>
          </p:nvSpPr>
          <p:spPr>
            <a:xfrm>
              <a:off x="5878286" y="3644387"/>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5BEA49-C60C-6642-B78B-63B5F6EAE4FF}"/>
                </a:ext>
              </a:extLst>
            </p:cNvPr>
            <p:cNvSpPr txBox="1"/>
            <p:nvPr/>
          </p:nvSpPr>
          <p:spPr>
            <a:xfrm>
              <a:off x="756271" y="4418952"/>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4" name="TextBox 13">
              <a:extLst>
                <a:ext uri="{FF2B5EF4-FFF2-40B4-BE49-F238E27FC236}">
                  <a16:creationId xmlns:a16="http://schemas.microsoft.com/office/drawing/2014/main" id="{B8A65987-A2AB-AE40-A3C0-4EABA12AB781}"/>
                </a:ext>
              </a:extLst>
            </p:cNvPr>
            <p:cNvSpPr txBox="1"/>
            <p:nvPr/>
          </p:nvSpPr>
          <p:spPr>
            <a:xfrm>
              <a:off x="3300090" y="4418951"/>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a:extLst>
                <a:ext uri="{FF2B5EF4-FFF2-40B4-BE49-F238E27FC236}">
                  <a16:creationId xmlns:a16="http://schemas.microsoft.com/office/drawing/2014/main" id="{0A38F6AF-D5DF-A643-9384-35B604CD09CE}"/>
                </a:ext>
              </a:extLst>
            </p:cNvPr>
            <p:cNvSpPr txBox="1"/>
            <p:nvPr/>
          </p:nvSpPr>
          <p:spPr>
            <a:xfrm>
              <a:off x="5871410" y="4460199"/>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9" name="Group 18">
              <a:extLst>
                <a:ext uri="{FF2B5EF4-FFF2-40B4-BE49-F238E27FC236}">
                  <a16:creationId xmlns:a16="http://schemas.microsoft.com/office/drawing/2014/main" id="{EA34BE68-2A5A-9E42-9434-2064CE55B67C}"/>
                </a:ext>
              </a:extLst>
            </p:cNvPr>
            <p:cNvGrpSpPr/>
            <p:nvPr/>
          </p:nvGrpSpPr>
          <p:grpSpPr>
            <a:xfrm>
              <a:off x="3052583" y="4252894"/>
              <a:ext cx="461745" cy="418133"/>
              <a:chOff x="1860264" y="478562"/>
              <a:chExt cx="357436" cy="418133"/>
            </a:xfrm>
            <a:solidFill>
              <a:srgbClr val="009BCF"/>
            </a:solidFill>
          </p:grpSpPr>
          <p:sp>
            <p:nvSpPr>
              <p:cNvPr id="20" name="Right Arrow 19">
                <a:extLst>
                  <a:ext uri="{FF2B5EF4-FFF2-40B4-BE49-F238E27FC236}">
                    <a16:creationId xmlns:a16="http://schemas.microsoft.com/office/drawing/2014/main" id="{74E7D2DC-C8A3-5341-982C-8C59F4553431}"/>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4">
                <a:extLst>
                  <a:ext uri="{FF2B5EF4-FFF2-40B4-BE49-F238E27FC236}">
                    <a16:creationId xmlns:a16="http://schemas.microsoft.com/office/drawing/2014/main" id="{61DD7AE5-7A5D-724B-BC23-DABCC58C286F}"/>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2" name="Group 21">
              <a:extLst>
                <a:ext uri="{FF2B5EF4-FFF2-40B4-BE49-F238E27FC236}">
                  <a16:creationId xmlns:a16="http://schemas.microsoft.com/office/drawing/2014/main" id="{D8E72906-16C6-994E-9F79-AE0229E6BB39}"/>
                </a:ext>
              </a:extLst>
            </p:cNvPr>
            <p:cNvGrpSpPr/>
            <p:nvPr/>
          </p:nvGrpSpPr>
          <p:grpSpPr>
            <a:xfrm>
              <a:off x="5631959" y="4246019"/>
              <a:ext cx="452581" cy="418133"/>
              <a:chOff x="1860264" y="478562"/>
              <a:chExt cx="357436" cy="418133"/>
            </a:xfrm>
            <a:solidFill>
              <a:srgbClr val="92D050"/>
            </a:solidFill>
          </p:grpSpPr>
          <p:sp>
            <p:nvSpPr>
              <p:cNvPr id="23" name="Right Arrow 22">
                <a:extLst>
                  <a:ext uri="{FF2B5EF4-FFF2-40B4-BE49-F238E27FC236}">
                    <a16:creationId xmlns:a16="http://schemas.microsoft.com/office/drawing/2014/main" id="{DE5DBA38-1991-DB41-9095-9F10D825184A}"/>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Right Arrow 4">
                <a:extLst>
                  <a:ext uri="{FF2B5EF4-FFF2-40B4-BE49-F238E27FC236}">
                    <a16:creationId xmlns:a16="http://schemas.microsoft.com/office/drawing/2014/main" id="{F710A271-CCB3-2147-A0B8-A29B44D647F8}"/>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25" name="Picture 24">
              <a:extLst>
                <a:ext uri="{FF2B5EF4-FFF2-40B4-BE49-F238E27FC236}">
                  <a16:creationId xmlns:a16="http://schemas.microsoft.com/office/drawing/2014/main" id="{29F91E76-35EA-8E4A-A0E1-4B74B9FDED48}"/>
                </a:ext>
              </a:extLst>
            </p:cNvPr>
            <p:cNvPicPr>
              <a:picLocks noChangeAspect="1"/>
            </p:cNvPicPr>
            <p:nvPr/>
          </p:nvPicPr>
          <p:blipFill rotWithShape="1">
            <a:blip r:embed="rId2"/>
            <a:srcRect t="8650" r="14878"/>
            <a:stretch/>
          </p:blipFill>
          <p:spPr>
            <a:xfrm>
              <a:off x="6532107" y="3816625"/>
              <a:ext cx="886460" cy="777296"/>
            </a:xfrm>
            <a:prstGeom prst="rect">
              <a:avLst/>
            </a:prstGeom>
          </p:spPr>
        </p:pic>
        <p:pic>
          <p:nvPicPr>
            <p:cNvPr id="26" name="Picture 25">
              <a:extLst>
                <a:ext uri="{FF2B5EF4-FFF2-40B4-BE49-F238E27FC236}">
                  <a16:creationId xmlns:a16="http://schemas.microsoft.com/office/drawing/2014/main" id="{0175B7EC-5048-AC4F-B8FE-1A6D9F2B9364}"/>
                </a:ext>
              </a:extLst>
            </p:cNvPr>
            <p:cNvPicPr>
              <a:picLocks noChangeAspect="1"/>
            </p:cNvPicPr>
            <p:nvPr/>
          </p:nvPicPr>
          <p:blipFill>
            <a:blip r:embed="rId3"/>
            <a:stretch>
              <a:fillRect/>
            </a:stretch>
          </p:blipFill>
          <p:spPr>
            <a:xfrm>
              <a:off x="1450148" y="3662432"/>
              <a:ext cx="1041400" cy="850900"/>
            </a:xfrm>
            <a:prstGeom prst="rect">
              <a:avLst/>
            </a:prstGeom>
          </p:spPr>
        </p:pic>
      </p:grpSp>
      <p:pic>
        <p:nvPicPr>
          <p:cNvPr id="27" name="Picture 26">
            <a:extLst>
              <a:ext uri="{FF2B5EF4-FFF2-40B4-BE49-F238E27FC236}">
                <a16:creationId xmlns:a16="http://schemas.microsoft.com/office/drawing/2014/main" id="{D5183664-0765-6A48-8B39-D102D860EBC9}"/>
              </a:ext>
            </a:extLst>
          </p:cNvPr>
          <p:cNvPicPr>
            <a:picLocks noChangeAspect="1"/>
          </p:cNvPicPr>
          <p:nvPr/>
        </p:nvPicPr>
        <p:blipFill>
          <a:blip r:embed="rId4"/>
          <a:stretch>
            <a:fillRect/>
          </a:stretch>
        </p:blipFill>
        <p:spPr>
          <a:xfrm>
            <a:off x="3955885" y="3655556"/>
            <a:ext cx="1041400" cy="850900"/>
          </a:xfrm>
          <a:prstGeom prst="rect">
            <a:avLst/>
          </a:prstGeom>
        </p:spPr>
      </p:pic>
    </p:spTree>
    <p:extLst>
      <p:ext uri="{BB962C8B-B14F-4D97-AF65-F5344CB8AC3E}">
        <p14:creationId xmlns:p14="http://schemas.microsoft.com/office/powerpoint/2010/main" val="13908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3286" y="283464"/>
            <a:ext cx="9036050" cy="1100138"/>
          </a:xfrm>
        </p:spPr>
        <p:txBody>
          <a:bodyPr anchor="t" anchorCtr="0">
            <a:noAutofit/>
          </a:bodyPr>
          <a:lstStyle/>
          <a:p>
            <a:r>
              <a:rPr lang="en-US" sz="3200" dirty="0">
                <a:latin typeface="+mn-lt"/>
              </a:rPr>
              <a:t> </a:t>
            </a:r>
            <a:r>
              <a:rPr lang="en-US" sz="3200" b="1" dirty="0">
                <a:solidFill>
                  <a:srgbClr val="77C043"/>
                </a:solidFill>
                <a:latin typeface="+mn-lt"/>
              </a:rPr>
              <a:t>Goals</a:t>
            </a:r>
            <a:r>
              <a:rPr lang="en-US" sz="3200" dirty="0">
                <a:latin typeface="+mn-lt"/>
              </a:rPr>
              <a:t> are not data points </a:t>
            </a:r>
          </a:p>
        </p:txBody>
      </p:sp>
      <p:graphicFrame>
        <p:nvGraphicFramePr>
          <p:cNvPr id="3" name="Table 2"/>
          <p:cNvGraphicFramePr>
            <a:graphicFrameLocks noGrp="1"/>
          </p:cNvGraphicFramePr>
          <p:nvPr>
            <p:extLst>
              <p:ext uri="{D42A27DB-BD31-4B8C-83A1-F6EECF244321}">
                <p14:modId xmlns:p14="http://schemas.microsoft.com/office/powerpoint/2010/main" val="3848439153"/>
              </p:ext>
            </p:extLst>
          </p:nvPr>
        </p:nvGraphicFramePr>
        <p:xfrm>
          <a:off x="709324" y="2087836"/>
          <a:ext cx="6951291" cy="7285579"/>
        </p:xfrm>
        <a:graphic>
          <a:graphicData uri="http://schemas.openxmlformats.org/drawingml/2006/table">
            <a:tbl>
              <a:tblPr firstRow="1" bandRow="1">
                <a:tableStyleId>{2D5ABB26-0587-4C30-8999-92F81FD0307C}</a:tableStyleId>
              </a:tblPr>
              <a:tblGrid>
                <a:gridCol w="2317097">
                  <a:extLst>
                    <a:ext uri="{9D8B030D-6E8A-4147-A177-3AD203B41FA5}">
                      <a16:colId xmlns:a16="http://schemas.microsoft.com/office/drawing/2014/main" val="20000"/>
                    </a:ext>
                  </a:extLst>
                </a:gridCol>
                <a:gridCol w="2317097">
                  <a:extLst>
                    <a:ext uri="{9D8B030D-6E8A-4147-A177-3AD203B41FA5}">
                      <a16:colId xmlns:a16="http://schemas.microsoft.com/office/drawing/2014/main" val="20001"/>
                    </a:ext>
                  </a:extLst>
                </a:gridCol>
                <a:gridCol w="2317097">
                  <a:extLst>
                    <a:ext uri="{9D8B030D-6E8A-4147-A177-3AD203B41FA5}">
                      <a16:colId xmlns:a16="http://schemas.microsoft.com/office/drawing/2014/main" val="20002"/>
                    </a:ext>
                  </a:extLst>
                </a:gridCol>
              </a:tblGrid>
              <a:tr h="323667">
                <a:tc>
                  <a:txBody>
                    <a:bodyPr/>
                    <a:lstStyle/>
                    <a:p>
                      <a:endParaRPr lang="en-US" sz="1200" dirty="0">
                        <a:solidFill>
                          <a:schemeClr val="tx1">
                            <a:lumMod val="65000"/>
                            <a:lumOff val="35000"/>
                          </a:schemeClr>
                        </a:solidFill>
                      </a:endParaRPr>
                    </a:p>
                  </a:txBody>
                  <a:tcPr/>
                </a:tc>
                <a:tc>
                  <a:txBody>
                    <a:bodyPr/>
                    <a:lstStyle/>
                    <a:p>
                      <a:pPr algn="l"/>
                      <a:r>
                        <a:rPr lang="en-US" sz="1200" b="1" dirty="0">
                          <a:solidFill>
                            <a:srgbClr val="77C043"/>
                          </a:solidFill>
                        </a:rPr>
                        <a:t>Ideal</a:t>
                      </a:r>
                    </a:p>
                  </a:txBody>
                  <a:tcPr/>
                </a:tc>
                <a:tc>
                  <a:txBody>
                    <a:bodyPr/>
                    <a:lstStyle/>
                    <a:p>
                      <a:pPr algn="l"/>
                      <a:r>
                        <a:rPr lang="en-US" sz="1200" b="1" dirty="0">
                          <a:solidFill>
                            <a:srgbClr val="005EA4"/>
                          </a:solidFill>
                        </a:rPr>
                        <a:t>Acceptable</a:t>
                      </a:r>
                    </a:p>
                  </a:txBody>
                  <a:tcPr/>
                </a:tc>
                <a:extLst>
                  <a:ext uri="{0D108BD9-81ED-4DB2-BD59-A6C34878D82A}">
                    <a16:rowId xmlns:a16="http://schemas.microsoft.com/office/drawing/2014/main" val="10000"/>
                  </a:ext>
                </a:extLst>
              </a:tr>
              <a:tr h="442445">
                <a:tc>
                  <a:txBody>
                    <a:bodyPr/>
                    <a:lstStyle/>
                    <a:p>
                      <a:r>
                        <a:rPr lang="en-US" sz="1200" b="1" dirty="0">
                          <a:solidFill>
                            <a:srgbClr val="595959"/>
                          </a:solidFill>
                        </a:rPr>
                        <a:t>Retirement Age Goal:</a:t>
                      </a:r>
                    </a:p>
                  </a:txBody>
                  <a:tcPr/>
                </a:tc>
                <a:tc>
                  <a:txBody>
                    <a:bodyPr/>
                    <a:lstStyle/>
                    <a:p>
                      <a:pPr algn="l"/>
                      <a:r>
                        <a:rPr lang="en-US" sz="1200" dirty="0">
                          <a:solidFill>
                            <a:srgbClr val="595959"/>
                          </a:solidFill>
                        </a:rPr>
                        <a:t>Both Retire Now</a:t>
                      </a:r>
                    </a:p>
                  </a:txBody>
                  <a:tcPr/>
                </a:tc>
                <a:tc>
                  <a:txBody>
                    <a:bodyPr/>
                    <a:lstStyle/>
                    <a:p>
                      <a:pPr algn="l"/>
                      <a:r>
                        <a:rPr lang="en-US" sz="1200" dirty="0">
                          <a:solidFill>
                            <a:srgbClr val="595959"/>
                          </a:solidFill>
                        </a:rPr>
                        <a:t>Both Retire</a:t>
                      </a:r>
                      <a:r>
                        <a:rPr lang="en-US" sz="1200" baseline="0" dirty="0">
                          <a:solidFill>
                            <a:srgbClr val="595959"/>
                          </a:solidFill>
                        </a:rPr>
                        <a:t> at 65</a:t>
                      </a:r>
                      <a:endParaRPr lang="en-US" sz="1200" dirty="0">
                        <a:solidFill>
                          <a:srgbClr val="595959"/>
                        </a:solidFill>
                      </a:endParaRPr>
                    </a:p>
                  </a:txBody>
                  <a:tcPr/>
                </a:tc>
                <a:extLst>
                  <a:ext uri="{0D108BD9-81ED-4DB2-BD59-A6C34878D82A}">
                    <a16:rowId xmlns:a16="http://schemas.microsoft.com/office/drawing/2014/main" val="10001"/>
                  </a:ext>
                </a:extLst>
              </a:tr>
              <a:tr h="431556">
                <a:tc>
                  <a:txBody>
                    <a:bodyPr/>
                    <a:lstStyle/>
                    <a:p>
                      <a:r>
                        <a:rPr lang="en-US" sz="1200" b="1" dirty="0">
                          <a:solidFill>
                            <a:srgbClr val="595959"/>
                          </a:solidFill>
                        </a:rPr>
                        <a:t>Retirement</a:t>
                      </a:r>
                      <a:r>
                        <a:rPr lang="en-US" sz="1200" b="1" baseline="0" dirty="0">
                          <a:solidFill>
                            <a:srgbClr val="595959"/>
                          </a:solidFill>
                        </a:rPr>
                        <a:t> Spending Goal:</a:t>
                      </a:r>
                      <a:endParaRPr lang="en-US" sz="1200" b="1" dirty="0">
                        <a:solidFill>
                          <a:srgbClr val="595959"/>
                        </a:solidFill>
                      </a:endParaRPr>
                    </a:p>
                  </a:txBody>
                  <a:tcPr/>
                </a:tc>
                <a:tc>
                  <a:txBody>
                    <a:bodyPr/>
                    <a:lstStyle/>
                    <a:p>
                      <a:pPr algn="l"/>
                      <a:r>
                        <a:rPr lang="en-US" sz="1200" dirty="0">
                          <a:solidFill>
                            <a:srgbClr val="595959"/>
                          </a:solidFill>
                        </a:rPr>
                        <a:t>$175,000</a:t>
                      </a:r>
                    </a:p>
                  </a:txBody>
                  <a:tcPr/>
                </a:tc>
                <a:tc>
                  <a:txBody>
                    <a:bodyPr/>
                    <a:lstStyle/>
                    <a:p>
                      <a:pPr algn="l"/>
                      <a:r>
                        <a:rPr lang="en-US" sz="1200" dirty="0">
                          <a:solidFill>
                            <a:srgbClr val="595959"/>
                          </a:solidFill>
                        </a:rPr>
                        <a:t>$160,000</a:t>
                      </a:r>
                    </a:p>
                  </a:txBody>
                  <a:tcPr/>
                </a:tc>
                <a:extLst>
                  <a:ext uri="{0D108BD9-81ED-4DB2-BD59-A6C34878D82A}">
                    <a16:rowId xmlns:a16="http://schemas.microsoft.com/office/drawing/2014/main" val="10002"/>
                  </a:ext>
                </a:extLst>
              </a:tr>
              <a:tr h="459701">
                <a:tc>
                  <a:txBody>
                    <a:bodyPr/>
                    <a:lstStyle/>
                    <a:p>
                      <a:r>
                        <a:rPr lang="en-US" sz="1200" b="1" dirty="0">
                          <a:solidFill>
                            <a:srgbClr val="595959"/>
                          </a:solidFill>
                        </a:rPr>
                        <a:t>Risk Tolerance</a:t>
                      </a:r>
                      <a:r>
                        <a:rPr lang="en-US" sz="1200" b="1" baseline="0" dirty="0">
                          <a:solidFill>
                            <a:srgbClr val="595959"/>
                          </a:solidFill>
                        </a:rPr>
                        <a:t> Goal:</a:t>
                      </a:r>
                      <a:endParaRPr lang="en-US" sz="1200" b="1" dirty="0">
                        <a:solidFill>
                          <a:srgbClr val="595959"/>
                        </a:solidFill>
                      </a:endParaRPr>
                    </a:p>
                  </a:txBody>
                  <a:tcPr/>
                </a:tc>
                <a:tc>
                  <a:txBody>
                    <a:bodyPr/>
                    <a:lstStyle/>
                    <a:p>
                      <a:pPr algn="l"/>
                      <a:r>
                        <a:rPr lang="en-US" sz="1200" dirty="0">
                          <a:solidFill>
                            <a:srgbClr val="595959"/>
                          </a:solidFill>
                        </a:rPr>
                        <a:t>-5% Annual Downside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-14% Annual Downside</a:t>
                      </a:r>
                    </a:p>
                  </a:txBody>
                  <a:tcPr/>
                </a:tc>
                <a:extLst>
                  <a:ext uri="{0D108BD9-81ED-4DB2-BD59-A6C34878D82A}">
                    <a16:rowId xmlns:a16="http://schemas.microsoft.com/office/drawing/2014/main" val="10003"/>
                  </a:ext>
                </a:extLst>
              </a:tr>
              <a:tr h="437550">
                <a:tc>
                  <a:txBody>
                    <a:bodyPr/>
                    <a:lstStyle/>
                    <a:p>
                      <a:r>
                        <a:rPr lang="en-US" sz="1200" b="1" dirty="0">
                          <a:solidFill>
                            <a:srgbClr val="595959"/>
                          </a:solidFill>
                        </a:rPr>
                        <a:t>Estate Goal:</a:t>
                      </a:r>
                    </a:p>
                  </a:txBody>
                  <a:tcPr/>
                </a:tc>
                <a:tc>
                  <a:txBody>
                    <a:bodyPr/>
                    <a:lstStyle/>
                    <a:p>
                      <a:pPr algn="l"/>
                      <a:r>
                        <a:rPr lang="en-US" sz="1200" dirty="0">
                          <a:solidFill>
                            <a:srgbClr val="595959"/>
                          </a:solidFill>
                        </a:rPr>
                        <a:t>$2,000,000</a:t>
                      </a:r>
                    </a:p>
                  </a:txBody>
                  <a:tcPr/>
                </a:tc>
                <a:tc>
                  <a:txBody>
                    <a:bodyPr/>
                    <a:lstStyle/>
                    <a:p>
                      <a:pPr algn="l"/>
                      <a:r>
                        <a:rPr lang="en-US" sz="1200" dirty="0">
                          <a:solidFill>
                            <a:srgbClr val="595959"/>
                          </a:solidFill>
                        </a:rPr>
                        <a:t>$100,000</a:t>
                      </a:r>
                    </a:p>
                  </a:txBody>
                  <a:tcPr/>
                </a:tc>
                <a:extLst>
                  <a:ext uri="{0D108BD9-81ED-4DB2-BD59-A6C34878D82A}">
                    <a16:rowId xmlns:a16="http://schemas.microsoft.com/office/drawing/2014/main" val="10004"/>
                  </a:ext>
                </a:extLst>
              </a:tr>
              <a:tr h="437550">
                <a:tc>
                  <a:txBody>
                    <a:bodyPr/>
                    <a:lstStyle/>
                    <a:p>
                      <a:r>
                        <a:rPr lang="en-US" sz="1200" b="1" dirty="0">
                          <a:solidFill>
                            <a:srgbClr val="595959"/>
                          </a:solidFill>
                        </a:rPr>
                        <a:t>Annual</a:t>
                      </a:r>
                      <a:r>
                        <a:rPr lang="en-US" sz="1200" b="1" baseline="0" dirty="0">
                          <a:solidFill>
                            <a:srgbClr val="595959"/>
                          </a:solidFill>
                        </a:rPr>
                        <a:t> </a:t>
                      </a:r>
                      <a:r>
                        <a:rPr lang="en-US" sz="1200" b="1" dirty="0">
                          <a:solidFill>
                            <a:srgbClr val="595959"/>
                          </a:solidFill>
                        </a:rPr>
                        <a:t>Saving Goal:</a:t>
                      </a:r>
                    </a:p>
                  </a:txBody>
                  <a:tcPr/>
                </a:tc>
                <a:tc>
                  <a:txBody>
                    <a:bodyPr/>
                    <a:lstStyle/>
                    <a:p>
                      <a:pPr algn="l"/>
                      <a:r>
                        <a:rPr lang="en-US" sz="1200" baseline="0" dirty="0">
                          <a:solidFill>
                            <a:srgbClr val="595959"/>
                          </a:solidFill>
                        </a:rPr>
                        <a:t>Reduce by $10,000</a:t>
                      </a:r>
                      <a:endParaRPr lang="en-US" sz="1200" dirty="0">
                        <a:solidFill>
                          <a:srgbClr val="595959"/>
                        </a:solidFill>
                      </a:endParaRPr>
                    </a:p>
                  </a:txBody>
                  <a:tcPr/>
                </a:tc>
                <a:tc>
                  <a:txBody>
                    <a:bodyPr/>
                    <a:lstStyle/>
                    <a:p>
                      <a:pPr algn="l"/>
                      <a:r>
                        <a:rPr lang="en-US" sz="1200" baseline="0" dirty="0">
                          <a:solidFill>
                            <a:srgbClr val="595959"/>
                          </a:solidFill>
                        </a:rPr>
                        <a:t>Increase by $15,000</a:t>
                      </a:r>
                      <a:endParaRPr lang="en-US" sz="1200" dirty="0">
                        <a:solidFill>
                          <a:srgbClr val="595959"/>
                        </a:solidFill>
                      </a:endParaRPr>
                    </a:p>
                  </a:txBody>
                  <a:tcPr/>
                </a:tc>
                <a:extLst>
                  <a:ext uri="{0D108BD9-81ED-4DB2-BD59-A6C34878D82A}">
                    <a16:rowId xmlns:a16="http://schemas.microsoft.com/office/drawing/2014/main" val="10005"/>
                  </a:ext>
                </a:extLst>
              </a:tr>
              <a:tr h="437550">
                <a:tc>
                  <a:txBody>
                    <a:bodyPr/>
                    <a:lstStyle/>
                    <a:p>
                      <a:r>
                        <a:rPr lang="en-US" sz="1200" b="1" dirty="0">
                          <a:solidFill>
                            <a:srgbClr val="595959"/>
                          </a:solidFill>
                        </a:rPr>
                        <a:t>Education for Son:</a:t>
                      </a:r>
                    </a:p>
                  </a:txBody>
                  <a:tcPr/>
                </a:tc>
                <a:tc>
                  <a:txBody>
                    <a:bodyPr/>
                    <a:lstStyle/>
                    <a:p>
                      <a:pPr algn="l"/>
                      <a:r>
                        <a:rPr lang="en-US" sz="1200" dirty="0">
                          <a:solidFill>
                            <a:srgbClr val="595959"/>
                          </a:solidFill>
                        </a:rPr>
                        <a:t>MBA</a:t>
                      </a:r>
                    </a:p>
                  </a:txBody>
                  <a:tcPr/>
                </a:tc>
                <a:tc>
                  <a:txBody>
                    <a:bodyPr/>
                    <a:lstStyle/>
                    <a:p>
                      <a:pPr algn="l"/>
                      <a:r>
                        <a:rPr lang="en-US" sz="1200" dirty="0">
                          <a:solidFill>
                            <a:srgbClr val="595959"/>
                          </a:solidFill>
                        </a:rPr>
                        <a:t>Undergraduate</a:t>
                      </a:r>
                    </a:p>
                  </a:txBody>
                  <a:tcPr/>
                </a:tc>
                <a:extLst>
                  <a:ext uri="{0D108BD9-81ED-4DB2-BD59-A6C34878D82A}">
                    <a16:rowId xmlns:a16="http://schemas.microsoft.com/office/drawing/2014/main" val="10006"/>
                  </a:ext>
                </a:extLst>
              </a:tr>
              <a:tr h="539445">
                <a:tc>
                  <a:txBody>
                    <a:bodyPr/>
                    <a:lstStyle/>
                    <a:p>
                      <a:r>
                        <a:rPr lang="en-US" sz="1200" b="1" dirty="0">
                          <a:solidFill>
                            <a:srgbClr val="595959"/>
                          </a:solidFill>
                        </a:rPr>
                        <a:t>Cayman Islands Travel:</a:t>
                      </a:r>
                    </a:p>
                  </a:txBody>
                  <a:tcPr/>
                </a:tc>
                <a:tc>
                  <a:txBody>
                    <a:bodyPr/>
                    <a:lstStyle/>
                    <a:p>
                      <a:pPr algn="l"/>
                      <a:r>
                        <a:rPr lang="en-US" sz="1200" baseline="0" dirty="0">
                          <a:solidFill>
                            <a:srgbClr val="595959"/>
                          </a:solidFill>
                        </a:rPr>
                        <a:t>$25,000</a:t>
                      </a:r>
                      <a:endParaRPr lang="en-US" sz="1200" b="1" dirty="0">
                        <a:solidFill>
                          <a:srgbClr val="595959"/>
                        </a:solidFill>
                      </a:endParaRPr>
                    </a:p>
                  </a:txBody>
                  <a:tcPr/>
                </a:tc>
                <a:tc>
                  <a:txBody>
                    <a:bodyPr/>
                    <a:lstStyle/>
                    <a:p>
                      <a:pPr algn="l"/>
                      <a:r>
                        <a:rPr lang="en-US" sz="1200" dirty="0">
                          <a:solidFill>
                            <a:srgbClr val="595959"/>
                          </a:solidFill>
                        </a:rPr>
                        <a:t>$10,000</a:t>
                      </a:r>
                    </a:p>
                  </a:txBody>
                  <a:tcPr/>
                </a:tc>
                <a:extLst>
                  <a:ext uri="{0D108BD9-81ED-4DB2-BD59-A6C34878D82A}">
                    <a16:rowId xmlns:a16="http://schemas.microsoft.com/office/drawing/2014/main" val="10007"/>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4031706615"/>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1051249954"/>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extLst>
                  <a:ext uri="{0D108BD9-81ED-4DB2-BD59-A6C34878D82A}">
                    <a16:rowId xmlns:a16="http://schemas.microsoft.com/office/drawing/2014/main" val="143626380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4285489960"/>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825255271"/>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393118243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1405961384"/>
                  </a:ext>
                </a:extLst>
              </a:tr>
            </a:tbl>
          </a:graphicData>
        </a:graphic>
      </p:graphicFrame>
      <p:sp>
        <p:nvSpPr>
          <p:cNvPr id="4" name="Rectangle 3"/>
          <p:cNvSpPr/>
          <p:nvPr/>
        </p:nvSpPr>
        <p:spPr>
          <a:xfrm>
            <a:off x="2170787" y="1304614"/>
            <a:ext cx="6973213" cy="678327"/>
          </a:xfrm>
          <a:prstGeom prst="rect">
            <a:avLst/>
          </a:prstGeom>
        </p:spPr>
        <p:txBody>
          <a:bodyPr wrap="square">
            <a:spAutoFit/>
          </a:bodyPr>
          <a:lstStyle/>
          <a:p>
            <a:pPr>
              <a:lnSpc>
                <a:spcPts val="2400"/>
              </a:lnSpc>
            </a:pPr>
            <a:r>
              <a:rPr lang="en-US" dirty="0">
                <a:solidFill>
                  <a:srgbClr val="595959"/>
                </a:solidFill>
              </a:rPr>
              <a:t>Think of each goal as a range between</a:t>
            </a:r>
            <a:r>
              <a:rPr lang="en-US" b="1" dirty="0">
                <a:solidFill>
                  <a:srgbClr val="595959"/>
                </a:solidFill>
              </a:rPr>
              <a:t> </a:t>
            </a:r>
            <a:r>
              <a:rPr lang="en-US" b="1" dirty="0">
                <a:solidFill>
                  <a:srgbClr val="77C043"/>
                </a:solidFill>
              </a:rPr>
              <a:t>Ideal</a:t>
            </a:r>
            <a:r>
              <a:rPr lang="en-US" dirty="0">
                <a:solidFill>
                  <a:srgbClr val="77C043"/>
                </a:solidFill>
              </a:rPr>
              <a:t> </a:t>
            </a:r>
            <a:r>
              <a:rPr lang="en-US" dirty="0">
                <a:solidFill>
                  <a:srgbClr val="595959"/>
                </a:solidFill>
              </a:rPr>
              <a:t>and</a:t>
            </a:r>
            <a:r>
              <a:rPr lang="en-US" b="1" dirty="0">
                <a:solidFill>
                  <a:srgbClr val="595959"/>
                </a:solidFill>
              </a:rPr>
              <a:t> </a:t>
            </a:r>
            <a:r>
              <a:rPr lang="en-US" b="1" dirty="0">
                <a:solidFill>
                  <a:srgbClr val="005EA4"/>
                </a:solidFill>
              </a:rPr>
              <a:t>Acceptable</a:t>
            </a:r>
            <a:r>
              <a:rPr lang="en-US" dirty="0">
                <a:solidFill>
                  <a:schemeClr val="tx1">
                    <a:lumMod val="75000"/>
                    <a:lumOff val="25000"/>
                  </a:schemeClr>
                </a:solidFill>
              </a:rPr>
              <a:t>.</a:t>
            </a:r>
            <a:r>
              <a:rPr lang="en-US" dirty="0">
                <a:solidFill>
                  <a:srgbClr val="6BB041"/>
                </a:solidFill>
              </a:rPr>
              <a:t> </a:t>
            </a:r>
            <a:br>
              <a:rPr lang="en-US" dirty="0">
                <a:solidFill>
                  <a:schemeClr val="tx1">
                    <a:lumMod val="75000"/>
                    <a:lumOff val="25000"/>
                  </a:schemeClr>
                </a:solidFill>
              </a:rPr>
            </a:br>
            <a:r>
              <a:rPr lang="en-US" sz="1300" b="1" dirty="0">
                <a:solidFill>
                  <a:srgbClr val="595959"/>
                </a:solidFill>
              </a:rPr>
              <a:t>Ideal</a:t>
            </a:r>
            <a:r>
              <a:rPr lang="en-US" sz="1300" dirty="0">
                <a:solidFill>
                  <a:srgbClr val="595959"/>
                </a:solidFill>
              </a:rPr>
              <a:t> represents your greatest aspiration. </a:t>
            </a:r>
            <a:r>
              <a:rPr lang="en-US" sz="1300" b="1" dirty="0">
                <a:solidFill>
                  <a:srgbClr val="595959"/>
                </a:solidFill>
              </a:rPr>
              <a:t>Acceptable</a:t>
            </a:r>
            <a:r>
              <a:rPr lang="en-US" sz="1300" dirty="0">
                <a:solidFill>
                  <a:srgbClr val="595959"/>
                </a:solidFill>
              </a:rPr>
              <a:t>, a lesser but still satisfying result.</a:t>
            </a:r>
          </a:p>
        </p:txBody>
      </p:sp>
      <p:cxnSp>
        <p:nvCxnSpPr>
          <p:cNvPr id="7" name="Straight Connector 6">
            <a:extLst>
              <a:ext uri="{FF2B5EF4-FFF2-40B4-BE49-F238E27FC236}">
                <a16:creationId xmlns:a16="http://schemas.microsoft.com/office/drawing/2014/main" id="{BF1DF925-0FDA-9F40-9F89-BA94A335ED36}"/>
              </a:ext>
            </a:extLst>
          </p:cNvPr>
          <p:cNvCxnSpPr/>
          <p:nvPr/>
        </p:nvCxnSpPr>
        <p:spPr>
          <a:xfrm>
            <a:off x="812828" y="2378724"/>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73680A-124D-F049-964F-1F97615ABB37}"/>
              </a:ext>
            </a:extLst>
          </p:cNvPr>
          <p:cNvCxnSpPr/>
          <p:nvPr/>
        </p:nvCxnSpPr>
        <p:spPr>
          <a:xfrm>
            <a:off x="812828" y="282002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192B857-F0F6-F046-AEDB-8010689D3589}"/>
              </a:ext>
            </a:extLst>
          </p:cNvPr>
          <p:cNvCxnSpPr/>
          <p:nvPr/>
        </p:nvCxnSpPr>
        <p:spPr>
          <a:xfrm>
            <a:off x="812828" y="322156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341F86E-4340-FA4B-BB9B-D4FDE54EE503}"/>
              </a:ext>
            </a:extLst>
          </p:cNvPr>
          <p:cNvCxnSpPr/>
          <p:nvPr/>
        </p:nvCxnSpPr>
        <p:spPr>
          <a:xfrm>
            <a:off x="812828" y="36390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A1E473-7C60-5D41-AE37-42A3ED1DE458}"/>
              </a:ext>
            </a:extLst>
          </p:cNvPr>
          <p:cNvCxnSpPr/>
          <p:nvPr/>
        </p:nvCxnSpPr>
        <p:spPr>
          <a:xfrm>
            <a:off x="812828" y="409620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9167A77-6E4D-124D-B959-67B847AFAD1E}"/>
              </a:ext>
            </a:extLst>
          </p:cNvPr>
          <p:cNvCxnSpPr/>
          <p:nvPr/>
        </p:nvCxnSpPr>
        <p:spPr>
          <a:xfrm>
            <a:off x="804877" y="4978137"/>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2D6B2C-AF66-464E-A304-EAAAF3409BFE}"/>
              </a:ext>
            </a:extLst>
          </p:cNvPr>
          <p:cNvCxnSpPr/>
          <p:nvPr/>
        </p:nvCxnSpPr>
        <p:spPr>
          <a:xfrm>
            <a:off x="804877" y="45534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6CCE6C92-0E27-B143-9AFB-25839404E26E}"/>
              </a:ext>
            </a:extLst>
          </p:cNvPr>
          <p:cNvGrpSpPr/>
          <p:nvPr/>
        </p:nvGrpSpPr>
        <p:grpSpPr>
          <a:xfrm>
            <a:off x="693174" y="1374885"/>
            <a:ext cx="1335952" cy="925699"/>
            <a:chOff x="736600" y="1476828"/>
            <a:chExt cx="3225800" cy="2235200"/>
          </a:xfrm>
        </p:grpSpPr>
        <p:sp>
          <p:nvSpPr>
            <p:cNvPr id="16" name="Rectangle 15">
              <a:extLst>
                <a:ext uri="{FF2B5EF4-FFF2-40B4-BE49-F238E27FC236}">
                  <a16:creationId xmlns:a16="http://schemas.microsoft.com/office/drawing/2014/main" id="{5FFC1CA2-280F-5D4B-884C-ED0B6A08458A}"/>
                </a:ext>
              </a:extLst>
            </p:cNvPr>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3794DA8-7831-6747-A27C-5E685B5A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spTree>
    <p:extLst>
      <p:ext uri="{BB962C8B-B14F-4D97-AF65-F5344CB8AC3E}">
        <p14:creationId xmlns:p14="http://schemas.microsoft.com/office/powerpoint/2010/main" val="10819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58B5F8-F269-314B-91E1-BCF884E7C174}"/>
              </a:ext>
            </a:extLst>
          </p:cNvPr>
          <p:cNvSpPr/>
          <p:nvPr/>
        </p:nvSpPr>
        <p:spPr>
          <a:xfrm>
            <a:off x="766031" y="1773936"/>
            <a:ext cx="6080760" cy="996696"/>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23408"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pic>
        <p:nvPicPr>
          <p:cNvPr id="4" name="Picture 1"/>
          <p:cNvPicPr>
            <a:picLocks noChangeAspect="1" noChangeArrowheads="1"/>
          </p:cNvPicPr>
          <p:nvPr/>
        </p:nvPicPr>
        <p:blipFill rotWithShape="1">
          <a:blip r:embed="rId2"/>
          <a:srcRect l="846" t="5818" r="795" b="4105"/>
          <a:stretch/>
        </p:blipFill>
        <p:spPr bwMode="auto">
          <a:xfrm>
            <a:off x="930624" y="1920240"/>
            <a:ext cx="5760720" cy="731520"/>
          </a:xfrm>
          <a:prstGeom prst="rect">
            <a:avLst/>
          </a:prstGeom>
          <a:noFill/>
          <a:ln w="9525">
            <a:noFill/>
            <a:miter lim="800000"/>
            <a:headEnd/>
            <a:tailEnd/>
          </a:ln>
          <a:effectLst/>
        </p:spPr>
      </p:pic>
      <p:sp>
        <p:nvSpPr>
          <p:cNvPr id="5" name="TextBox 4"/>
          <p:cNvSpPr txBox="1"/>
          <p:nvPr/>
        </p:nvSpPr>
        <p:spPr>
          <a:xfrm>
            <a:off x="530845" y="2909869"/>
            <a:ext cx="7093324" cy="2092881"/>
          </a:xfrm>
          <a:prstGeom prst="rect">
            <a:avLst/>
          </a:prstGeom>
          <a:noFill/>
        </p:spPr>
        <p:txBody>
          <a:bodyPr wrap="square" rtlCol="0">
            <a:spAutoFit/>
          </a:bodyPr>
          <a:lstStyle/>
          <a:p>
            <a:pPr marL="285750" indent="-285750">
              <a:buClr>
                <a:srgbClr val="00B0F0"/>
              </a:buClr>
              <a:buFont typeface="Wingdings" panose="05000000000000000000" pitchFamily="2" charset="2"/>
              <a:buChar char="§"/>
            </a:pPr>
            <a:r>
              <a:rPr lang="en-US" sz="1300" dirty="0">
                <a:solidFill>
                  <a:srgbClr val="595959"/>
                </a:solidFill>
              </a:rPr>
              <a:t>This analysis </a:t>
            </a:r>
            <a:r>
              <a:rPr lang="en-US" sz="1300" b="1" dirty="0">
                <a:solidFill>
                  <a:srgbClr val="595959"/>
                </a:solidFill>
              </a:rPr>
              <a:t>simultaneously evaluates your goals, your investment allocation, and your assets </a:t>
            </a:r>
            <a:r>
              <a:rPr lang="en-US" sz="1300" dirty="0">
                <a:solidFill>
                  <a:srgbClr val="595959"/>
                </a:solidFill>
              </a:rPr>
              <a:t>to determine how confident you can be that you will exceed your goals.</a:t>
            </a:r>
          </a:p>
          <a:p>
            <a:pPr marL="285750" indent="-285750">
              <a:buClr>
                <a:srgbClr val="00B0F0"/>
              </a:buClr>
              <a:buFont typeface="Wingdings" panose="05000000000000000000" pitchFamily="2" charset="2"/>
              <a:buChar char="§"/>
            </a:pPr>
            <a:endParaRPr lang="en-US" sz="1300" dirty="0">
              <a:solidFill>
                <a:srgbClr val="595959"/>
              </a:solidFill>
            </a:endParaRPr>
          </a:p>
          <a:p>
            <a:pPr marL="285750" indent="-285750">
              <a:buClr>
                <a:srgbClr val="00B0F0"/>
              </a:buClr>
              <a:buFont typeface="Wingdings" panose="05000000000000000000" pitchFamily="2" charset="2"/>
              <a:buChar char="§"/>
            </a:pPr>
            <a:r>
              <a:rPr lang="en-US" sz="1300" dirty="0" err="1">
                <a:solidFill>
                  <a:srgbClr val="595959"/>
                </a:solidFill>
              </a:rPr>
              <a:t>Wealthcare’s</a:t>
            </a:r>
            <a:r>
              <a:rPr lang="en-US" sz="1300" dirty="0">
                <a:solidFill>
                  <a:srgbClr val="595959"/>
                </a:solidFill>
              </a:rPr>
              <a:t> approach subjects your goals and investments strategy to a sophisticated “</a:t>
            </a:r>
            <a:r>
              <a:rPr lang="en-US" sz="1300" b="1" dirty="0">
                <a:solidFill>
                  <a:srgbClr val="595959"/>
                </a:solidFill>
              </a:rPr>
              <a:t>stress testing” </a:t>
            </a:r>
            <a:r>
              <a:rPr lang="en-US" sz="1300" dirty="0">
                <a:solidFill>
                  <a:srgbClr val="595959"/>
                </a:solidFill>
              </a:rPr>
              <a:t>process which </a:t>
            </a:r>
            <a:r>
              <a:rPr lang="en-US" sz="1300" b="1" dirty="0">
                <a:solidFill>
                  <a:srgbClr val="595959"/>
                </a:solidFill>
              </a:rPr>
              <a:t>simulates 1,000 market environments, </a:t>
            </a:r>
            <a:r>
              <a:rPr lang="en-US" sz="1300" dirty="0">
                <a:solidFill>
                  <a:srgbClr val="595959"/>
                </a:solidFill>
              </a:rPr>
              <a:t>both good and bad. Your confidence (comfort) is the percentage of the 1,000 simulations that exceed your goals.</a:t>
            </a:r>
          </a:p>
          <a:p>
            <a:pPr marL="285750" indent="-285750">
              <a:buClr>
                <a:srgbClr val="00B0F0"/>
              </a:buClr>
              <a:buFont typeface="Wingdings" panose="05000000000000000000" pitchFamily="2" charset="2"/>
              <a:buChar char="§"/>
            </a:pPr>
            <a:endParaRPr lang="en-US" sz="1300" dirty="0">
              <a:solidFill>
                <a:srgbClr val="595959"/>
              </a:solidFill>
            </a:endParaRPr>
          </a:p>
          <a:p>
            <a:pPr marL="285750" indent="-285750">
              <a:buClr>
                <a:srgbClr val="00B0F0"/>
              </a:buClr>
              <a:buFont typeface="Wingdings" panose="05000000000000000000" pitchFamily="2" charset="2"/>
              <a:buChar char="§"/>
            </a:pPr>
            <a:r>
              <a:rPr lang="en-US" sz="1300" dirty="0">
                <a:solidFill>
                  <a:srgbClr val="595959"/>
                </a:solidFill>
              </a:rPr>
              <a:t>For example, if you </a:t>
            </a:r>
            <a:r>
              <a:rPr lang="en-US" sz="1300" b="1" dirty="0">
                <a:solidFill>
                  <a:srgbClr val="595959"/>
                </a:solidFill>
              </a:rPr>
              <a:t>exceeded your goals </a:t>
            </a:r>
            <a:r>
              <a:rPr lang="en-US" sz="1300" dirty="0">
                <a:solidFill>
                  <a:srgbClr val="595959"/>
                </a:solidFill>
              </a:rPr>
              <a:t>in 830 of 1,000 tests, your confidence level is </a:t>
            </a:r>
            <a:r>
              <a:rPr lang="en-US" sz="1300" b="1" dirty="0">
                <a:solidFill>
                  <a:srgbClr val="595959"/>
                </a:solidFill>
              </a:rPr>
              <a:t>83%</a:t>
            </a:r>
            <a:r>
              <a:rPr lang="en-US" sz="1300" dirty="0">
                <a:solidFill>
                  <a:srgbClr val="595959"/>
                </a:solidFill>
              </a:rPr>
              <a:t>.</a:t>
            </a:r>
            <a:r>
              <a:rPr lang="en-US" sz="1300" b="1" dirty="0">
                <a:solidFill>
                  <a:srgbClr val="595959"/>
                </a:solidFill>
              </a:rPr>
              <a:t> </a:t>
            </a:r>
            <a:r>
              <a:rPr lang="en-US" sz="1300" dirty="0">
                <a:solidFill>
                  <a:srgbClr val="595959"/>
                </a:solidFill>
              </a:rPr>
              <a:t>Said another way, there would be an </a:t>
            </a:r>
            <a:r>
              <a:rPr lang="en-US" sz="1300" b="1" dirty="0">
                <a:solidFill>
                  <a:srgbClr val="595959"/>
                </a:solidFill>
              </a:rPr>
              <a:t>83% probability that the goals of your financial plan would not only be met, but would be exceeded</a:t>
            </a:r>
            <a:r>
              <a:rPr lang="en-US" sz="1300" dirty="0">
                <a:solidFill>
                  <a:srgbClr val="595959"/>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3"/>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4"/>
          <a:stretch>
            <a:fillRect/>
          </a:stretch>
        </p:blipFill>
        <p:spPr>
          <a:xfrm>
            <a:off x="921124" y="4982135"/>
            <a:ext cx="705971" cy="705971"/>
          </a:xfrm>
          <a:prstGeom prst="rect">
            <a:avLst/>
          </a:prstGeom>
        </p:spPr>
      </p:pic>
    </p:spTree>
    <p:extLst>
      <p:ext uri="{BB962C8B-B14F-4D97-AF65-F5344CB8AC3E}">
        <p14:creationId xmlns:p14="http://schemas.microsoft.com/office/powerpoint/2010/main" val="3739459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3286"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sacrifice</a:t>
            </a:r>
          </a:p>
        </p:txBody>
      </p:sp>
      <p:sp>
        <p:nvSpPr>
          <p:cNvPr id="5" name="Rectangle 4"/>
          <p:cNvSpPr/>
          <p:nvPr/>
        </p:nvSpPr>
        <p:spPr>
          <a:xfrm>
            <a:off x="2011512" y="3330113"/>
            <a:ext cx="6260069" cy="584775"/>
          </a:xfrm>
          <a:prstGeom prst="rect">
            <a:avLst/>
          </a:prstGeom>
        </p:spPr>
        <p:txBody>
          <a:bodyPr wrap="square">
            <a:spAutoFit/>
          </a:bodyPr>
          <a:lstStyle/>
          <a:p>
            <a:pPr algn="r">
              <a:defRPr/>
            </a:pPr>
            <a:r>
              <a:rPr lang="en-US" altLang="en-US" sz="3200" b="1" dirty="0">
                <a:solidFill>
                  <a:srgbClr val="005EA4"/>
                </a:solidFill>
                <a:ea typeface="ＭＳ Ｐゴシック" charset="-128"/>
                <a:cs typeface="Arial Narrow"/>
              </a:rPr>
              <a:t>Overfunded </a:t>
            </a:r>
            <a:r>
              <a:rPr lang="en-US" altLang="en-US" sz="3200" b="1" dirty="0">
                <a:solidFill>
                  <a:srgbClr val="77C043"/>
                </a:solidFill>
                <a:ea typeface="ＭＳ Ｐゴシック" charset="-128"/>
                <a:cs typeface="Arial Narrow"/>
              </a:rPr>
              <a:t>&gt;</a:t>
            </a:r>
            <a:r>
              <a:rPr lang="en-US" altLang="en-US" sz="3200" b="1" dirty="0">
                <a:solidFill>
                  <a:srgbClr val="005EA4"/>
                </a:solidFill>
                <a:ea typeface="ＭＳ Ｐゴシック" charset="-128"/>
                <a:cs typeface="Arial Narrow"/>
              </a:rPr>
              <a:t> 90%...Sacrifice</a:t>
            </a:r>
          </a:p>
        </p:txBody>
      </p:sp>
      <p:sp>
        <p:nvSpPr>
          <p:cNvPr id="7" name="Rectangle 6"/>
          <p:cNvSpPr/>
          <p:nvPr/>
        </p:nvSpPr>
        <p:spPr>
          <a:xfrm>
            <a:off x="3291912" y="3921793"/>
            <a:ext cx="5053018" cy="830997"/>
          </a:xfrm>
          <a:prstGeom prst="rect">
            <a:avLst/>
          </a:prstGeom>
        </p:spPr>
        <p:txBody>
          <a:bodyPr wrap="square">
            <a:spAutoFit/>
          </a:bodyPr>
          <a:lstStyle/>
          <a:p>
            <a:pPr>
              <a:defRPr/>
            </a:pPr>
            <a:r>
              <a:rPr lang="en-US" sz="1600" dirty="0">
                <a:solidFill>
                  <a:srgbClr val="595959"/>
                </a:solidFill>
              </a:rPr>
              <a:t>You are </a:t>
            </a:r>
            <a:r>
              <a:rPr lang="en-US" sz="1600" b="1" dirty="0">
                <a:solidFill>
                  <a:srgbClr val="595959"/>
                </a:solidFill>
              </a:rPr>
              <a:t>needlessly</a:t>
            </a:r>
            <a:r>
              <a:rPr lang="en-US" sz="1600" b="1" cap="all" spc="-100" dirty="0">
                <a:solidFill>
                  <a:srgbClr val="595959"/>
                </a:solidFill>
              </a:rPr>
              <a:t> </a:t>
            </a:r>
            <a:r>
              <a:rPr lang="en-US" sz="1600" b="1" dirty="0">
                <a:solidFill>
                  <a:srgbClr val="595959"/>
                </a:solidFill>
              </a:rPr>
              <a:t>sacrificing your lifestyle</a:t>
            </a:r>
            <a:r>
              <a:rPr lang="en-US" sz="1600" dirty="0">
                <a:solidFill>
                  <a:srgbClr val="595959"/>
                </a:solidFill>
              </a:rPr>
              <a:t>. You could take </a:t>
            </a:r>
            <a:r>
              <a:rPr lang="en-US" sz="1600" b="1" dirty="0">
                <a:solidFill>
                  <a:srgbClr val="595959"/>
                </a:solidFill>
              </a:rPr>
              <a:t>less investment risk</a:t>
            </a:r>
            <a:r>
              <a:rPr lang="en-US" sz="1600" dirty="0">
                <a:solidFill>
                  <a:srgbClr val="595959"/>
                </a:solidFill>
              </a:rPr>
              <a:t>, </a:t>
            </a:r>
            <a:r>
              <a:rPr lang="en-US" sz="1600" b="1" dirty="0">
                <a:solidFill>
                  <a:srgbClr val="595959"/>
                </a:solidFill>
              </a:rPr>
              <a:t>achieve</a:t>
            </a:r>
            <a:r>
              <a:rPr lang="en-US" sz="1600" dirty="0">
                <a:solidFill>
                  <a:srgbClr val="595959"/>
                </a:solidFill>
              </a:rPr>
              <a:t> </a:t>
            </a:r>
            <a:r>
              <a:rPr lang="en-US" sz="1600" b="1" dirty="0">
                <a:solidFill>
                  <a:srgbClr val="595959"/>
                </a:solidFill>
              </a:rPr>
              <a:t>larger or more goals sooner</a:t>
            </a:r>
            <a:r>
              <a:rPr lang="en-US" sz="1600" dirty="0">
                <a:solidFill>
                  <a:srgbClr val="595959"/>
                </a:solidFill>
              </a:rPr>
              <a:t> and still maintain confidence in your financial future.</a:t>
            </a:r>
          </a:p>
        </p:txBody>
      </p:sp>
      <p:pic>
        <p:nvPicPr>
          <p:cNvPr id="11" name="Picture 10">
            <a:extLst>
              <a:ext uri="{FF2B5EF4-FFF2-40B4-BE49-F238E27FC236}">
                <a16:creationId xmlns:a16="http://schemas.microsoft.com/office/drawing/2014/main" id="{142F426A-F917-0B46-B293-7B0B412DCB44}"/>
              </a:ext>
            </a:extLst>
          </p:cNvPr>
          <p:cNvPicPr>
            <a:picLocks noChangeAspect="1"/>
          </p:cNvPicPr>
          <p:nvPr/>
        </p:nvPicPr>
        <p:blipFill>
          <a:blip r:embed="rId2"/>
          <a:stretch>
            <a:fillRect/>
          </a:stretch>
        </p:blipFill>
        <p:spPr>
          <a:xfrm>
            <a:off x="578186" y="2024721"/>
            <a:ext cx="3160529" cy="3561159"/>
          </a:xfrm>
          <a:prstGeom prst="rect">
            <a:avLst/>
          </a:prstGeom>
        </p:spPr>
      </p:pic>
      <p:grpSp>
        <p:nvGrpSpPr>
          <p:cNvPr id="3" name="Group 2"/>
          <p:cNvGrpSpPr/>
          <p:nvPr/>
        </p:nvGrpSpPr>
        <p:grpSpPr>
          <a:xfrm>
            <a:off x="313579" y="1353313"/>
            <a:ext cx="8189687" cy="1906082"/>
            <a:chOff x="313579" y="1353312"/>
            <a:chExt cx="8535379" cy="1986539"/>
          </a:xfrm>
        </p:grpSpPr>
        <p:sp>
          <p:nvSpPr>
            <p:cNvPr id="13" name="Rectangle 12">
              <a:extLst>
                <a:ext uri="{FF2B5EF4-FFF2-40B4-BE49-F238E27FC236}">
                  <a16:creationId xmlns:a16="http://schemas.microsoft.com/office/drawing/2014/main" id="{280C5058-79CF-DC48-8952-407C2D6CAA53}"/>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
              <a:extLst>
                <a:ext uri="{FF2B5EF4-FFF2-40B4-BE49-F238E27FC236}">
                  <a16:creationId xmlns:a16="http://schemas.microsoft.com/office/drawing/2014/main" id="{E380DE07-92C9-614C-BE0E-88A69C588C21}"/>
                </a:ext>
              </a:extLst>
            </p:cNvPr>
            <p:cNvPicPr>
              <a:picLocks noChangeAspect="1" noChangeArrowheads="1"/>
            </p:cNvPicPr>
            <p:nvPr/>
          </p:nvPicPr>
          <p:blipFill rotWithShape="1">
            <a:blip r:embed="rId3"/>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p:nvPr/>
          </p:nvSpPr>
          <p:spPr bwMode="auto">
            <a:xfrm rot="16200000">
              <a:off x="7157201" y="2024103"/>
              <a:ext cx="692517" cy="1938979"/>
            </a:xfrm>
            <a:prstGeom prst="leftBrace">
              <a:avLst>
                <a:gd name="adj1" fmla="val 43910"/>
                <a:gd name="adj2" fmla="val 50714"/>
              </a:avLst>
            </a:prstGeom>
            <a:noFill/>
            <a:ln w="38100" cap="flat" cmpd="sng" algn="ctr">
              <a:solidFill>
                <a:srgbClr val="005EA4"/>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endParaRPr>
            </a:p>
          </p:txBody>
        </p:sp>
      </p:grpSp>
    </p:spTree>
    <p:extLst>
      <p:ext uri="{BB962C8B-B14F-4D97-AF65-F5344CB8AC3E}">
        <p14:creationId xmlns:p14="http://schemas.microsoft.com/office/powerpoint/2010/main" val="270198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130425"/>
            <a:ext cx="7772400" cy="1470025"/>
          </a:xfrm>
        </p:spPr>
        <p:txBody>
          <a:bodyPr>
            <a:normAutofit/>
          </a:bodyPr>
          <a:lstStyle/>
          <a:p>
            <a:r>
              <a:rPr lang="en-US" sz="3200" dirty="0">
                <a:latin typeface="+mn-lt"/>
              </a:rPr>
              <a:t> Meet Steve</a:t>
            </a:r>
            <a:endParaRPr lang="en-US" sz="1800" dirty="0">
              <a:latin typeface="+mn-lt"/>
            </a:endParaRPr>
          </a:p>
        </p:txBody>
      </p:sp>
      <p:sp>
        <p:nvSpPr>
          <p:cNvPr id="14" name="Text Placeholder 13"/>
          <p:cNvSpPr>
            <a:spLocks noGrp="1"/>
          </p:cNvSpPr>
          <p:nvPr>
            <p:ph type="body" sz="quarter" idx="10"/>
          </p:nvPr>
        </p:nvSpPr>
        <p:spPr>
          <a:xfrm>
            <a:off x="502920" y="283256"/>
            <a:ext cx="7772400" cy="995362"/>
          </a:xfrm>
        </p:spPr>
        <p:txBody>
          <a:bodyPr/>
          <a:lstStyle/>
          <a:p>
            <a:r>
              <a:rPr lang="en-US" dirty="0">
                <a:latin typeface="Calibri" charset="0"/>
                <a:ea typeface="Calibri" charset="0"/>
                <a:cs typeface="Calibri" charset="0"/>
              </a:rPr>
              <a:t>Meet Steve</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1952" r="7981"/>
          <a:stretch/>
        </p:blipFill>
        <p:spPr>
          <a:xfrm>
            <a:off x="1" y="1097281"/>
            <a:ext cx="3373426" cy="4960620"/>
          </a:xfrm>
          <a:prstGeom prst="rect">
            <a:avLst/>
          </a:prstGeom>
        </p:spPr>
      </p:pic>
      <p:sp>
        <p:nvSpPr>
          <p:cNvPr id="9" name="Rectangle 8"/>
          <p:cNvSpPr/>
          <p:nvPr/>
        </p:nvSpPr>
        <p:spPr>
          <a:xfrm>
            <a:off x="3664935" y="1275325"/>
            <a:ext cx="5479063" cy="769441"/>
          </a:xfrm>
          <a:prstGeom prst="rect">
            <a:avLst/>
          </a:prstGeom>
        </p:spPr>
        <p:txBody>
          <a:bodyPr wrap="square">
            <a:spAutoFit/>
          </a:bodyPr>
          <a:lstStyle/>
          <a:p>
            <a:r>
              <a:rPr lang="en-US" sz="2200" b="1" dirty="0">
                <a:solidFill>
                  <a:srgbClr val="005EA4"/>
                </a:solidFill>
              </a:rPr>
              <a:t>Adverse Trends Transforming Steve’s Industry</a:t>
            </a:r>
          </a:p>
          <a:p>
            <a:endParaRPr lang="en-US" sz="2200" dirty="0">
              <a:solidFill>
                <a:srgbClr val="005EA4"/>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430" y="4076668"/>
            <a:ext cx="2148055" cy="1313480"/>
          </a:xfrm>
          <a:prstGeom prst="rect">
            <a:avLst/>
          </a:prstGeom>
          <a:ln>
            <a:noFill/>
          </a:ln>
          <a:effectLst>
            <a:outerShdw blurRad="190500" algn="tl" rotWithShape="0">
              <a:srgbClr val="000000">
                <a:alpha val="70000"/>
              </a:srgbClr>
            </a:outerShdw>
          </a:effectLst>
        </p:spPr>
      </p:pic>
      <p:sp>
        <p:nvSpPr>
          <p:cNvPr id="3" name="TextBox 2"/>
          <p:cNvSpPr txBox="1"/>
          <p:nvPr/>
        </p:nvSpPr>
        <p:spPr>
          <a:xfrm>
            <a:off x="4352127" y="2133837"/>
            <a:ext cx="4610501" cy="246221"/>
          </a:xfrm>
          <a:prstGeom prst="rect">
            <a:avLst/>
          </a:prstGeom>
          <a:noFill/>
        </p:spPr>
        <p:txBody>
          <a:bodyPr wrap="square" rtlCol="0">
            <a:spAutoFit/>
          </a:bodyPr>
          <a:lstStyle/>
          <a:p>
            <a:r>
              <a:rPr lang="en-US" sz="1000" dirty="0">
                <a:solidFill>
                  <a:srgbClr val="595959"/>
                </a:solidFill>
              </a:rPr>
              <a:t>“Even if blocked at the eleventh hour, the rule’s spirit will live on.” </a:t>
            </a:r>
            <a:r>
              <a:rPr lang="mr-IN" sz="1000" i="1" dirty="0">
                <a:solidFill>
                  <a:srgbClr val="595959"/>
                </a:solidFill>
              </a:rPr>
              <a:t>–</a:t>
            </a:r>
            <a:r>
              <a:rPr lang="en-US" sz="1000" i="1" dirty="0">
                <a:solidFill>
                  <a:srgbClr val="595959"/>
                </a:solidFill>
              </a:rPr>
              <a:t>Bloomberg</a:t>
            </a:r>
          </a:p>
        </p:txBody>
      </p:sp>
      <p:sp>
        <p:nvSpPr>
          <p:cNvPr id="12" name="Rectangle 11"/>
          <p:cNvSpPr/>
          <p:nvPr/>
        </p:nvSpPr>
        <p:spPr>
          <a:xfrm>
            <a:off x="4160392" y="1836546"/>
            <a:ext cx="4626125" cy="338554"/>
          </a:xfrm>
          <a:prstGeom prst="rect">
            <a:avLst/>
          </a:prstGeom>
        </p:spPr>
        <p:txBody>
          <a:bodyPr wrap="square">
            <a:spAutoFit/>
          </a:bodyPr>
          <a:lstStyle/>
          <a:p>
            <a:pPr marL="171450" indent="-171450">
              <a:buClr>
                <a:srgbClr val="DA3238"/>
              </a:buClr>
              <a:buFont typeface="Wingdings" panose="05000000000000000000" pitchFamily="2" charset="2"/>
              <a:buChar char="§"/>
            </a:pPr>
            <a:r>
              <a:rPr lang="en-US" sz="1600" dirty="0">
                <a:solidFill>
                  <a:srgbClr val="595959"/>
                </a:solidFill>
              </a:rPr>
              <a:t>Fiduciary (SEC) rulings</a:t>
            </a:r>
            <a:endParaRPr lang="en-US" sz="1100" dirty="0">
              <a:solidFill>
                <a:srgbClr val="595959"/>
              </a:solidFill>
            </a:endParaRPr>
          </a:p>
        </p:txBody>
      </p:sp>
      <p:sp>
        <p:nvSpPr>
          <p:cNvPr id="13" name="Rectangle 12"/>
          <p:cNvSpPr/>
          <p:nvPr/>
        </p:nvSpPr>
        <p:spPr>
          <a:xfrm>
            <a:off x="4180993" y="2400784"/>
            <a:ext cx="4626125" cy="338554"/>
          </a:xfrm>
          <a:prstGeom prst="rect">
            <a:avLst/>
          </a:prstGeom>
        </p:spPr>
        <p:txBody>
          <a:bodyPr wrap="square">
            <a:spAutoFit/>
          </a:bodyPr>
          <a:lstStyle/>
          <a:p>
            <a:pPr marL="171450" indent="-171450">
              <a:buClr>
                <a:srgbClr val="DA3238"/>
              </a:buClr>
              <a:buFont typeface="Wingdings" panose="05000000000000000000" pitchFamily="2" charset="2"/>
              <a:buChar char="§"/>
            </a:pPr>
            <a:r>
              <a:rPr lang="en-US" sz="1600" dirty="0">
                <a:solidFill>
                  <a:srgbClr val="595959"/>
                </a:solidFill>
              </a:rPr>
              <a:t>New tech savvy &amp; “on-demand” client demographic </a:t>
            </a:r>
          </a:p>
        </p:txBody>
      </p:sp>
      <p:sp>
        <p:nvSpPr>
          <p:cNvPr id="15" name="Rectangle 14"/>
          <p:cNvSpPr/>
          <p:nvPr/>
        </p:nvSpPr>
        <p:spPr>
          <a:xfrm>
            <a:off x="4367724" y="2698227"/>
            <a:ext cx="4205848" cy="400110"/>
          </a:xfrm>
          <a:prstGeom prst="rect">
            <a:avLst/>
          </a:prstGeom>
        </p:spPr>
        <p:txBody>
          <a:bodyPr wrap="square">
            <a:spAutoFit/>
          </a:bodyPr>
          <a:lstStyle/>
          <a:p>
            <a:pPr marL="57150" indent="-57150">
              <a:buClr>
                <a:srgbClr val="0F99D6"/>
              </a:buClr>
            </a:pPr>
            <a:r>
              <a:rPr lang="en-US" sz="1000" dirty="0">
                <a:solidFill>
                  <a:srgbClr val="595959"/>
                </a:solidFill>
              </a:rPr>
              <a:t>“Consumers have changed in both what they value and what they are willing to pay for.” </a:t>
            </a:r>
            <a:r>
              <a:rPr lang="en-US" sz="1000" i="1" dirty="0">
                <a:solidFill>
                  <a:srgbClr val="595959"/>
                </a:solidFill>
              </a:rPr>
              <a:t>–Financial Advisor Magazine</a:t>
            </a:r>
            <a:endParaRPr lang="en-US" sz="1100" i="1" dirty="0">
              <a:solidFill>
                <a:srgbClr val="595959"/>
              </a:solidFill>
            </a:endParaRPr>
          </a:p>
        </p:txBody>
      </p:sp>
      <p:sp>
        <p:nvSpPr>
          <p:cNvPr id="16" name="Rectangle 15"/>
          <p:cNvSpPr/>
          <p:nvPr/>
        </p:nvSpPr>
        <p:spPr>
          <a:xfrm>
            <a:off x="4180993" y="3087562"/>
            <a:ext cx="4626125" cy="338554"/>
          </a:xfrm>
          <a:prstGeom prst="rect">
            <a:avLst/>
          </a:prstGeom>
        </p:spPr>
        <p:txBody>
          <a:bodyPr wrap="square">
            <a:spAutoFit/>
          </a:bodyPr>
          <a:lstStyle/>
          <a:p>
            <a:pPr marL="171450" indent="-171450">
              <a:buClr>
                <a:srgbClr val="DA3238"/>
              </a:buClr>
              <a:buFont typeface="Wingdings" panose="05000000000000000000" pitchFamily="2" charset="2"/>
              <a:buChar char="§"/>
            </a:pPr>
            <a:r>
              <a:rPr lang="en-US" sz="1600" dirty="0">
                <a:solidFill>
                  <a:srgbClr val="595959"/>
                </a:solidFill>
              </a:rPr>
              <a:t>Fee Compression</a:t>
            </a:r>
          </a:p>
        </p:txBody>
      </p:sp>
      <p:sp>
        <p:nvSpPr>
          <p:cNvPr id="5" name="TextBox 4"/>
          <p:cNvSpPr txBox="1"/>
          <p:nvPr/>
        </p:nvSpPr>
        <p:spPr>
          <a:xfrm>
            <a:off x="4352127" y="3389514"/>
            <a:ext cx="4571496" cy="553998"/>
          </a:xfrm>
          <a:prstGeom prst="rect">
            <a:avLst/>
          </a:prstGeom>
          <a:noFill/>
        </p:spPr>
        <p:txBody>
          <a:bodyPr wrap="square" rtlCol="0">
            <a:spAutoFit/>
          </a:bodyPr>
          <a:lstStyle/>
          <a:p>
            <a:pPr marL="57150" indent="-57150"/>
            <a:r>
              <a:rPr lang="en-US" sz="1000" dirty="0">
                <a:solidFill>
                  <a:srgbClr val="595959"/>
                </a:solidFill>
              </a:rPr>
              <a:t>“Though a lot of clients and prospects are asking about fees, what they're actually willing to pay comes down to the adviser's value proposition beyond investments</a:t>
            </a:r>
            <a:r>
              <a:rPr lang="en-US" sz="1000" i="1" dirty="0">
                <a:solidFill>
                  <a:srgbClr val="595959"/>
                </a:solidFill>
              </a:rPr>
              <a:t>.” –</a:t>
            </a:r>
            <a:r>
              <a:rPr lang="en-US" sz="1000" i="1" dirty="0" err="1">
                <a:solidFill>
                  <a:srgbClr val="595959"/>
                </a:solidFill>
              </a:rPr>
              <a:t>InvestmentNews</a:t>
            </a:r>
            <a:endParaRPr lang="en-US" i="1" dirty="0">
              <a:solidFill>
                <a:srgbClr val="595959"/>
              </a:solidFill>
            </a:endParaRPr>
          </a:p>
        </p:txBody>
      </p:sp>
      <p:sp>
        <p:nvSpPr>
          <p:cNvPr id="17" name="Rectangle 16"/>
          <p:cNvSpPr/>
          <p:nvPr/>
        </p:nvSpPr>
        <p:spPr>
          <a:xfrm>
            <a:off x="4212435" y="3955628"/>
            <a:ext cx="4626125" cy="338554"/>
          </a:xfrm>
          <a:prstGeom prst="rect">
            <a:avLst/>
          </a:prstGeom>
        </p:spPr>
        <p:txBody>
          <a:bodyPr wrap="square">
            <a:spAutoFit/>
          </a:bodyPr>
          <a:lstStyle/>
          <a:p>
            <a:pPr marL="171450" indent="-171450">
              <a:buClr>
                <a:srgbClr val="DA3238"/>
              </a:buClr>
              <a:buFont typeface="Wingdings" panose="05000000000000000000" pitchFamily="2" charset="2"/>
              <a:buChar char="§"/>
            </a:pPr>
            <a:r>
              <a:rPr lang="en-US" sz="1600" dirty="0" err="1">
                <a:solidFill>
                  <a:srgbClr val="595959"/>
                </a:solidFill>
              </a:rPr>
              <a:t>Robo</a:t>
            </a:r>
            <a:r>
              <a:rPr lang="en-US" sz="1600" dirty="0">
                <a:solidFill>
                  <a:srgbClr val="595959"/>
                </a:solidFill>
              </a:rPr>
              <a:t>-Squeeze</a:t>
            </a:r>
            <a:endParaRPr lang="en-US" sz="1050" dirty="0">
              <a:solidFill>
                <a:srgbClr val="595959"/>
              </a:solidFill>
            </a:endParaRPr>
          </a:p>
        </p:txBody>
      </p:sp>
      <p:sp>
        <p:nvSpPr>
          <p:cNvPr id="6" name="TextBox 5"/>
          <p:cNvSpPr txBox="1"/>
          <p:nvPr/>
        </p:nvSpPr>
        <p:spPr>
          <a:xfrm>
            <a:off x="4367723" y="4233498"/>
            <a:ext cx="4418793" cy="707886"/>
          </a:xfrm>
          <a:prstGeom prst="rect">
            <a:avLst/>
          </a:prstGeom>
          <a:noFill/>
        </p:spPr>
        <p:txBody>
          <a:bodyPr wrap="square" rtlCol="0">
            <a:spAutoFit/>
          </a:bodyPr>
          <a:lstStyle/>
          <a:p>
            <a:r>
              <a:rPr lang="en-US" sz="1000" dirty="0">
                <a:solidFill>
                  <a:srgbClr val="595959"/>
                </a:solidFill>
              </a:rPr>
              <a:t>“Estimates for the future </a:t>
            </a:r>
            <a:r>
              <a:rPr lang="en-US" sz="1000" dirty="0" err="1">
                <a:solidFill>
                  <a:srgbClr val="595959"/>
                </a:solidFill>
              </a:rPr>
              <a:t>Robo</a:t>
            </a:r>
            <a:r>
              <a:rPr lang="en-US" sz="1000" dirty="0">
                <a:solidFill>
                  <a:srgbClr val="595959"/>
                </a:solidFill>
              </a:rPr>
              <a:t>-Advisory market predict between $2.2 trillion and $3.7 trillion in assets to be managed with the support of </a:t>
            </a:r>
            <a:r>
              <a:rPr lang="en-US" sz="1000" dirty="0" err="1">
                <a:solidFill>
                  <a:srgbClr val="595959"/>
                </a:solidFill>
              </a:rPr>
              <a:t>Robo</a:t>
            </a:r>
            <a:r>
              <a:rPr lang="en-US" sz="1000" dirty="0">
                <a:solidFill>
                  <a:srgbClr val="595959"/>
                </a:solidFill>
              </a:rPr>
              <a:t>-Advisory services in 2020. By the year 2025, this figure is expected to rise to over $16 trillion AUM.” </a:t>
            </a:r>
          </a:p>
          <a:p>
            <a:r>
              <a:rPr lang="en-US" sz="1000" i="1" dirty="0">
                <a:solidFill>
                  <a:srgbClr val="595959"/>
                </a:solidFill>
              </a:rPr>
              <a:t>– Deloitte Consulting</a:t>
            </a:r>
          </a:p>
        </p:txBody>
      </p:sp>
      <p:sp>
        <p:nvSpPr>
          <p:cNvPr id="18" name="TextBox 17"/>
          <p:cNvSpPr txBox="1"/>
          <p:nvPr/>
        </p:nvSpPr>
        <p:spPr>
          <a:xfrm>
            <a:off x="4351849" y="5192399"/>
            <a:ext cx="4380832" cy="861774"/>
          </a:xfrm>
          <a:prstGeom prst="rect">
            <a:avLst/>
          </a:prstGeom>
          <a:noFill/>
        </p:spPr>
        <p:txBody>
          <a:bodyPr wrap="square" rtlCol="0">
            <a:spAutoFit/>
          </a:bodyPr>
          <a:lstStyle/>
          <a:p>
            <a:pPr marL="57150" indent="-57150"/>
            <a:r>
              <a:rPr lang="en-US" sz="1000" dirty="0">
                <a:solidFill>
                  <a:srgbClr val="595959"/>
                </a:solidFill>
              </a:rPr>
              <a:t>"As advisors of the baby boomer generation age, more of them are looking to bring on a successor. This is spawning multi-advisor offices, since those advisors must bring on their successors long before they transition out of their jobs.”</a:t>
            </a:r>
            <a:br>
              <a:rPr lang="en-US" sz="1000" dirty="0">
                <a:solidFill>
                  <a:srgbClr val="595959"/>
                </a:solidFill>
              </a:rPr>
            </a:br>
            <a:r>
              <a:rPr lang="en-US" sz="1000" i="1" dirty="0">
                <a:solidFill>
                  <a:srgbClr val="595959"/>
                </a:solidFill>
              </a:rPr>
              <a:t>–Financial Advisor Magazine</a:t>
            </a:r>
          </a:p>
          <a:p>
            <a:endParaRPr lang="en-US" sz="1000" dirty="0"/>
          </a:p>
        </p:txBody>
      </p:sp>
      <p:sp>
        <p:nvSpPr>
          <p:cNvPr id="8" name="Rectangle 7"/>
          <p:cNvSpPr/>
          <p:nvPr/>
        </p:nvSpPr>
        <p:spPr>
          <a:xfrm>
            <a:off x="4212435" y="4941384"/>
            <a:ext cx="4626125" cy="338554"/>
          </a:xfrm>
          <a:prstGeom prst="rect">
            <a:avLst/>
          </a:prstGeom>
        </p:spPr>
        <p:txBody>
          <a:bodyPr wrap="square">
            <a:spAutoFit/>
          </a:bodyPr>
          <a:lstStyle/>
          <a:p>
            <a:pPr marL="171450" indent="-171450">
              <a:buClr>
                <a:srgbClr val="DA3238"/>
              </a:buClr>
              <a:buFont typeface="Wingdings" panose="05000000000000000000" pitchFamily="2" charset="2"/>
              <a:buChar char="§"/>
            </a:pPr>
            <a:r>
              <a:rPr lang="en-US" sz="1600" dirty="0">
                <a:solidFill>
                  <a:srgbClr val="595959"/>
                </a:solidFill>
              </a:rPr>
              <a:t>Solo Practitioner Extinction</a:t>
            </a:r>
            <a:endParaRPr lang="en-US" sz="1050" dirty="0">
              <a:solidFill>
                <a:srgbClr val="595959"/>
              </a:solidFill>
            </a:endParaRPr>
          </a:p>
        </p:txBody>
      </p:sp>
    </p:spTree>
    <p:extLst>
      <p:ext uri="{BB962C8B-B14F-4D97-AF65-F5344CB8AC3E}">
        <p14:creationId xmlns:p14="http://schemas.microsoft.com/office/powerpoint/2010/main" val="313341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 fill="hold"/>
                                        <p:tgtEl>
                                          <p:spTgt spid="12"/>
                                        </p:tgtEl>
                                        <p:attrNameLst>
                                          <p:attrName>ppt_x</p:attrName>
                                        </p:attrNameLst>
                                      </p:cBhvr>
                                      <p:tavLst>
                                        <p:tav tm="0">
                                          <p:val>
                                            <p:strVal val="1+#ppt_w/2"/>
                                          </p:val>
                                        </p:tav>
                                        <p:tav tm="100000">
                                          <p:val>
                                            <p:strVal val="#ppt_x"/>
                                          </p:val>
                                        </p:tav>
                                      </p:tavLst>
                                    </p:anim>
                                    <p:anim calcmode="lin" valueType="num">
                                      <p:cBhvr additive="base">
                                        <p:cTn id="8" dur="1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 fill="hold"/>
                                        <p:tgtEl>
                                          <p:spTgt spid="13"/>
                                        </p:tgtEl>
                                        <p:attrNameLst>
                                          <p:attrName>ppt_x</p:attrName>
                                        </p:attrNameLst>
                                      </p:cBhvr>
                                      <p:tavLst>
                                        <p:tav tm="0">
                                          <p:val>
                                            <p:strVal val="1+#ppt_w/2"/>
                                          </p:val>
                                        </p:tav>
                                        <p:tav tm="100000">
                                          <p:val>
                                            <p:strVal val="#ppt_x"/>
                                          </p:val>
                                        </p:tav>
                                      </p:tavLst>
                                    </p:anim>
                                    <p:anim calcmode="lin" valueType="num">
                                      <p:cBhvr additive="base">
                                        <p:cTn id="18" dur="1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 fill="hold"/>
                                        <p:tgtEl>
                                          <p:spTgt spid="16"/>
                                        </p:tgtEl>
                                        <p:attrNameLst>
                                          <p:attrName>ppt_x</p:attrName>
                                        </p:attrNameLst>
                                      </p:cBhvr>
                                      <p:tavLst>
                                        <p:tav tm="0">
                                          <p:val>
                                            <p:strVal val="1+#ppt_w/2"/>
                                          </p:val>
                                        </p:tav>
                                        <p:tav tm="100000">
                                          <p:val>
                                            <p:strVal val="#ppt_x"/>
                                          </p:val>
                                        </p:tav>
                                      </p:tavLst>
                                    </p:anim>
                                    <p:anim calcmode="lin" valueType="num">
                                      <p:cBhvr additive="base">
                                        <p:cTn id="28" dur="1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 fill="hold"/>
                                        <p:tgtEl>
                                          <p:spTgt spid="17"/>
                                        </p:tgtEl>
                                        <p:attrNameLst>
                                          <p:attrName>ppt_x</p:attrName>
                                        </p:attrNameLst>
                                      </p:cBhvr>
                                      <p:tavLst>
                                        <p:tav tm="0">
                                          <p:val>
                                            <p:strVal val="1+#ppt_w/2"/>
                                          </p:val>
                                        </p:tav>
                                        <p:tav tm="100000">
                                          <p:val>
                                            <p:strVal val="#ppt_x"/>
                                          </p:val>
                                        </p:tav>
                                      </p:tavLst>
                                    </p:anim>
                                    <p:anim calcmode="lin" valueType="num">
                                      <p:cBhvr additive="base">
                                        <p:cTn id="38" dur="1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0" fill="hold"/>
                                        <p:tgtEl>
                                          <p:spTgt spid="8"/>
                                        </p:tgtEl>
                                        <p:attrNameLst>
                                          <p:attrName>ppt_x</p:attrName>
                                        </p:attrNameLst>
                                      </p:cBhvr>
                                      <p:tavLst>
                                        <p:tav tm="0">
                                          <p:val>
                                            <p:strVal val="1+#ppt_w/2"/>
                                          </p:val>
                                        </p:tav>
                                        <p:tav tm="100000">
                                          <p:val>
                                            <p:strVal val="#ppt_x"/>
                                          </p:val>
                                        </p:tav>
                                      </p:tavLst>
                                    </p:anim>
                                    <p:anim calcmode="lin" valueType="num">
                                      <p:cBhvr additive="base">
                                        <p:cTn id="48" dur="1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5" grpId="0"/>
      <p:bldP spid="16" grpId="0"/>
      <p:bldP spid="5" grpId="0"/>
      <p:bldP spid="17" grpId="0"/>
      <p:bldP spid="6" grpId="0"/>
      <p:bldP spid="18"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584" y="3644168"/>
            <a:ext cx="5270425" cy="1015663"/>
          </a:xfrm>
          <a:prstGeom prst="rect">
            <a:avLst/>
          </a:prstGeom>
        </p:spPr>
        <p:txBody>
          <a:bodyPr wrap="square">
            <a:spAutoFit/>
          </a:bodyPr>
          <a:lstStyle/>
          <a:p>
            <a:pPr>
              <a:defRPr/>
            </a:pPr>
            <a:r>
              <a:rPr lang="en-US" altLang="en-US" sz="2800" b="1" spc="-100" dirty="0">
                <a:solidFill>
                  <a:srgbClr val="DA3238"/>
                </a:solidFill>
                <a:ea typeface="ＭＳ Ｐゴシック" charset="-128"/>
                <a:cs typeface="Arial Narrow"/>
              </a:rPr>
              <a:t>Underfunded &lt; 75%...Uncertain</a:t>
            </a:r>
          </a:p>
          <a:p>
            <a:pPr>
              <a:defRPr/>
            </a:pPr>
            <a:r>
              <a:rPr lang="en-US" sz="1600" dirty="0">
                <a:solidFill>
                  <a:srgbClr val="595959"/>
                </a:solidFill>
              </a:rPr>
              <a:t>There is too high of a chance you may not exceed your goals.  </a:t>
            </a:r>
            <a:r>
              <a:rPr lang="en-US" sz="1600" b="1" dirty="0">
                <a:solidFill>
                  <a:srgbClr val="595959"/>
                </a:solidFill>
              </a:rPr>
              <a:t>Adjustments need to be made</a:t>
            </a:r>
            <a:r>
              <a:rPr lang="en-US" sz="1600" dirty="0">
                <a:solidFill>
                  <a:srgbClr val="595959"/>
                </a:solidFill>
              </a:rPr>
              <a:t>.</a:t>
            </a:r>
          </a:p>
        </p:txBody>
      </p:sp>
      <p:pic>
        <p:nvPicPr>
          <p:cNvPr id="10" name="Picture 9">
            <a:extLst>
              <a:ext uri="{FF2B5EF4-FFF2-40B4-BE49-F238E27FC236}">
                <a16:creationId xmlns:a16="http://schemas.microsoft.com/office/drawing/2014/main" id="{0EFF825A-E29C-4041-AEA5-B79B1094D7BA}"/>
              </a:ext>
            </a:extLst>
          </p:cNvPr>
          <p:cNvPicPr>
            <a:picLocks noChangeAspect="1"/>
          </p:cNvPicPr>
          <p:nvPr/>
        </p:nvPicPr>
        <p:blipFill>
          <a:blip r:embed="rId2"/>
          <a:stretch>
            <a:fillRect/>
          </a:stretch>
        </p:blipFill>
        <p:spPr>
          <a:xfrm>
            <a:off x="5226532" y="2216872"/>
            <a:ext cx="3854537" cy="3881586"/>
          </a:xfrm>
          <a:prstGeom prst="rect">
            <a:avLst/>
          </a:prstGeom>
        </p:spPr>
      </p:pic>
      <p:sp>
        <p:nvSpPr>
          <p:cNvPr id="17" name="Title 1">
            <a:extLst>
              <a:ext uri="{FF2B5EF4-FFF2-40B4-BE49-F238E27FC236}">
                <a16:creationId xmlns:a16="http://schemas.microsoft.com/office/drawing/2014/main" id="{B22BDE89-611A-284F-9314-C08F91E2DB7F}"/>
              </a:ext>
            </a:extLst>
          </p:cNvPr>
          <p:cNvSpPr>
            <a:spLocks noGrp="1"/>
          </p:cNvSpPr>
          <p:nvPr>
            <p:ph type="title" idx="4294967295"/>
          </p:nvPr>
        </p:nvSpPr>
        <p:spPr>
          <a:xfrm>
            <a:off x="443286"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uncertainty</a:t>
            </a:r>
          </a:p>
        </p:txBody>
      </p:sp>
      <p:sp>
        <p:nvSpPr>
          <p:cNvPr id="18" name="Rectangle 17">
            <a:extLst>
              <a:ext uri="{FF2B5EF4-FFF2-40B4-BE49-F238E27FC236}">
                <a16:creationId xmlns:a16="http://schemas.microsoft.com/office/drawing/2014/main" id="{B54A71B6-6C3A-DC4F-B2C9-1BA26503D56E}"/>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
            <a:extLst>
              <a:ext uri="{FF2B5EF4-FFF2-40B4-BE49-F238E27FC236}">
                <a16:creationId xmlns:a16="http://schemas.microsoft.com/office/drawing/2014/main" id="{D635A964-E90E-6040-AE6A-FB84B693E147}"/>
              </a:ext>
            </a:extLst>
          </p:cNvPr>
          <p:cNvPicPr>
            <a:picLocks noChangeAspect="1" noChangeArrowheads="1"/>
          </p:cNvPicPr>
          <p:nvPr/>
        </p:nvPicPr>
        <p:blipFill rotWithShape="1">
          <a:blip r:embed="rId3"/>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a:spLocks/>
          </p:cNvSpPr>
          <p:nvPr/>
        </p:nvSpPr>
        <p:spPr bwMode="auto">
          <a:xfrm rot="-5400000">
            <a:off x="1647729" y="1670659"/>
            <a:ext cx="906046" cy="2918391"/>
          </a:xfrm>
          <a:prstGeom prst="leftBrace">
            <a:avLst>
              <a:gd name="adj1" fmla="val 43912"/>
              <a:gd name="adj2" fmla="val 50713"/>
            </a:avLst>
          </a:prstGeom>
          <a:noFill/>
          <a:ln w="38100" algn="ctr">
            <a:solidFill>
              <a:srgbClr val="DA3138"/>
            </a:solidFill>
            <a:round/>
            <a:headEnd/>
            <a:tailEnd/>
          </a:ln>
        </p:spPr>
        <p:txBody>
          <a:bodyPr/>
          <a:lstStyle/>
          <a:p>
            <a:pPr algn="ctr" eaLnBrk="0" hangingPunct="0">
              <a:spcBef>
                <a:spcPct val="20000"/>
              </a:spcBef>
              <a:buSzPct val="85000"/>
            </a:pPr>
            <a:endParaRPr lang="en-US" altLang="en-US" sz="1400" dirty="0">
              <a:solidFill>
                <a:srgbClr val="DA3238"/>
              </a:solidFill>
              <a:ea typeface="ＭＳ Ｐゴシック" pitchFamily="34" charset="-128"/>
            </a:endParaRPr>
          </a:p>
        </p:txBody>
      </p:sp>
    </p:spTree>
    <p:extLst>
      <p:ext uri="{BB962C8B-B14F-4D97-AF65-F5344CB8AC3E}">
        <p14:creationId xmlns:p14="http://schemas.microsoft.com/office/powerpoint/2010/main" val="87146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00138"/>
          </a:xfrm>
        </p:spPr>
        <p:txBody>
          <a:bodyPr>
            <a:normAutofit/>
          </a:bodyPr>
          <a:lstStyle/>
          <a:p>
            <a:r>
              <a:rPr lang="en-US" sz="3200" dirty="0">
                <a:latin typeface="+mn-lt"/>
              </a:rPr>
              <a:t>     </a:t>
            </a:r>
          </a:p>
        </p:txBody>
      </p:sp>
      <p:sp>
        <p:nvSpPr>
          <p:cNvPr id="7" name="Rectangle 6"/>
          <p:cNvSpPr/>
          <p:nvPr/>
        </p:nvSpPr>
        <p:spPr>
          <a:xfrm>
            <a:off x="1003568" y="3576580"/>
            <a:ext cx="7252926" cy="830997"/>
          </a:xfrm>
          <a:prstGeom prst="rect">
            <a:avLst/>
          </a:prstGeom>
        </p:spPr>
        <p:txBody>
          <a:bodyPr wrap="square">
            <a:spAutoFit/>
          </a:bodyPr>
          <a:lstStyle/>
          <a:p>
            <a:pPr algn="ctr">
              <a:defRPr/>
            </a:pPr>
            <a:r>
              <a:rPr lang="en-US" altLang="en-US" sz="3200" b="1" spc="-100" dirty="0">
                <a:solidFill>
                  <a:srgbClr val="77C043"/>
                </a:solidFill>
                <a:ea typeface="ＭＳ Ｐゴシック" charset="-128"/>
                <a:cs typeface="Arial Narrow"/>
              </a:rPr>
              <a:t>Confidence and Comfort in Balance - Funded</a:t>
            </a:r>
          </a:p>
          <a:p>
            <a:pPr algn="just">
              <a:defRPr/>
            </a:pPr>
            <a:endParaRPr lang="en-US" sz="1600" dirty="0">
              <a:solidFill>
                <a:prstClr val="black">
                  <a:lumMod val="65000"/>
                  <a:lumOff val="35000"/>
                </a:prstClr>
              </a:solidFill>
            </a:endParaRPr>
          </a:p>
        </p:txBody>
      </p:sp>
      <p:sp>
        <p:nvSpPr>
          <p:cNvPr id="4" name="Rectangle 3"/>
          <p:cNvSpPr/>
          <p:nvPr/>
        </p:nvSpPr>
        <p:spPr>
          <a:xfrm>
            <a:off x="2900526" y="4190500"/>
            <a:ext cx="5490439" cy="1077218"/>
          </a:xfrm>
          <a:prstGeom prst="rect">
            <a:avLst/>
          </a:prstGeom>
        </p:spPr>
        <p:txBody>
          <a:bodyPr wrap="square">
            <a:spAutoFit/>
          </a:bodyPr>
          <a:lstStyle/>
          <a:p>
            <a:r>
              <a:rPr lang="en-US" sz="1600" dirty="0">
                <a:solidFill>
                  <a:srgbClr val="595959"/>
                </a:solidFill>
              </a:rPr>
              <a:t>A confidence level between 75% and 90% should give you </a:t>
            </a:r>
            <a:r>
              <a:rPr lang="en-US" sz="1600" b="1" dirty="0">
                <a:solidFill>
                  <a:srgbClr val="595959"/>
                </a:solidFill>
              </a:rPr>
              <a:t>confidence that you can exceed your goals</a:t>
            </a:r>
            <a:r>
              <a:rPr lang="en-US" sz="1600" dirty="0">
                <a:solidFill>
                  <a:srgbClr val="595959"/>
                </a:solidFill>
              </a:rPr>
              <a:t>. This reading indicates a set of goals that is manageable and avoids unnecessary investment risk and/or sacrifice. </a:t>
            </a:r>
          </a:p>
        </p:txBody>
      </p:sp>
      <p:pic>
        <p:nvPicPr>
          <p:cNvPr id="16" name="Picture 15">
            <a:extLst>
              <a:ext uri="{FF2B5EF4-FFF2-40B4-BE49-F238E27FC236}">
                <a16:creationId xmlns:a16="http://schemas.microsoft.com/office/drawing/2014/main" id="{8E7D77A0-791C-E74D-BD92-76BC9F6FBAAB}"/>
              </a:ext>
            </a:extLst>
          </p:cNvPr>
          <p:cNvPicPr>
            <a:picLocks noChangeAspect="1"/>
          </p:cNvPicPr>
          <p:nvPr/>
        </p:nvPicPr>
        <p:blipFill>
          <a:blip r:embed="rId2"/>
          <a:stretch>
            <a:fillRect/>
          </a:stretch>
        </p:blipFill>
        <p:spPr>
          <a:xfrm>
            <a:off x="393700" y="3213100"/>
            <a:ext cx="2870200" cy="3644900"/>
          </a:xfrm>
          <a:prstGeom prst="rect">
            <a:avLst/>
          </a:prstGeom>
        </p:spPr>
      </p:pic>
      <p:sp>
        <p:nvSpPr>
          <p:cNvPr id="17" name="Rectangle 16">
            <a:extLst>
              <a:ext uri="{FF2B5EF4-FFF2-40B4-BE49-F238E27FC236}">
                <a16:creationId xmlns:a16="http://schemas.microsoft.com/office/drawing/2014/main" id="{01F565E5-F33A-D447-8209-DAEED81002B4}"/>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
            <a:extLst>
              <a:ext uri="{FF2B5EF4-FFF2-40B4-BE49-F238E27FC236}">
                <a16:creationId xmlns:a16="http://schemas.microsoft.com/office/drawing/2014/main" id="{7959A528-ADBA-7549-BC98-7B315767E446}"/>
              </a:ext>
            </a:extLst>
          </p:cNvPr>
          <p:cNvPicPr>
            <a:picLocks noChangeAspect="1" noChangeArrowheads="1"/>
          </p:cNvPicPr>
          <p:nvPr/>
        </p:nvPicPr>
        <p:blipFill rotWithShape="1">
          <a:blip r:embed="rId3"/>
          <a:srcRect l="846" t="5818" r="795" b="4105"/>
          <a:stretch/>
        </p:blipFill>
        <p:spPr bwMode="auto">
          <a:xfrm>
            <a:off x="498728" y="1594495"/>
            <a:ext cx="8086153" cy="1026813"/>
          </a:xfrm>
          <a:prstGeom prst="rect">
            <a:avLst/>
          </a:prstGeom>
          <a:noFill/>
          <a:ln w="9525">
            <a:noFill/>
            <a:miter lim="800000"/>
            <a:headEnd/>
            <a:tailEnd/>
          </a:ln>
          <a:effectLst/>
        </p:spPr>
      </p:pic>
      <p:sp>
        <p:nvSpPr>
          <p:cNvPr id="6" name="Left Brace 5"/>
          <p:cNvSpPr/>
          <p:nvPr/>
        </p:nvSpPr>
        <p:spPr bwMode="auto">
          <a:xfrm rot="16200000">
            <a:off x="4613945" y="1671735"/>
            <a:ext cx="921869" cy="2887819"/>
          </a:xfrm>
          <a:prstGeom prst="leftBrace">
            <a:avLst>
              <a:gd name="adj1" fmla="val 43910"/>
              <a:gd name="adj2" fmla="val 50714"/>
            </a:avLst>
          </a:prstGeom>
          <a:noFill/>
          <a:ln w="38100" cap="flat" cmpd="sng" algn="ctr">
            <a:solidFill>
              <a:srgbClr val="77C043"/>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latin typeface="Arial" charset="0"/>
            </a:endParaRPr>
          </a:p>
        </p:txBody>
      </p:sp>
      <p:sp>
        <p:nvSpPr>
          <p:cNvPr id="10" name="Title 1">
            <a:extLst>
              <a:ext uri="{FF2B5EF4-FFF2-40B4-BE49-F238E27FC236}">
                <a16:creationId xmlns:a16="http://schemas.microsoft.com/office/drawing/2014/main" id="{B22BDE89-611A-284F-9314-C08F91E2DB7F}"/>
              </a:ext>
            </a:extLst>
          </p:cNvPr>
          <p:cNvSpPr txBox="1">
            <a:spLocks/>
          </p:cNvSpPr>
          <p:nvPr/>
        </p:nvSpPr>
        <p:spPr>
          <a:xfrm>
            <a:off x="443286" y="283464"/>
            <a:ext cx="9004300" cy="1100138"/>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kern="1200">
                <a:solidFill>
                  <a:srgbClr val="FFFFFF"/>
                </a:solidFill>
                <a:latin typeface="Calibri" charset="0"/>
                <a:ea typeface="Calibri" charset="0"/>
                <a:cs typeface="Calibri" charset="0"/>
              </a:defRPr>
            </a:lvl1pPr>
          </a:lstStyle>
          <a:p>
            <a:r>
              <a:rPr lang="en-US" dirty="0">
                <a:latin typeface="+mn-lt"/>
              </a:rPr>
              <a:t> Stress testing to find </a:t>
            </a:r>
            <a:r>
              <a:rPr lang="en-US" b="1" dirty="0">
                <a:solidFill>
                  <a:srgbClr val="77C043"/>
                </a:solidFill>
                <a:latin typeface="+mn-lt"/>
              </a:rPr>
              <a:t>balance</a:t>
            </a:r>
          </a:p>
        </p:txBody>
      </p:sp>
    </p:spTree>
    <p:extLst>
      <p:ext uri="{BB962C8B-B14F-4D97-AF65-F5344CB8AC3E}">
        <p14:creationId xmlns:p14="http://schemas.microsoft.com/office/powerpoint/2010/main" val="281096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68212" y="1991032"/>
            <a:ext cx="1629698" cy="3970855"/>
          </a:xfrm>
          <a:prstGeom prst="rect">
            <a:avLst/>
          </a:prstGeom>
          <a:solidFill>
            <a:srgbClr val="92D050">
              <a:alpha val="23000"/>
            </a:srgbClr>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31" name="Picture 30">
            <a:extLst>
              <a:ext uri="{FF2B5EF4-FFF2-40B4-BE49-F238E27FC236}">
                <a16:creationId xmlns:a16="http://schemas.microsoft.com/office/drawing/2014/main" id="{1ED88AAC-540C-304D-B324-543C8BE96AAF}"/>
              </a:ext>
            </a:extLst>
          </p:cNvPr>
          <p:cNvPicPr>
            <a:picLocks noChangeAspect="1"/>
          </p:cNvPicPr>
          <p:nvPr/>
        </p:nvPicPr>
        <p:blipFill rotWithShape="1">
          <a:blip r:embed="rId3"/>
          <a:srcRect l="3852" t="7949" r="17879"/>
          <a:stretch/>
        </p:blipFill>
        <p:spPr>
          <a:xfrm>
            <a:off x="6172200" y="1327355"/>
            <a:ext cx="2981695" cy="350672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167118439"/>
              </p:ext>
            </p:extLst>
          </p:nvPr>
        </p:nvGraphicFramePr>
        <p:xfrm>
          <a:off x="623534" y="2117788"/>
          <a:ext cx="6418820" cy="3666251"/>
        </p:xfrm>
        <a:graphic>
          <a:graphicData uri="http://schemas.openxmlformats.org/drawingml/2006/table">
            <a:tbl>
              <a:tblPr firstRow="1" bandRow="1">
                <a:tableStyleId>{2D5ABB26-0587-4C30-8999-92F81FD0307C}</a:tableStyleId>
              </a:tblPr>
              <a:tblGrid>
                <a:gridCol w="1562776">
                  <a:extLst>
                    <a:ext uri="{9D8B030D-6E8A-4147-A177-3AD203B41FA5}">
                      <a16:colId xmlns:a16="http://schemas.microsoft.com/office/drawing/2014/main" val="20000"/>
                    </a:ext>
                  </a:extLst>
                </a:gridCol>
                <a:gridCol w="1646634">
                  <a:extLst>
                    <a:ext uri="{9D8B030D-6E8A-4147-A177-3AD203B41FA5}">
                      <a16:colId xmlns:a16="http://schemas.microsoft.com/office/drawing/2014/main" val="20001"/>
                    </a:ext>
                  </a:extLst>
                </a:gridCol>
                <a:gridCol w="1604705">
                  <a:extLst>
                    <a:ext uri="{9D8B030D-6E8A-4147-A177-3AD203B41FA5}">
                      <a16:colId xmlns:a16="http://schemas.microsoft.com/office/drawing/2014/main" val="20002"/>
                    </a:ext>
                  </a:extLst>
                </a:gridCol>
                <a:gridCol w="1604705">
                  <a:extLst>
                    <a:ext uri="{9D8B030D-6E8A-4147-A177-3AD203B41FA5}">
                      <a16:colId xmlns:a16="http://schemas.microsoft.com/office/drawing/2014/main" val="20003"/>
                    </a:ext>
                  </a:extLst>
                </a:gridCol>
              </a:tblGrid>
              <a:tr h="373540">
                <a:tc>
                  <a:txBody>
                    <a:bodyPr/>
                    <a:lstStyle/>
                    <a:p>
                      <a:endParaRPr lang="en-US" sz="1200" dirty="0">
                        <a:solidFill>
                          <a:schemeClr val="tx1">
                            <a:lumMod val="65000"/>
                            <a:lumOff val="35000"/>
                          </a:schemeClr>
                        </a:solidFill>
                      </a:endParaRPr>
                    </a:p>
                  </a:txBody>
                  <a:tcPr/>
                </a:tc>
                <a:tc>
                  <a:txBody>
                    <a:bodyPr/>
                    <a:lstStyle/>
                    <a:p>
                      <a:pPr algn="l"/>
                      <a:r>
                        <a:rPr lang="en-US" sz="1200" b="1" dirty="0">
                          <a:solidFill>
                            <a:srgbClr val="005EA4"/>
                          </a:solidFill>
                        </a:rPr>
                        <a:t>Ideal</a:t>
                      </a:r>
                    </a:p>
                  </a:txBody>
                  <a:tcPr/>
                </a:tc>
                <a:tc>
                  <a:txBody>
                    <a:bodyPr/>
                    <a:lstStyle/>
                    <a:p>
                      <a:pPr algn="l"/>
                      <a:r>
                        <a:rPr lang="en-US" sz="1200" b="1" dirty="0">
                          <a:solidFill>
                            <a:srgbClr val="77C043"/>
                          </a:solidFill>
                        </a:rPr>
                        <a:t>Recommended</a:t>
                      </a:r>
                    </a:p>
                  </a:txBody>
                  <a:tcPr/>
                </a:tc>
                <a:tc>
                  <a:txBody>
                    <a:bodyPr/>
                    <a:lstStyle/>
                    <a:p>
                      <a:pPr algn="l"/>
                      <a:r>
                        <a:rPr lang="en-US" sz="1200" b="1" dirty="0">
                          <a:solidFill>
                            <a:srgbClr val="005EA4"/>
                          </a:solidFill>
                        </a:rPr>
                        <a:t>Acceptable</a:t>
                      </a:r>
                    </a:p>
                  </a:txBody>
                  <a:tcPr/>
                </a:tc>
                <a:extLst>
                  <a:ext uri="{0D108BD9-81ED-4DB2-BD59-A6C34878D82A}">
                    <a16:rowId xmlns:a16="http://schemas.microsoft.com/office/drawing/2014/main" val="10000"/>
                  </a:ext>
                </a:extLst>
              </a:tr>
              <a:tr h="288757">
                <a:tc>
                  <a:txBody>
                    <a:bodyPr/>
                    <a:lstStyle/>
                    <a:p>
                      <a:r>
                        <a:rPr lang="en-US" sz="1200" b="1" dirty="0">
                          <a:solidFill>
                            <a:srgbClr val="595959"/>
                          </a:solidFill>
                        </a:rPr>
                        <a:t>Retirement Age:</a:t>
                      </a:r>
                    </a:p>
                  </a:txBody>
                  <a:tcPr/>
                </a:tc>
                <a:tc>
                  <a:txBody>
                    <a:bodyPr/>
                    <a:lstStyle/>
                    <a:p>
                      <a:pPr algn="l"/>
                      <a:r>
                        <a:rPr lang="en-US" sz="1200" dirty="0">
                          <a:solidFill>
                            <a:srgbClr val="595959"/>
                          </a:solidFill>
                        </a:rPr>
                        <a:t>Both Retire Now</a:t>
                      </a:r>
                    </a:p>
                  </a:txBody>
                  <a:tcPr/>
                </a:tc>
                <a:tc>
                  <a:txBody>
                    <a:bodyPr/>
                    <a:lstStyle/>
                    <a:p>
                      <a:pPr algn="l"/>
                      <a:r>
                        <a:rPr lang="en-US" sz="1200" dirty="0">
                          <a:solidFill>
                            <a:srgbClr val="595959"/>
                          </a:solidFill>
                        </a:rPr>
                        <a:t>Both Retire at 62</a:t>
                      </a:r>
                    </a:p>
                  </a:txBody>
                  <a:tcPr/>
                </a:tc>
                <a:tc>
                  <a:txBody>
                    <a:bodyPr/>
                    <a:lstStyle/>
                    <a:p>
                      <a:pPr algn="l"/>
                      <a:r>
                        <a:rPr lang="en-US" sz="1200" dirty="0">
                          <a:solidFill>
                            <a:srgbClr val="595959"/>
                          </a:solidFill>
                        </a:rPr>
                        <a:t>Both Retire at 65</a:t>
                      </a:r>
                    </a:p>
                    <a:p>
                      <a:pPr algn="l"/>
                      <a:endParaRPr lang="en-US" sz="1200" dirty="0">
                        <a:solidFill>
                          <a:srgbClr val="595959"/>
                        </a:solidFill>
                      </a:endParaRPr>
                    </a:p>
                  </a:txBody>
                  <a:tcPr/>
                </a:tc>
                <a:extLst>
                  <a:ext uri="{0D108BD9-81ED-4DB2-BD59-A6C34878D82A}">
                    <a16:rowId xmlns:a16="http://schemas.microsoft.com/office/drawing/2014/main" val="10001"/>
                  </a:ext>
                </a:extLst>
              </a:tr>
              <a:tr h="294199">
                <a:tc>
                  <a:txBody>
                    <a:bodyPr/>
                    <a:lstStyle/>
                    <a:p>
                      <a:r>
                        <a:rPr lang="en-US" sz="1200" b="1" dirty="0">
                          <a:solidFill>
                            <a:srgbClr val="595959"/>
                          </a:solidFill>
                        </a:rPr>
                        <a:t>Retirement</a:t>
                      </a:r>
                      <a:r>
                        <a:rPr lang="en-US" sz="1200" b="1" baseline="0" dirty="0">
                          <a:solidFill>
                            <a:srgbClr val="595959"/>
                          </a:solidFill>
                        </a:rPr>
                        <a:t> Spending:</a:t>
                      </a:r>
                      <a:endParaRPr lang="en-US" sz="1200" b="1" dirty="0">
                        <a:solidFill>
                          <a:srgbClr val="595959"/>
                        </a:solidFill>
                      </a:endParaRPr>
                    </a:p>
                  </a:txBody>
                  <a:tcPr/>
                </a:tc>
                <a:tc>
                  <a:txBody>
                    <a:bodyPr/>
                    <a:lstStyle/>
                    <a:p>
                      <a:pPr algn="l"/>
                      <a:r>
                        <a:rPr lang="en-US" sz="1200" dirty="0">
                          <a:solidFill>
                            <a:srgbClr val="595959"/>
                          </a:solidFill>
                        </a:rPr>
                        <a:t>$175,000</a:t>
                      </a:r>
                    </a:p>
                  </a:txBody>
                  <a:tcPr/>
                </a:tc>
                <a:tc>
                  <a:txBody>
                    <a:bodyPr/>
                    <a:lstStyle/>
                    <a:p>
                      <a:pPr algn="l"/>
                      <a:r>
                        <a:rPr lang="en-US" sz="1200" dirty="0">
                          <a:solidFill>
                            <a:srgbClr val="595959"/>
                          </a:solidFill>
                        </a:rPr>
                        <a:t>$175,000</a:t>
                      </a:r>
                    </a:p>
                  </a:txBody>
                  <a:tcPr/>
                </a:tc>
                <a:tc>
                  <a:txBody>
                    <a:bodyPr/>
                    <a:lstStyle/>
                    <a:p>
                      <a:pPr algn="l"/>
                      <a:r>
                        <a:rPr lang="en-US" sz="1200" dirty="0">
                          <a:solidFill>
                            <a:srgbClr val="595959"/>
                          </a:solidFill>
                        </a:rPr>
                        <a:t>$160,000</a:t>
                      </a:r>
                    </a:p>
                    <a:p>
                      <a:pPr algn="l"/>
                      <a:endParaRPr lang="en-US" sz="1200" dirty="0">
                        <a:solidFill>
                          <a:srgbClr val="595959"/>
                        </a:solidFill>
                      </a:endParaRPr>
                    </a:p>
                  </a:txBody>
                  <a:tcPr/>
                </a:tc>
                <a:extLst>
                  <a:ext uri="{0D108BD9-81ED-4DB2-BD59-A6C34878D82A}">
                    <a16:rowId xmlns:a16="http://schemas.microsoft.com/office/drawing/2014/main" val="10002"/>
                  </a:ext>
                </a:extLst>
              </a:tr>
              <a:tr h="477079">
                <a:tc>
                  <a:txBody>
                    <a:bodyPr/>
                    <a:lstStyle/>
                    <a:p>
                      <a:r>
                        <a:rPr lang="en-US" sz="1200" b="1" dirty="0">
                          <a:solidFill>
                            <a:srgbClr val="595959"/>
                          </a:solidFill>
                        </a:rPr>
                        <a:t>Risk Tolerance</a:t>
                      </a:r>
                      <a:r>
                        <a:rPr lang="en-US" sz="1200" b="1" baseline="0" dirty="0">
                          <a:solidFill>
                            <a:srgbClr val="595959"/>
                          </a:solidFill>
                        </a:rPr>
                        <a:t>:</a:t>
                      </a:r>
                      <a:endParaRPr lang="en-US" sz="1200" b="1" dirty="0">
                        <a:solidFill>
                          <a:srgbClr val="595959"/>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-5% Annual</a:t>
                      </a:r>
                      <a:r>
                        <a:rPr lang="en-US" sz="1200" baseline="0" dirty="0">
                          <a:solidFill>
                            <a:srgbClr val="595959"/>
                          </a:solidFill>
                        </a:rPr>
                        <a:t> </a:t>
                      </a:r>
                      <a:r>
                        <a:rPr lang="en-US" sz="1200" dirty="0">
                          <a:solidFill>
                            <a:srgbClr val="595959"/>
                          </a:solidFill>
                        </a:rPr>
                        <a:t>Downside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595959"/>
                        </a:solidFill>
                      </a:endParaRPr>
                    </a:p>
                  </a:txBody>
                  <a:tcPr/>
                </a:tc>
                <a:tc>
                  <a:txBody>
                    <a:bodyPr/>
                    <a:lstStyle/>
                    <a:p>
                      <a:pPr algn="l"/>
                      <a:r>
                        <a:rPr lang="en-US" sz="1200" dirty="0">
                          <a:solidFill>
                            <a:srgbClr val="595959"/>
                          </a:solidFill>
                        </a:rPr>
                        <a:t>-6% Annual</a:t>
                      </a:r>
                      <a:r>
                        <a:rPr lang="en-US" sz="1200" baseline="0" dirty="0">
                          <a:solidFill>
                            <a:srgbClr val="595959"/>
                          </a:solidFill>
                        </a:rPr>
                        <a:t> </a:t>
                      </a:r>
                      <a:r>
                        <a:rPr lang="en-US" sz="1200" dirty="0">
                          <a:solidFill>
                            <a:srgbClr val="595959"/>
                          </a:solidFill>
                        </a:rPr>
                        <a:t>Downside</a:t>
                      </a:r>
                    </a:p>
                  </a:txBody>
                  <a:tcPr/>
                </a:tc>
                <a:tc>
                  <a:txBody>
                    <a:bodyPr/>
                    <a:lstStyle/>
                    <a:p>
                      <a:pPr algn="l"/>
                      <a:r>
                        <a:rPr lang="en-US" sz="1100" dirty="0">
                          <a:solidFill>
                            <a:srgbClr val="595959"/>
                          </a:solidFill>
                        </a:rPr>
                        <a:t>-14% Annual Downside</a:t>
                      </a:r>
                    </a:p>
                  </a:txBody>
                  <a:tcPr/>
                </a:tc>
                <a:extLst>
                  <a:ext uri="{0D108BD9-81ED-4DB2-BD59-A6C34878D82A}">
                    <a16:rowId xmlns:a16="http://schemas.microsoft.com/office/drawing/2014/main" val="10003"/>
                  </a:ext>
                </a:extLst>
              </a:tr>
              <a:tr h="314946">
                <a:tc>
                  <a:txBody>
                    <a:bodyPr/>
                    <a:lstStyle/>
                    <a:p>
                      <a:r>
                        <a:rPr lang="en-US" sz="1200" b="1" dirty="0">
                          <a:solidFill>
                            <a:srgbClr val="595959"/>
                          </a:solidFill>
                        </a:rPr>
                        <a:t>Estate:</a:t>
                      </a:r>
                    </a:p>
                  </a:txBody>
                  <a:tcPr/>
                </a:tc>
                <a:tc>
                  <a:txBody>
                    <a:bodyPr/>
                    <a:lstStyle/>
                    <a:p>
                      <a:pPr algn="l"/>
                      <a:r>
                        <a:rPr lang="en-US" sz="1200" dirty="0">
                          <a:solidFill>
                            <a:srgbClr val="595959"/>
                          </a:solidFill>
                        </a:rPr>
                        <a:t>$2,000,000</a:t>
                      </a:r>
                    </a:p>
                  </a:txBody>
                  <a:tcPr/>
                </a:tc>
                <a:tc>
                  <a:txBody>
                    <a:bodyPr/>
                    <a:lstStyle/>
                    <a:p>
                      <a:pPr algn="l"/>
                      <a:r>
                        <a:rPr lang="en-US" sz="1200" dirty="0">
                          <a:solidFill>
                            <a:srgbClr val="595959"/>
                          </a:solidFill>
                        </a:rPr>
                        <a:t>$500,000</a:t>
                      </a:r>
                    </a:p>
                  </a:txBody>
                  <a:tcPr/>
                </a:tc>
                <a:tc>
                  <a:txBody>
                    <a:bodyPr/>
                    <a:lstStyle/>
                    <a:p>
                      <a:pPr algn="l"/>
                      <a:r>
                        <a:rPr lang="en-US" sz="1200" b="0" dirty="0">
                          <a:solidFill>
                            <a:srgbClr val="595959"/>
                          </a:solidFill>
                        </a:rPr>
                        <a:t>$100,000</a:t>
                      </a:r>
                    </a:p>
                    <a:p>
                      <a:pPr algn="l"/>
                      <a:endParaRPr lang="en-US" sz="1200" b="0" dirty="0">
                        <a:solidFill>
                          <a:srgbClr val="595959"/>
                        </a:solidFill>
                      </a:endParaRPr>
                    </a:p>
                  </a:txBody>
                  <a:tcPr/>
                </a:tc>
                <a:extLst>
                  <a:ext uri="{0D108BD9-81ED-4DB2-BD59-A6C34878D82A}">
                    <a16:rowId xmlns:a16="http://schemas.microsoft.com/office/drawing/2014/main" val="10004"/>
                  </a:ext>
                </a:extLst>
              </a:tr>
              <a:tr h="298173">
                <a:tc>
                  <a:txBody>
                    <a:bodyPr/>
                    <a:lstStyle/>
                    <a:p>
                      <a:r>
                        <a:rPr lang="en-US" sz="1200" b="1" dirty="0">
                          <a:solidFill>
                            <a:srgbClr val="595959"/>
                          </a:solidFill>
                        </a:rPr>
                        <a:t>Education</a:t>
                      </a:r>
                      <a:r>
                        <a:rPr lang="en-US" sz="1200" b="1" baseline="0" dirty="0">
                          <a:solidFill>
                            <a:srgbClr val="595959"/>
                          </a:solidFill>
                        </a:rPr>
                        <a:t>:</a:t>
                      </a:r>
                      <a:endParaRPr lang="en-US" sz="1200" b="1" dirty="0">
                        <a:solidFill>
                          <a:srgbClr val="595959"/>
                        </a:solidFill>
                      </a:endParaRPr>
                    </a:p>
                  </a:txBody>
                  <a:tcPr/>
                </a:tc>
                <a:tc>
                  <a:txBody>
                    <a:bodyPr/>
                    <a:lstStyle/>
                    <a:p>
                      <a:pPr algn="l"/>
                      <a:r>
                        <a:rPr lang="en-US" sz="1200" dirty="0">
                          <a:solidFill>
                            <a:srgbClr val="595959"/>
                          </a:solidFill>
                        </a:rPr>
                        <a:t>MBA</a:t>
                      </a:r>
                    </a:p>
                  </a:txBody>
                  <a:tcPr/>
                </a:tc>
                <a:tc>
                  <a:txBody>
                    <a:bodyPr/>
                    <a:lstStyle/>
                    <a:p>
                      <a:pPr algn="l"/>
                      <a:r>
                        <a:rPr lang="en-US" sz="1200" dirty="0">
                          <a:solidFill>
                            <a:srgbClr val="595959"/>
                          </a:solidFill>
                        </a:rPr>
                        <a:t>MBA</a:t>
                      </a:r>
                    </a:p>
                  </a:txBody>
                  <a:tcPr/>
                </a:tc>
                <a:tc>
                  <a:txBody>
                    <a:bodyPr/>
                    <a:lstStyle/>
                    <a:p>
                      <a:pPr algn="l"/>
                      <a:r>
                        <a:rPr lang="en-US" sz="1200" dirty="0">
                          <a:solidFill>
                            <a:srgbClr val="595959"/>
                          </a:solidFill>
                        </a:rPr>
                        <a:t>Undergraduate</a:t>
                      </a:r>
                    </a:p>
                    <a:p>
                      <a:pPr algn="l"/>
                      <a:endParaRPr lang="en-US" sz="1200" dirty="0">
                        <a:solidFill>
                          <a:srgbClr val="595959"/>
                        </a:solidFill>
                      </a:endParaRPr>
                    </a:p>
                  </a:txBody>
                  <a:tcPr/>
                </a:tc>
                <a:extLst>
                  <a:ext uri="{0D108BD9-81ED-4DB2-BD59-A6C34878D82A}">
                    <a16:rowId xmlns:a16="http://schemas.microsoft.com/office/drawing/2014/main" val="10005"/>
                  </a:ext>
                </a:extLst>
              </a:tr>
              <a:tr h="346752">
                <a:tc>
                  <a:txBody>
                    <a:bodyPr/>
                    <a:lstStyle/>
                    <a:p>
                      <a:r>
                        <a:rPr lang="en-US" sz="1200" b="1" dirty="0">
                          <a:solidFill>
                            <a:srgbClr val="595959"/>
                          </a:solidFill>
                        </a:rPr>
                        <a:t>Annual Saving:</a:t>
                      </a:r>
                    </a:p>
                  </a:txBody>
                  <a:tcPr/>
                </a:tc>
                <a:tc>
                  <a:txBody>
                    <a:bodyPr/>
                    <a:lstStyle/>
                    <a:p>
                      <a:pPr algn="l"/>
                      <a:r>
                        <a:rPr lang="en-US" sz="1200" dirty="0">
                          <a:solidFill>
                            <a:srgbClr val="595959"/>
                          </a:solidFill>
                        </a:rPr>
                        <a:t>-$15,000</a:t>
                      </a:r>
                    </a:p>
                  </a:txBody>
                  <a:tcPr/>
                </a:tc>
                <a:tc>
                  <a:txBody>
                    <a:bodyPr/>
                    <a:lstStyle/>
                    <a:p>
                      <a:pPr algn="l"/>
                      <a:r>
                        <a:rPr lang="en-US" sz="1200" dirty="0">
                          <a:solidFill>
                            <a:srgbClr val="595959"/>
                          </a:solidFill>
                        </a:rPr>
                        <a:t>-$10,000</a:t>
                      </a:r>
                    </a:p>
                  </a:txBody>
                  <a:tcPr/>
                </a:tc>
                <a:tc>
                  <a:txBody>
                    <a:bodyPr/>
                    <a:lstStyle/>
                    <a:p>
                      <a:pPr algn="l"/>
                      <a:r>
                        <a:rPr lang="en-US" sz="1200" dirty="0">
                          <a:solidFill>
                            <a:srgbClr val="595959"/>
                          </a:solidFill>
                        </a:rPr>
                        <a:t>+$10,000</a:t>
                      </a:r>
                    </a:p>
                  </a:txBody>
                  <a:tcPr/>
                </a:tc>
                <a:extLst>
                  <a:ext uri="{0D108BD9-81ED-4DB2-BD59-A6C34878D82A}">
                    <a16:rowId xmlns:a16="http://schemas.microsoft.com/office/drawing/2014/main" val="10006"/>
                  </a:ext>
                </a:extLst>
              </a:tr>
              <a:tr h="640080">
                <a:tc>
                  <a:txBody>
                    <a:bodyPr/>
                    <a:lstStyle/>
                    <a:p>
                      <a:r>
                        <a:rPr lang="en-US" sz="1200" b="1" dirty="0">
                          <a:solidFill>
                            <a:srgbClr val="595959"/>
                          </a:solidFill>
                        </a:rPr>
                        <a:t>Cayman Travel:</a:t>
                      </a:r>
                    </a:p>
                  </a:txBody>
                  <a:tcPr/>
                </a:tc>
                <a:tc>
                  <a:txBody>
                    <a:bodyPr/>
                    <a:lstStyle/>
                    <a:p>
                      <a:pPr algn="l"/>
                      <a:r>
                        <a:rPr lang="en-US" sz="1200" dirty="0">
                          <a:solidFill>
                            <a:srgbClr val="595959"/>
                          </a:solidFill>
                        </a:rPr>
                        <a:t>$25,000</a:t>
                      </a:r>
                    </a:p>
                  </a:txBody>
                  <a:tcPr/>
                </a:tc>
                <a:tc>
                  <a:txBody>
                    <a:bodyPr/>
                    <a:lstStyle/>
                    <a:p>
                      <a:pPr algn="l"/>
                      <a:r>
                        <a:rPr lang="en-US" sz="1200" dirty="0">
                          <a:solidFill>
                            <a:srgbClr val="595959"/>
                          </a:solidFill>
                        </a:rPr>
                        <a:t>$25,000</a:t>
                      </a:r>
                    </a:p>
                  </a:txBody>
                  <a:tcPr/>
                </a:tc>
                <a:tc>
                  <a:txBody>
                    <a:bodyPr/>
                    <a:lstStyle/>
                    <a:p>
                      <a:pPr algn="l"/>
                      <a:r>
                        <a:rPr lang="en-US" sz="1200" dirty="0">
                          <a:solidFill>
                            <a:srgbClr val="595959"/>
                          </a:solidFill>
                        </a:rPr>
                        <a:t>$10,000</a:t>
                      </a:r>
                    </a:p>
                  </a:txBody>
                  <a:tcPr/>
                </a:tc>
                <a:extLst>
                  <a:ext uri="{0D108BD9-81ED-4DB2-BD59-A6C34878D82A}">
                    <a16:rowId xmlns:a16="http://schemas.microsoft.com/office/drawing/2014/main" val="10007"/>
                  </a:ext>
                </a:extLst>
              </a:tr>
            </a:tbl>
          </a:graphicData>
        </a:graphic>
      </p:graphicFrame>
      <p:sp>
        <p:nvSpPr>
          <p:cNvPr id="2" name="Title 1"/>
          <p:cNvSpPr>
            <a:spLocks noGrp="1"/>
          </p:cNvSpPr>
          <p:nvPr>
            <p:ph type="title" idx="4294967295"/>
          </p:nvPr>
        </p:nvSpPr>
        <p:spPr>
          <a:xfrm>
            <a:off x="443286" y="283464"/>
            <a:ext cx="9144000" cy="1100138"/>
          </a:xfrm>
        </p:spPr>
        <p:txBody>
          <a:bodyPr anchor="t" anchorCtr="0">
            <a:normAutofit/>
          </a:bodyPr>
          <a:lstStyle/>
          <a:p>
            <a:r>
              <a:rPr lang="en-US" sz="3200" dirty="0">
                <a:latin typeface="+mn-lt"/>
              </a:rPr>
              <a:t> Sample client </a:t>
            </a:r>
            <a:r>
              <a:rPr lang="en-US" sz="3200" b="1" dirty="0">
                <a:solidFill>
                  <a:srgbClr val="77C043"/>
                </a:solidFill>
                <a:latin typeface="+mn-lt"/>
              </a:rPr>
              <a:t>recommendation</a:t>
            </a:r>
          </a:p>
        </p:txBody>
      </p:sp>
      <p:sp>
        <p:nvSpPr>
          <p:cNvPr id="5" name="TextBox 4"/>
          <p:cNvSpPr txBox="1"/>
          <p:nvPr/>
        </p:nvSpPr>
        <p:spPr>
          <a:xfrm>
            <a:off x="623540" y="5367874"/>
            <a:ext cx="6350221" cy="461665"/>
          </a:xfrm>
          <a:prstGeom prst="rect">
            <a:avLst/>
          </a:prstGeom>
          <a:noFill/>
        </p:spPr>
        <p:txBody>
          <a:bodyPr wrap="square" rtlCol="0">
            <a:spAutoFit/>
          </a:bodyPr>
          <a:lstStyle/>
          <a:p>
            <a:endParaRPr lang="en-US" sz="1200" b="1" dirty="0">
              <a:solidFill>
                <a:prstClr val="black">
                  <a:lumMod val="65000"/>
                  <a:lumOff val="35000"/>
                </a:prstClr>
              </a:solidFill>
            </a:endParaRPr>
          </a:p>
          <a:p>
            <a:r>
              <a:rPr lang="en-US" sz="1200" b="1" dirty="0">
                <a:solidFill>
                  <a:prstClr val="black">
                    <a:lumMod val="65000"/>
                    <a:lumOff val="35000"/>
                  </a:prstClr>
                </a:solidFill>
              </a:rPr>
              <a:t>Comfort Level:	</a:t>
            </a:r>
            <a:r>
              <a:rPr lang="en-US" sz="1200" b="1" dirty="0">
                <a:solidFill>
                  <a:prstClr val="white"/>
                </a:solidFill>
              </a:rPr>
              <a:t>        </a:t>
            </a:r>
            <a:r>
              <a:rPr lang="en-US" sz="1200" b="1" dirty="0">
                <a:solidFill>
                  <a:prstClr val="black">
                    <a:lumMod val="65000"/>
                    <a:lumOff val="35000"/>
                  </a:prstClr>
                </a:solidFill>
              </a:rPr>
              <a:t>4%		             	    83%                                     99%</a:t>
            </a:r>
          </a:p>
        </p:txBody>
      </p:sp>
      <p:sp>
        <p:nvSpPr>
          <p:cNvPr id="6" name="Rectangle 5"/>
          <p:cNvSpPr/>
          <p:nvPr/>
        </p:nvSpPr>
        <p:spPr>
          <a:xfrm>
            <a:off x="2270240" y="5561457"/>
            <a:ext cx="378832" cy="274150"/>
          </a:xfrm>
          <a:prstGeom prst="rect">
            <a:avLst/>
          </a:prstGeom>
          <a:noFill/>
          <a:ln w="1524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7" name="Rectangle 6"/>
          <p:cNvSpPr/>
          <p:nvPr/>
        </p:nvSpPr>
        <p:spPr>
          <a:xfrm>
            <a:off x="3959316" y="5567977"/>
            <a:ext cx="449641" cy="245670"/>
          </a:xfrm>
          <a:prstGeom prst="rect">
            <a:avLst/>
          </a:prstGeom>
          <a:noFill/>
          <a:ln w="15240">
            <a:solidFill>
              <a:srgbClr val="77C0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5548775" y="5565890"/>
            <a:ext cx="448613" cy="245670"/>
          </a:xfrm>
          <a:prstGeom prst="rect">
            <a:avLst/>
          </a:prstGeom>
          <a:noFill/>
          <a:ln w="15240">
            <a:solidFill>
              <a:srgbClr val="005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Connector 14">
            <a:extLst>
              <a:ext uri="{FF2B5EF4-FFF2-40B4-BE49-F238E27FC236}">
                <a16:creationId xmlns:a16="http://schemas.microsoft.com/office/drawing/2014/main" id="{2DDCCC4E-AEAC-CF4D-86A5-913E62274765}"/>
              </a:ext>
            </a:extLst>
          </p:cNvPr>
          <p:cNvCxnSpPr>
            <a:cxnSpLocks/>
          </p:cNvCxnSpPr>
          <p:nvPr/>
        </p:nvCxnSpPr>
        <p:spPr>
          <a:xfrm>
            <a:off x="694944" y="2853327"/>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C4E6D73-B516-3E46-A890-7BC83B9B22D2}"/>
              </a:ext>
            </a:extLst>
          </p:cNvPr>
          <p:cNvCxnSpPr>
            <a:cxnSpLocks/>
          </p:cNvCxnSpPr>
          <p:nvPr/>
        </p:nvCxnSpPr>
        <p:spPr>
          <a:xfrm>
            <a:off x="694944" y="2438400"/>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6CCE6C92-0E27-B143-9AFB-25839404E26E}"/>
              </a:ext>
            </a:extLst>
          </p:cNvPr>
          <p:cNvGrpSpPr/>
          <p:nvPr/>
        </p:nvGrpSpPr>
        <p:grpSpPr>
          <a:xfrm>
            <a:off x="693174" y="1374885"/>
            <a:ext cx="1335952" cy="925699"/>
            <a:chOff x="736600" y="1476828"/>
            <a:chExt cx="3225800" cy="2235200"/>
          </a:xfrm>
        </p:grpSpPr>
        <p:sp>
          <p:nvSpPr>
            <p:cNvPr id="13" name="Rectangle 12">
              <a:extLst>
                <a:ext uri="{FF2B5EF4-FFF2-40B4-BE49-F238E27FC236}">
                  <a16:creationId xmlns:a16="http://schemas.microsoft.com/office/drawing/2014/main" id="{5FFC1CA2-280F-5D4B-884C-ED0B6A08458A}"/>
                </a:ext>
              </a:extLst>
            </p:cNvPr>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3794DA8-7831-6747-A27C-5E685B5A0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cxnSp>
        <p:nvCxnSpPr>
          <p:cNvPr id="19" name="Straight Connector 18">
            <a:extLst>
              <a:ext uri="{FF2B5EF4-FFF2-40B4-BE49-F238E27FC236}">
                <a16:creationId xmlns:a16="http://schemas.microsoft.com/office/drawing/2014/main" id="{92E1D68E-842F-B548-8489-437E63E5E8D2}"/>
              </a:ext>
            </a:extLst>
          </p:cNvPr>
          <p:cNvCxnSpPr>
            <a:cxnSpLocks/>
          </p:cNvCxnSpPr>
          <p:nvPr/>
        </p:nvCxnSpPr>
        <p:spPr>
          <a:xfrm>
            <a:off x="685800" y="3313471"/>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F8EA0CB-EC7C-9044-BC9A-B04FDE7C57C5}"/>
              </a:ext>
            </a:extLst>
          </p:cNvPr>
          <p:cNvCxnSpPr>
            <a:cxnSpLocks/>
          </p:cNvCxnSpPr>
          <p:nvPr/>
        </p:nvCxnSpPr>
        <p:spPr>
          <a:xfrm>
            <a:off x="685800" y="3787878"/>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46359C8-A55B-8943-9619-05E2818F1F3C}"/>
              </a:ext>
            </a:extLst>
          </p:cNvPr>
          <p:cNvCxnSpPr>
            <a:cxnSpLocks/>
          </p:cNvCxnSpPr>
          <p:nvPr/>
        </p:nvCxnSpPr>
        <p:spPr>
          <a:xfrm>
            <a:off x="685800" y="4267200"/>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CEC79F-9420-A344-9FD0-798671BDDF02}"/>
              </a:ext>
            </a:extLst>
          </p:cNvPr>
          <p:cNvCxnSpPr>
            <a:cxnSpLocks/>
          </p:cNvCxnSpPr>
          <p:nvPr/>
        </p:nvCxnSpPr>
        <p:spPr>
          <a:xfrm>
            <a:off x="685800" y="4724400"/>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8DCDDAB-38C4-E742-B492-C63B01259C5F}"/>
              </a:ext>
            </a:extLst>
          </p:cNvPr>
          <p:cNvCxnSpPr>
            <a:cxnSpLocks/>
          </p:cNvCxnSpPr>
          <p:nvPr/>
        </p:nvCxnSpPr>
        <p:spPr>
          <a:xfrm>
            <a:off x="685800" y="5105400"/>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58F7253-9D49-8542-ADF8-E45FFF4672CC}"/>
              </a:ext>
            </a:extLst>
          </p:cNvPr>
          <p:cNvCxnSpPr>
            <a:cxnSpLocks/>
          </p:cNvCxnSpPr>
          <p:nvPr/>
        </p:nvCxnSpPr>
        <p:spPr>
          <a:xfrm>
            <a:off x="685800" y="5486400"/>
            <a:ext cx="6112168" cy="0"/>
          </a:xfrm>
          <a:prstGeom prst="line">
            <a:avLst/>
          </a:prstGeom>
          <a:ln w="127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11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57948" y="1909916"/>
            <a:ext cx="5825614" cy="2942303"/>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p:cNvPicPr>
            <a:picLocks noChangeAspect="1" noChangeArrowheads="1"/>
          </p:cNvPicPr>
          <p:nvPr/>
        </p:nvPicPr>
        <p:blipFill rotWithShape="1">
          <a:blip r:embed="rId2"/>
          <a:srcRect l="1352" t="8375" r="1424" b="2711"/>
          <a:stretch/>
        </p:blipFill>
        <p:spPr bwMode="auto">
          <a:xfrm>
            <a:off x="2927557" y="2403987"/>
            <a:ext cx="5479026" cy="2227006"/>
          </a:xfrm>
          <a:prstGeom prst="rect">
            <a:avLst/>
          </a:prstGeom>
          <a:noFill/>
          <a:ln w="9525">
            <a:noFill/>
            <a:miter lim="800000"/>
            <a:headEnd/>
            <a:tailEnd/>
          </a:ln>
          <a:effectLst/>
        </p:spPr>
      </p:pic>
      <p:sp>
        <p:nvSpPr>
          <p:cNvPr id="2" name="Title 1"/>
          <p:cNvSpPr>
            <a:spLocks noGrp="1"/>
          </p:cNvSpPr>
          <p:nvPr>
            <p:ph type="title" idx="4294967295"/>
          </p:nvPr>
        </p:nvSpPr>
        <p:spPr>
          <a:xfrm>
            <a:off x="433347" y="283464"/>
            <a:ext cx="8356600" cy="1100138"/>
          </a:xfrm>
        </p:spPr>
        <p:txBody>
          <a:bodyPr anchor="t" anchorCtr="0">
            <a:normAutofit/>
          </a:bodyPr>
          <a:lstStyle/>
          <a:p>
            <a:r>
              <a:rPr lang="en-US" sz="3200" dirty="0">
                <a:latin typeface="+mn-lt"/>
              </a:rPr>
              <a:t> Monitoring </a:t>
            </a:r>
            <a:r>
              <a:rPr lang="en-US" sz="3200" b="1" dirty="0">
                <a:solidFill>
                  <a:srgbClr val="77C043"/>
                </a:solidFill>
                <a:latin typeface="+mn-lt"/>
              </a:rPr>
              <a:t>progress</a:t>
            </a:r>
            <a:r>
              <a:rPr lang="en-US" sz="3200" dirty="0">
                <a:solidFill>
                  <a:srgbClr val="77C043"/>
                </a:solidFill>
                <a:latin typeface="+mn-lt"/>
              </a:rPr>
              <a:t> </a:t>
            </a:r>
            <a:r>
              <a:rPr lang="en-US" sz="3200" dirty="0">
                <a:latin typeface="+mn-lt"/>
              </a:rPr>
              <a:t>toward </a:t>
            </a:r>
            <a:r>
              <a:rPr lang="en-US" sz="3200" dirty="0">
                <a:solidFill>
                  <a:schemeClr val="bg1"/>
                </a:solidFill>
                <a:latin typeface="+mn-lt"/>
              </a:rPr>
              <a:t>goals</a:t>
            </a:r>
          </a:p>
        </p:txBody>
      </p:sp>
      <p:sp>
        <p:nvSpPr>
          <p:cNvPr id="3" name="Rectangle 2"/>
          <p:cNvSpPr/>
          <p:nvPr/>
        </p:nvSpPr>
        <p:spPr>
          <a:xfrm>
            <a:off x="653457" y="1293288"/>
            <a:ext cx="8693212" cy="369332"/>
          </a:xfrm>
          <a:prstGeom prst="rect">
            <a:avLst/>
          </a:prstGeom>
        </p:spPr>
        <p:txBody>
          <a:bodyPr wrap="square">
            <a:spAutoFit/>
          </a:bodyPr>
          <a:lstStyle/>
          <a:p>
            <a:r>
              <a:rPr lang="en-US" dirty="0" err="1">
                <a:solidFill>
                  <a:srgbClr val="595959"/>
                </a:solidFill>
              </a:rPr>
              <a:t>Wealthcare’s</a:t>
            </a:r>
            <a:r>
              <a:rPr lang="en-US" dirty="0">
                <a:solidFill>
                  <a:schemeClr val="tx1">
                    <a:lumMod val="75000"/>
                    <a:lumOff val="25000"/>
                  </a:schemeClr>
                </a:solidFill>
              </a:rPr>
              <a:t> </a:t>
            </a:r>
            <a:r>
              <a:rPr lang="en-US" b="1" dirty="0">
                <a:solidFill>
                  <a:srgbClr val="77C043"/>
                </a:solidFill>
              </a:rPr>
              <a:t>GDX</a:t>
            </a:r>
            <a:r>
              <a:rPr lang="en-US" b="1" dirty="0">
                <a:solidFill>
                  <a:srgbClr val="005EA4"/>
                </a:solidFill>
              </a:rPr>
              <a:t>360®</a:t>
            </a:r>
            <a:r>
              <a:rPr lang="en-US" dirty="0">
                <a:solidFill>
                  <a:srgbClr val="005EA4"/>
                </a:solidFill>
              </a:rPr>
              <a:t> </a:t>
            </a:r>
            <a:r>
              <a:rPr lang="en-US" dirty="0">
                <a:solidFill>
                  <a:srgbClr val="595959"/>
                </a:solidFill>
              </a:rPr>
              <a:t>Status Reports can be automatically generated every quarter.</a:t>
            </a:r>
          </a:p>
        </p:txBody>
      </p:sp>
      <p:sp>
        <p:nvSpPr>
          <p:cNvPr id="4" name="Rectangle 3"/>
          <p:cNvSpPr/>
          <p:nvPr/>
        </p:nvSpPr>
        <p:spPr>
          <a:xfrm>
            <a:off x="530285" y="1899267"/>
            <a:ext cx="2124426" cy="2400657"/>
          </a:xfrm>
          <a:prstGeom prst="rect">
            <a:avLst/>
          </a:prstGeom>
        </p:spPr>
        <p:txBody>
          <a:bodyPr wrap="square">
            <a:spAutoFit/>
          </a:bodyPr>
          <a:lstStyle/>
          <a:p>
            <a:pPr marL="285750" indent="-285750">
              <a:spcAft>
                <a:spcPts val="1200"/>
              </a:spcAft>
              <a:buClr>
                <a:srgbClr val="46B6F0"/>
              </a:buClr>
              <a:buSzPct val="80000"/>
              <a:buFont typeface="Wingdings" panose="05000000000000000000" pitchFamily="2" charset="2"/>
              <a:buChar char="§"/>
            </a:pPr>
            <a:r>
              <a:rPr lang="en-US" sz="1400" dirty="0">
                <a:solidFill>
                  <a:srgbClr val="595959"/>
                </a:solidFill>
              </a:rPr>
              <a:t>Your plan dynamically links your lifestyle goals with your investments.</a:t>
            </a:r>
          </a:p>
          <a:p>
            <a:pPr marL="285750" indent="-285750">
              <a:spcAft>
                <a:spcPts val="1200"/>
              </a:spcAft>
              <a:buClr>
                <a:srgbClr val="46B6F0"/>
              </a:buClr>
              <a:buSzPct val="80000"/>
              <a:buFont typeface="Wingdings" panose="05000000000000000000" pitchFamily="2" charset="2"/>
              <a:buChar char="§"/>
            </a:pPr>
            <a:r>
              <a:rPr lang="en-US" sz="1400" dirty="0">
                <a:solidFill>
                  <a:srgbClr val="595959"/>
                </a:solidFill>
              </a:rPr>
              <a:t>You are free from uncertainty about what to do when confronted by change, expected or otherwise.</a:t>
            </a:r>
          </a:p>
        </p:txBody>
      </p:sp>
      <p:sp>
        <p:nvSpPr>
          <p:cNvPr id="6" name="Rectangle 5"/>
          <p:cNvSpPr/>
          <p:nvPr/>
        </p:nvSpPr>
        <p:spPr>
          <a:xfrm>
            <a:off x="648987" y="4988041"/>
            <a:ext cx="6806323" cy="646331"/>
          </a:xfrm>
          <a:prstGeom prst="rect">
            <a:avLst/>
          </a:prstGeom>
        </p:spPr>
        <p:txBody>
          <a:bodyPr wrap="square">
            <a:spAutoFit/>
          </a:bodyPr>
          <a:lstStyle/>
          <a:p>
            <a:r>
              <a:rPr lang="en-US" dirty="0">
                <a:solidFill>
                  <a:srgbClr val="005EA4"/>
                </a:solidFill>
              </a:rPr>
              <a:t>Your Wealthcare plan will evolve as your life does, proactively adapting to life’s changes along with you.</a:t>
            </a:r>
          </a:p>
        </p:txBody>
      </p:sp>
      <p:sp>
        <p:nvSpPr>
          <p:cNvPr id="14" name="Line 12"/>
          <p:cNvSpPr>
            <a:spLocks noChangeShapeType="1"/>
          </p:cNvSpPr>
          <p:nvPr/>
        </p:nvSpPr>
        <p:spPr bwMode="auto">
          <a:xfrm flipV="1">
            <a:off x="3635408" y="3425340"/>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5" name="Line 12"/>
          <p:cNvSpPr>
            <a:spLocks noChangeShapeType="1"/>
          </p:cNvSpPr>
          <p:nvPr/>
        </p:nvSpPr>
        <p:spPr bwMode="auto">
          <a:xfrm>
            <a:off x="39116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 name="Line 12"/>
          <p:cNvSpPr>
            <a:spLocks noChangeShapeType="1"/>
          </p:cNvSpPr>
          <p:nvPr/>
        </p:nvSpPr>
        <p:spPr bwMode="auto">
          <a:xfrm flipV="1">
            <a:off x="41402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7" name="Line 12"/>
          <p:cNvSpPr>
            <a:spLocks noChangeShapeType="1"/>
          </p:cNvSpPr>
          <p:nvPr/>
        </p:nvSpPr>
        <p:spPr bwMode="auto">
          <a:xfrm>
            <a:off x="4368833" y="3425340"/>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Line 12"/>
          <p:cNvSpPr>
            <a:spLocks noChangeShapeType="1"/>
          </p:cNvSpPr>
          <p:nvPr/>
        </p:nvSpPr>
        <p:spPr bwMode="auto">
          <a:xfrm flipV="1">
            <a:off x="4673633" y="334914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1" name="Rectangle 10"/>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937161" y="1936137"/>
            <a:ext cx="4358805" cy="307777"/>
          </a:xfrm>
          <a:prstGeom prst="rect">
            <a:avLst/>
          </a:prstGeom>
        </p:spPr>
        <p:txBody>
          <a:bodyPr wrap="square">
            <a:spAutoFit/>
          </a:bodyPr>
          <a:lstStyle/>
          <a:p>
            <a:pPr>
              <a:spcAft>
                <a:spcPts val="1200"/>
              </a:spcAft>
              <a:buClr>
                <a:srgbClr val="46B6F0"/>
              </a:buClr>
              <a:buSzPct val="80000"/>
            </a:pPr>
            <a:r>
              <a:rPr lang="en-US" sz="1400" b="1" spc="300" dirty="0">
                <a:solidFill>
                  <a:schemeClr val="bg1"/>
                </a:solidFill>
              </a:rPr>
              <a:t>COMFORT ZONE </a:t>
            </a:r>
            <a:r>
              <a:rPr lang="en-US" sz="1400" spc="300" dirty="0">
                <a:solidFill>
                  <a:schemeClr val="bg1"/>
                </a:solidFill>
              </a:rPr>
              <a:t>(SHORT TERM)</a:t>
            </a:r>
          </a:p>
        </p:txBody>
      </p:sp>
    </p:spTree>
    <p:extLst>
      <p:ext uri="{BB962C8B-B14F-4D97-AF65-F5344CB8AC3E}">
        <p14:creationId xmlns:p14="http://schemas.microsoft.com/office/powerpoint/2010/main" val="41119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408" y="283464"/>
            <a:ext cx="9144000" cy="1100666"/>
          </a:xfrm>
        </p:spPr>
        <p:txBody>
          <a:bodyPr anchor="t" anchorCtr="0">
            <a:normAutofit/>
          </a:bodyPr>
          <a:lstStyle/>
          <a:p>
            <a:r>
              <a:rPr lang="en-US" sz="3200" dirty="0">
                <a:latin typeface="+mn-lt"/>
              </a:rPr>
              <a:t> Knowing what to do…and </a:t>
            </a:r>
            <a:r>
              <a:rPr lang="en-US" sz="3200" b="1" dirty="0">
                <a:solidFill>
                  <a:srgbClr val="77C043"/>
                </a:solidFill>
                <a:latin typeface="+mn-lt"/>
              </a:rPr>
              <a:t>when</a:t>
            </a:r>
          </a:p>
        </p:txBody>
      </p:sp>
      <p:sp>
        <p:nvSpPr>
          <p:cNvPr id="3" name="Rectangle 2"/>
          <p:cNvSpPr/>
          <p:nvPr/>
        </p:nvSpPr>
        <p:spPr>
          <a:xfrm>
            <a:off x="690844" y="1284801"/>
            <a:ext cx="5156892" cy="584775"/>
          </a:xfrm>
          <a:prstGeom prst="rect">
            <a:avLst/>
          </a:prstGeom>
        </p:spPr>
        <p:txBody>
          <a:bodyPr wrap="square">
            <a:spAutoFit/>
          </a:bodyPr>
          <a:lstStyle/>
          <a:p>
            <a:r>
              <a:rPr lang="en-US" sz="1600" dirty="0">
                <a:solidFill>
                  <a:srgbClr val="595959"/>
                </a:solidFill>
              </a:rPr>
              <a:t>The</a:t>
            </a:r>
            <a:r>
              <a:rPr lang="en-US" sz="1600" dirty="0">
                <a:solidFill>
                  <a:schemeClr val="tx1">
                    <a:lumMod val="75000"/>
                    <a:lumOff val="25000"/>
                  </a:schemeClr>
                </a:solidFill>
              </a:rPr>
              <a:t> </a:t>
            </a:r>
            <a:r>
              <a:rPr lang="en-US" sz="1600" b="1" dirty="0">
                <a:solidFill>
                  <a:srgbClr val="77C043"/>
                </a:solidFill>
              </a:rPr>
              <a:t>Comfort Zone</a:t>
            </a:r>
            <a:r>
              <a:rPr lang="en-US" sz="1600" dirty="0">
                <a:solidFill>
                  <a:srgbClr val="77C043"/>
                </a:solidFill>
              </a:rPr>
              <a:t>® </a:t>
            </a:r>
            <a:r>
              <a:rPr lang="en-US" sz="1600" dirty="0">
                <a:solidFill>
                  <a:srgbClr val="595959"/>
                </a:solidFill>
              </a:rPr>
              <a:t>acts as an “early warning system” notifying you if you need to make adjustments</a:t>
            </a:r>
          </a:p>
        </p:txBody>
      </p:sp>
      <p:pic>
        <p:nvPicPr>
          <p:cNvPr id="15" name="Picture 2"/>
          <p:cNvPicPr>
            <a:picLocks noChangeAspect="1" noChangeArrowheads="1"/>
          </p:cNvPicPr>
          <p:nvPr/>
        </p:nvPicPr>
        <p:blipFill>
          <a:blip r:embed="rId2"/>
          <a:srcRect/>
          <a:stretch>
            <a:fillRect/>
          </a:stretch>
        </p:blipFill>
        <p:spPr bwMode="auto">
          <a:xfrm>
            <a:off x="3445812" y="4492509"/>
            <a:ext cx="4754880" cy="1269937"/>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781665" y="1946787"/>
            <a:ext cx="4712110" cy="2382861"/>
            <a:chOff x="2750574" y="1902542"/>
            <a:chExt cx="5832988" cy="2949677"/>
          </a:xfrm>
        </p:grpSpPr>
        <p:sp>
          <p:nvSpPr>
            <p:cNvPr id="16" name="Rectangle 15"/>
            <p:cNvSpPr/>
            <p:nvPr/>
          </p:nvSpPr>
          <p:spPr>
            <a:xfrm>
              <a:off x="2757948" y="1909916"/>
              <a:ext cx="5825614" cy="2942303"/>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p:cNvPicPr>
              <a:picLocks noChangeAspect="1" noChangeArrowheads="1"/>
            </p:cNvPicPr>
            <p:nvPr/>
          </p:nvPicPr>
          <p:blipFill rotWithShape="1">
            <a:blip r:embed="rId3"/>
            <a:srcRect l="1352" t="8375" r="1424" b="2711"/>
            <a:stretch/>
          </p:blipFill>
          <p:spPr bwMode="auto">
            <a:xfrm>
              <a:off x="2927557" y="2403987"/>
              <a:ext cx="5479026" cy="2227006"/>
            </a:xfrm>
            <a:prstGeom prst="rect">
              <a:avLst/>
            </a:prstGeom>
            <a:noFill/>
            <a:ln w="9525">
              <a:noFill/>
              <a:miter lim="800000"/>
              <a:headEnd/>
              <a:tailEnd/>
            </a:ln>
            <a:effectLst/>
          </p:spPr>
        </p:pic>
        <p:sp>
          <p:nvSpPr>
            <p:cNvPr id="18" name="Line 12"/>
            <p:cNvSpPr>
              <a:spLocks noChangeShapeType="1"/>
            </p:cNvSpPr>
            <p:nvPr/>
          </p:nvSpPr>
          <p:spPr bwMode="auto">
            <a:xfrm flipV="1">
              <a:off x="3635408" y="3425340"/>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9" name="Line 12"/>
            <p:cNvSpPr>
              <a:spLocks noChangeShapeType="1"/>
            </p:cNvSpPr>
            <p:nvPr/>
          </p:nvSpPr>
          <p:spPr bwMode="auto">
            <a:xfrm>
              <a:off x="39116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0" name="Line 12"/>
            <p:cNvSpPr>
              <a:spLocks noChangeShapeType="1"/>
            </p:cNvSpPr>
            <p:nvPr/>
          </p:nvSpPr>
          <p:spPr bwMode="auto">
            <a:xfrm flipV="1">
              <a:off x="41402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1" name="Line 12"/>
            <p:cNvSpPr>
              <a:spLocks noChangeShapeType="1"/>
            </p:cNvSpPr>
            <p:nvPr/>
          </p:nvSpPr>
          <p:spPr bwMode="auto">
            <a:xfrm>
              <a:off x="4368833" y="3425340"/>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2" name="Line 12"/>
            <p:cNvSpPr>
              <a:spLocks noChangeShapeType="1"/>
            </p:cNvSpPr>
            <p:nvPr/>
          </p:nvSpPr>
          <p:spPr bwMode="auto">
            <a:xfrm flipV="1">
              <a:off x="4673633" y="334914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3" name="Rectangle 22"/>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708953" y="1908751"/>
              <a:ext cx="4358805" cy="342889"/>
            </a:xfrm>
            <a:prstGeom prst="rect">
              <a:avLst/>
            </a:prstGeom>
          </p:spPr>
          <p:txBody>
            <a:bodyPr wrap="square">
              <a:spAutoFit/>
            </a:bodyPr>
            <a:lstStyle/>
            <a:p>
              <a:pPr>
                <a:spcAft>
                  <a:spcPts val="1200"/>
                </a:spcAft>
                <a:buClr>
                  <a:srgbClr val="46B6F0"/>
                </a:buClr>
                <a:buSzPct val="80000"/>
              </a:pPr>
              <a:r>
                <a:rPr lang="en-US" sz="1200" b="1" spc="300" dirty="0">
                  <a:solidFill>
                    <a:schemeClr val="bg1"/>
                  </a:solidFill>
                </a:rPr>
                <a:t>COMFORT ZONE </a:t>
              </a:r>
              <a:r>
                <a:rPr lang="en-US" sz="1200" spc="300" dirty="0">
                  <a:solidFill>
                    <a:schemeClr val="bg1"/>
                  </a:solidFill>
                </a:rPr>
                <a:t>(SHORT TERM)</a:t>
              </a:r>
            </a:p>
          </p:txBody>
        </p:sp>
      </p:grpSp>
    </p:spTree>
    <p:extLst>
      <p:ext uri="{BB962C8B-B14F-4D97-AF65-F5344CB8AC3E}">
        <p14:creationId xmlns:p14="http://schemas.microsoft.com/office/powerpoint/2010/main" val="152920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443286" y="283464"/>
            <a:ext cx="8905875" cy="1100138"/>
          </a:xfrm>
        </p:spPr>
        <p:txBody>
          <a:bodyPr anchor="t" anchorCtr="0">
            <a:normAutofit/>
          </a:bodyPr>
          <a:lstStyle/>
          <a:p>
            <a:r>
              <a:rPr lang="en-US" sz="2800" dirty="0">
                <a:latin typeface="+mn-lt"/>
              </a:rPr>
              <a:t> Simple process combining life goals and </a:t>
            </a:r>
            <a:r>
              <a:rPr lang="en-US" sz="2800" b="1" dirty="0">
                <a:solidFill>
                  <a:srgbClr val="77C043"/>
                </a:solidFill>
                <a:latin typeface="+mn-lt"/>
              </a:rPr>
              <a:t>investing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363" y="1278618"/>
            <a:ext cx="4578041" cy="46634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6" y="3479078"/>
            <a:ext cx="2000418" cy="365760"/>
          </a:xfrm>
          <a:prstGeom prst="rect">
            <a:avLst/>
          </a:prstGeom>
        </p:spPr>
      </p:pic>
    </p:spTree>
    <p:extLst>
      <p:ext uri="{BB962C8B-B14F-4D97-AF65-F5344CB8AC3E}">
        <p14:creationId xmlns:p14="http://schemas.microsoft.com/office/powerpoint/2010/main" val="69589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09843E5-26D1-6647-BCD7-9504D647EB20}"/>
              </a:ext>
            </a:extLst>
          </p:cNvPr>
          <p:cNvGraphicFramePr/>
          <p:nvPr>
            <p:extLst>
              <p:ext uri="{D42A27DB-BD31-4B8C-83A1-F6EECF244321}">
                <p14:modId xmlns:p14="http://schemas.microsoft.com/office/powerpoint/2010/main" val="2121506419"/>
              </p:ext>
            </p:extLst>
          </p:nvPr>
        </p:nvGraphicFramePr>
        <p:xfrm>
          <a:off x="4753439" y="2692378"/>
          <a:ext cx="5284270" cy="3656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 name="Chart 52">
            <a:extLst>
              <a:ext uri="{FF2B5EF4-FFF2-40B4-BE49-F238E27FC236}">
                <a16:creationId xmlns:a16="http://schemas.microsoft.com/office/drawing/2014/main" id="{33221CD1-274B-014F-B66C-6F6FD2F92776}"/>
              </a:ext>
            </a:extLst>
          </p:cNvPr>
          <p:cNvGraphicFramePr/>
          <p:nvPr>
            <p:extLst>
              <p:ext uri="{D42A27DB-BD31-4B8C-83A1-F6EECF244321}">
                <p14:modId xmlns:p14="http://schemas.microsoft.com/office/powerpoint/2010/main" val="3297086509"/>
              </p:ext>
            </p:extLst>
          </p:nvPr>
        </p:nvGraphicFramePr>
        <p:xfrm>
          <a:off x="4478552" y="5077328"/>
          <a:ext cx="889883" cy="593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Chart 51">
            <a:extLst>
              <a:ext uri="{FF2B5EF4-FFF2-40B4-BE49-F238E27FC236}">
                <a16:creationId xmlns:a16="http://schemas.microsoft.com/office/drawing/2014/main" id="{D1C0C764-2721-D341-9247-8FA3D66EC7B1}"/>
              </a:ext>
            </a:extLst>
          </p:cNvPr>
          <p:cNvGraphicFramePr/>
          <p:nvPr>
            <p:extLst>
              <p:ext uri="{D42A27DB-BD31-4B8C-83A1-F6EECF244321}">
                <p14:modId xmlns:p14="http://schemas.microsoft.com/office/powerpoint/2010/main" val="2607521805"/>
              </p:ext>
            </p:extLst>
          </p:nvPr>
        </p:nvGraphicFramePr>
        <p:xfrm>
          <a:off x="4290038" y="5327454"/>
          <a:ext cx="1266909" cy="8446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Chart 43">
            <a:extLst>
              <a:ext uri="{FF2B5EF4-FFF2-40B4-BE49-F238E27FC236}">
                <a16:creationId xmlns:a16="http://schemas.microsoft.com/office/drawing/2014/main" id="{3AEED015-BD99-5A44-A7E8-35E58E93F590}"/>
              </a:ext>
            </a:extLst>
          </p:cNvPr>
          <p:cNvGraphicFramePr/>
          <p:nvPr/>
        </p:nvGraphicFramePr>
        <p:xfrm>
          <a:off x="4114946" y="4069557"/>
          <a:ext cx="1617096" cy="107806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3" name="Chart 42">
            <a:extLst>
              <a:ext uri="{FF2B5EF4-FFF2-40B4-BE49-F238E27FC236}">
                <a16:creationId xmlns:a16="http://schemas.microsoft.com/office/drawing/2014/main" id="{F4A7E78D-79C3-9342-9891-2F8B1DF75108}"/>
              </a:ext>
            </a:extLst>
          </p:cNvPr>
          <p:cNvGraphicFramePr/>
          <p:nvPr/>
        </p:nvGraphicFramePr>
        <p:xfrm>
          <a:off x="3953333" y="2974975"/>
          <a:ext cx="1910301" cy="1273534"/>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p:cNvSpPr>
            <a:spLocks noGrp="1"/>
          </p:cNvSpPr>
          <p:nvPr>
            <p:ph type="title" idx="4294967295"/>
          </p:nvPr>
        </p:nvSpPr>
        <p:spPr>
          <a:xfrm>
            <a:off x="483042" y="283464"/>
            <a:ext cx="8811491" cy="1100138"/>
          </a:xfrm>
        </p:spPr>
        <p:txBody>
          <a:bodyPr anchor="t" anchorCtr="0">
            <a:normAutofit/>
          </a:bodyPr>
          <a:lstStyle/>
          <a:p>
            <a:r>
              <a:rPr lang="en-US" sz="2800" dirty="0">
                <a:solidFill>
                  <a:schemeClr val="bg1"/>
                </a:solidFill>
                <a:latin typeface="+mn-lt"/>
              </a:rPr>
              <a:t> Traditional </a:t>
            </a:r>
            <a:r>
              <a:rPr lang="en-US" sz="2800" b="1" dirty="0">
                <a:solidFill>
                  <a:srgbClr val="FF0000"/>
                </a:solidFill>
                <a:latin typeface="+mn-lt"/>
              </a:rPr>
              <a:t>account based </a:t>
            </a:r>
            <a:r>
              <a:rPr lang="en-US" sz="2800" dirty="0">
                <a:solidFill>
                  <a:schemeClr val="bg1"/>
                </a:solidFill>
                <a:latin typeface="+mn-lt"/>
              </a:rPr>
              <a:t>portfolio management  </a:t>
            </a:r>
          </a:p>
        </p:txBody>
      </p:sp>
      <p:sp>
        <p:nvSpPr>
          <p:cNvPr id="4" name="TextBox 3"/>
          <p:cNvSpPr txBox="1"/>
          <p:nvPr/>
        </p:nvSpPr>
        <p:spPr>
          <a:xfrm>
            <a:off x="6800494" y="4105284"/>
            <a:ext cx="1190159" cy="830997"/>
          </a:xfrm>
          <a:prstGeom prst="rect">
            <a:avLst/>
          </a:prstGeom>
          <a:noFill/>
        </p:spPr>
        <p:txBody>
          <a:bodyPr wrap="square" rtlCol="0">
            <a:spAutoFit/>
          </a:bodyPr>
          <a:lstStyle/>
          <a:p>
            <a:pPr algn="ctr"/>
            <a:r>
              <a:rPr lang="en-US" sz="1600" b="1" dirty="0">
                <a:solidFill>
                  <a:schemeClr val="tx1">
                    <a:lumMod val="75000"/>
                    <a:lumOff val="25000"/>
                  </a:schemeClr>
                </a:solidFill>
              </a:rPr>
              <a:t>65/35</a:t>
            </a:r>
          </a:p>
          <a:p>
            <a:pPr algn="ctr"/>
            <a:r>
              <a:rPr lang="en-US" sz="1600" b="1" dirty="0">
                <a:solidFill>
                  <a:schemeClr val="tx1">
                    <a:lumMod val="75000"/>
                    <a:lumOff val="25000"/>
                  </a:schemeClr>
                </a:solidFill>
              </a:rPr>
              <a:t>Risk</a:t>
            </a:r>
          </a:p>
          <a:p>
            <a:pPr algn="ctr"/>
            <a:r>
              <a:rPr lang="en-US" sz="1600" b="1" dirty="0">
                <a:solidFill>
                  <a:schemeClr val="tx1">
                    <a:lumMod val="75000"/>
                    <a:lumOff val="25000"/>
                  </a:schemeClr>
                </a:solidFill>
              </a:rPr>
              <a:t>Allocation</a:t>
            </a:r>
          </a:p>
        </p:txBody>
      </p:sp>
      <p:sp>
        <p:nvSpPr>
          <p:cNvPr id="23" name="TextBox 22"/>
          <p:cNvSpPr txBox="1"/>
          <p:nvPr/>
        </p:nvSpPr>
        <p:spPr>
          <a:xfrm>
            <a:off x="199908" y="3856064"/>
            <a:ext cx="4372420" cy="2176621"/>
          </a:xfrm>
          <a:prstGeom prst="rect">
            <a:avLst/>
          </a:prstGeom>
          <a:noFill/>
        </p:spPr>
        <p:txBody>
          <a:bodyPr wrap="square" rtlCol="0">
            <a:spAutoFit/>
          </a:bodyPr>
          <a:lstStyle/>
          <a:p>
            <a:pPr marL="457200" lvl="2">
              <a:lnSpc>
                <a:spcPct val="150000"/>
              </a:lnSpc>
              <a:spcBef>
                <a:spcPct val="20000"/>
              </a:spcBef>
              <a:spcAft>
                <a:spcPts val="600"/>
              </a:spcAft>
              <a:buClr>
                <a:srgbClr val="00B0F0"/>
              </a:buClr>
              <a:defRPr/>
            </a:pPr>
            <a:r>
              <a:rPr lang="en-US" b="1" dirty="0">
                <a:solidFill>
                  <a:srgbClr val="005EA4"/>
                </a:solidFill>
              </a:rPr>
              <a:t>Current Assets (4 accounts):</a:t>
            </a:r>
          </a:p>
          <a:p>
            <a:pPr marL="519113" lvl="3">
              <a:lnSpc>
                <a:spcPct val="150000"/>
              </a:lnSpc>
              <a:spcBef>
                <a:spcPct val="20000"/>
              </a:spcBef>
              <a:buClr>
                <a:srgbClr val="92D050"/>
              </a:buClr>
              <a:defRPr/>
            </a:pPr>
            <a:r>
              <a:rPr lang="de-DE" b="1" dirty="0">
                <a:solidFill>
                  <a:srgbClr val="595959"/>
                </a:solidFill>
              </a:rPr>
              <a:t>JOINT:</a:t>
            </a:r>
            <a:r>
              <a:rPr lang="de-DE" dirty="0">
                <a:solidFill>
                  <a:srgbClr val="595959"/>
                </a:solidFill>
              </a:rPr>
              <a:t>	</a:t>
            </a:r>
            <a:r>
              <a:rPr lang="de-DE" sz="1600" dirty="0" err="1">
                <a:solidFill>
                  <a:srgbClr val="595959"/>
                </a:solidFill>
              </a:rPr>
              <a:t>Taxable</a:t>
            </a:r>
            <a:r>
              <a:rPr lang="de-DE" sz="1600" dirty="0">
                <a:solidFill>
                  <a:srgbClr val="595959"/>
                </a:solidFill>
              </a:rPr>
              <a:t> </a:t>
            </a:r>
            <a:r>
              <a:rPr lang="de-DE" sz="1600" dirty="0" err="1">
                <a:solidFill>
                  <a:srgbClr val="595959"/>
                </a:solidFill>
              </a:rPr>
              <a:t>Acct</a:t>
            </a:r>
            <a:r>
              <a:rPr lang="de-DE" sz="1600" dirty="0">
                <a:solidFill>
                  <a:srgbClr val="595959"/>
                </a:solidFill>
              </a:rPr>
              <a:t>	$1,300,000</a:t>
            </a:r>
            <a:r>
              <a:rPr lang="de-DE" dirty="0">
                <a:solidFill>
                  <a:srgbClr val="595959"/>
                </a:solidFill>
              </a:rPr>
              <a:t> </a:t>
            </a:r>
          </a:p>
          <a:p>
            <a:pPr marL="519113" lvl="3">
              <a:lnSpc>
                <a:spcPct val="150000"/>
              </a:lnSpc>
              <a:spcBef>
                <a:spcPct val="20000"/>
              </a:spcBef>
              <a:buClr>
                <a:srgbClr val="92D050"/>
              </a:buClr>
              <a:defRPr/>
            </a:pPr>
            <a:r>
              <a:rPr lang="de-DE" b="1" dirty="0">
                <a:solidFill>
                  <a:srgbClr val="595959"/>
                </a:solidFill>
              </a:rPr>
              <a:t>ALEX:</a:t>
            </a:r>
            <a:r>
              <a:rPr lang="de-DE" dirty="0">
                <a:solidFill>
                  <a:srgbClr val="595959"/>
                </a:solidFill>
              </a:rPr>
              <a:t>	</a:t>
            </a:r>
            <a:r>
              <a:rPr lang="de-DE" sz="1600" dirty="0">
                <a:solidFill>
                  <a:srgbClr val="595959"/>
                </a:solidFill>
              </a:rPr>
              <a:t>IRA			$800,000 </a:t>
            </a:r>
          </a:p>
          <a:p>
            <a:pPr marL="519113" lvl="4">
              <a:lnSpc>
                <a:spcPts val="1260"/>
              </a:lnSpc>
              <a:spcBef>
                <a:spcPct val="20000"/>
              </a:spcBef>
              <a:buClr>
                <a:srgbClr val="77C043"/>
              </a:buClr>
              <a:defRPr/>
            </a:pPr>
            <a:r>
              <a:rPr lang="de-DE" dirty="0">
                <a:solidFill>
                  <a:srgbClr val="595959"/>
                </a:solidFill>
              </a:rPr>
              <a:t>		</a:t>
            </a:r>
            <a:r>
              <a:rPr lang="de-DE" sz="1600" dirty="0">
                <a:solidFill>
                  <a:srgbClr val="595959"/>
                </a:solidFill>
              </a:rPr>
              <a:t>Roth IRA		$25,000 </a:t>
            </a:r>
          </a:p>
          <a:p>
            <a:pPr marL="519113" lvl="3">
              <a:lnSpc>
                <a:spcPct val="150000"/>
              </a:lnSpc>
              <a:spcBef>
                <a:spcPct val="20000"/>
              </a:spcBef>
              <a:buClr>
                <a:srgbClr val="92D050"/>
              </a:buClr>
              <a:defRPr/>
            </a:pPr>
            <a:r>
              <a:rPr lang="de-DE" b="1" dirty="0">
                <a:solidFill>
                  <a:srgbClr val="595959"/>
                </a:solidFill>
              </a:rPr>
              <a:t>AMY: </a:t>
            </a:r>
            <a:r>
              <a:rPr lang="de-DE" dirty="0">
                <a:solidFill>
                  <a:srgbClr val="595959"/>
                </a:solidFill>
              </a:rPr>
              <a:t>	</a:t>
            </a:r>
            <a:r>
              <a:rPr lang="de-DE" sz="1600" dirty="0">
                <a:solidFill>
                  <a:srgbClr val="595959"/>
                </a:solidFill>
              </a:rPr>
              <a:t>IRA			$300,000</a:t>
            </a:r>
            <a:endParaRPr lang="en-US" sz="1600" dirty="0">
              <a:solidFill>
                <a:srgbClr val="595959"/>
              </a:solidFill>
            </a:endParaRPr>
          </a:p>
        </p:txBody>
      </p:sp>
      <p:cxnSp>
        <p:nvCxnSpPr>
          <p:cNvPr id="29" name="Straight Arrow Connector 28"/>
          <p:cNvCxnSpPr>
            <a:cxnSpLocks/>
          </p:cNvCxnSpPr>
          <p:nvPr/>
        </p:nvCxnSpPr>
        <p:spPr>
          <a:xfrm flipV="1">
            <a:off x="3988545" y="3923260"/>
            <a:ext cx="540924" cy="633704"/>
          </a:xfrm>
          <a:prstGeom prst="straightConnector1">
            <a:avLst/>
          </a:prstGeom>
          <a:ln w="3175"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V="1">
            <a:off x="3873913" y="4764505"/>
            <a:ext cx="671179" cy="327298"/>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p:cNvCxnSpPr>
          <p:nvPr/>
        </p:nvCxnSpPr>
        <p:spPr>
          <a:xfrm flipV="1">
            <a:off x="3808811" y="5298366"/>
            <a:ext cx="861912" cy="112652"/>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C33DF9F-183D-514F-99E5-23C91A959904}"/>
              </a:ext>
            </a:extLst>
          </p:cNvPr>
          <p:cNvCxnSpPr>
            <a:cxnSpLocks/>
          </p:cNvCxnSpPr>
          <p:nvPr/>
        </p:nvCxnSpPr>
        <p:spPr>
          <a:xfrm>
            <a:off x="1525406" y="4384505"/>
            <a:ext cx="0" cy="1526231"/>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736600" y="1476828"/>
            <a:ext cx="3225800" cy="2235200"/>
            <a:chOff x="736600" y="1476828"/>
            <a:chExt cx="3225800" cy="2235200"/>
          </a:xfrm>
        </p:grpSpPr>
        <p:sp>
          <p:nvSpPr>
            <p:cNvPr id="34" name="Rectangle 33"/>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cxnSp>
        <p:nvCxnSpPr>
          <p:cNvPr id="38" name="Straight Connector 37">
            <a:extLst>
              <a:ext uri="{FF2B5EF4-FFF2-40B4-BE49-F238E27FC236}">
                <a16:creationId xmlns:a16="http://schemas.microsoft.com/office/drawing/2014/main" id="{7C33DF9F-183D-514F-99E5-23C91A959904}"/>
              </a:ext>
            </a:extLst>
          </p:cNvPr>
          <p:cNvCxnSpPr>
            <a:cxnSpLocks/>
          </p:cNvCxnSpPr>
          <p:nvPr/>
        </p:nvCxnSpPr>
        <p:spPr>
          <a:xfrm>
            <a:off x="2863317" y="4384505"/>
            <a:ext cx="0" cy="1526231"/>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C33DF9F-183D-514F-99E5-23C91A959904}"/>
              </a:ext>
            </a:extLst>
          </p:cNvPr>
          <p:cNvCxnSpPr>
            <a:cxnSpLocks/>
          </p:cNvCxnSpPr>
          <p:nvPr/>
        </p:nvCxnSpPr>
        <p:spPr>
          <a:xfrm>
            <a:off x="5639663" y="3185962"/>
            <a:ext cx="0" cy="3320716"/>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787445" y="1098755"/>
            <a:ext cx="6651523" cy="1637071"/>
            <a:chOff x="2787445" y="1098755"/>
            <a:chExt cx="6651523" cy="1637071"/>
          </a:xfrm>
        </p:grpSpPr>
        <p:sp>
          <p:nvSpPr>
            <p:cNvPr id="22" name="Rectangle 21"/>
            <p:cNvSpPr/>
            <p:nvPr/>
          </p:nvSpPr>
          <p:spPr>
            <a:xfrm>
              <a:off x="2787445" y="1098755"/>
              <a:ext cx="6356555" cy="16370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137991" y="1243769"/>
              <a:ext cx="6300977" cy="1246495"/>
            </a:xfrm>
            <a:prstGeom prst="rect">
              <a:avLst/>
            </a:prstGeom>
            <a:noFill/>
          </p:spPr>
          <p:txBody>
            <a:bodyPr wrap="square" rtlCol="0">
              <a:spAutoFit/>
            </a:bodyPr>
            <a:lstStyle/>
            <a:p>
              <a:r>
                <a:rPr lang="en-US" sz="1100" b="1" dirty="0">
                  <a:solidFill>
                    <a:srgbClr val="005EA4"/>
                  </a:solidFill>
                </a:rPr>
                <a:t>Typical scenario: advisor sets an investment allocation based on a series of risk profile answers</a:t>
              </a:r>
              <a:r>
                <a:rPr lang="en-US" sz="1100" dirty="0">
                  <a:solidFill>
                    <a:srgbClr val="005EA4"/>
                  </a:solidFill>
                </a:rPr>
                <a:t>.</a:t>
              </a:r>
            </a:p>
            <a:p>
              <a:endParaRPr lang="en-US" sz="1100" dirty="0">
                <a:solidFill>
                  <a:srgbClr val="1F497D"/>
                </a:solidFill>
              </a:endParaRPr>
            </a:p>
            <a:p>
              <a:pPr marL="171450" indent="-171450">
                <a:spcAft>
                  <a:spcPts val="1200"/>
                </a:spcAft>
                <a:buFont typeface="Wingdings" panose="05000000000000000000" pitchFamily="2" charset="2"/>
                <a:buChar char="§"/>
              </a:pPr>
              <a:r>
                <a:rPr lang="en-US" sz="1100" dirty="0">
                  <a:solidFill>
                    <a:srgbClr val="595959"/>
                  </a:solidFill>
                </a:rPr>
                <a:t>“My goal for this investment is to grow (aggressively, moderately or cautiously).</a:t>
              </a:r>
            </a:p>
            <a:p>
              <a:pPr marL="171450" indent="-171450">
                <a:spcAft>
                  <a:spcPts val="1200"/>
                </a:spcAft>
                <a:buFont typeface="Wingdings" panose="05000000000000000000" pitchFamily="2" charset="2"/>
                <a:buChar char="§"/>
              </a:pPr>
              <a:r>
                <a:rPr lang="en-US" sz="1100" dirty="0">
                  <a:solidFill>
                    <a:srgbClr val="595959"/>
                  </a:solidFill>
                </a:rPr>
                <a:t> “My income sources are _________ (stable/unstable).”</a:t>
              </a:r>
            </a:p>
            <a:p>
              <a:pPr marL="171450" indent="-171450">
                <a:spcAft>
                  <a:spcPts val="1200"/>
                </a:spcAft>
                <a:buFont typeface="Wingdings" panose="05000000000000000000" pitchFamily="2" charset="2"/>
                <a:buChar char="§"/>
              </a:pPr>
              <a:r>
                <a:rPr lang="en-US" sz="1100" dirty="0">
                  <a:solidFill>
                    <a:srgbClr val="595959"/>
                  </a:solidFill>
                </a:rPr>
                <a:t>“I plan to start taking money from my investments in _____ years.”</a:t>
              </a:r>
            </a:p>
          </p:txBody>
        </p:sp>
      </p:grpSp>
      <p:cxnSp>
        <p:nvCxnSpPr>
          <p:cNvPr id="28" name="Straight Arrow Connector 27"/>
          <p:cNvCxnSpPr>
            <a:cxnSpLocks/>
          </p:cNvCxnSpPr>
          <p:nvPr/>
        </p:nvCxnSpPr>
        <p:spPr>
          <a:xfrm flipV="1">
            <a:off x="3909858" y="5812212"/>
            <a:ext cx="659725" cy="4813"/>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789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down)">
                                      <p:cBhvr>
                                        <p:cTn id="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87FF141B-1BA1-D54B-AEDA-C75FD4FE8FF7}"/>
              </a:ext>
            </a:extLst>
          </p:cNvPr>
          <p:cNvGraphicFramePr/>
          <p:nvPr/>
        </p:nvGraphicFramePr>
        <p:xfrm>
          <a:off x="5289604" y="5169672"/>
          <a:ext cx="832899" cy="555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42">
            <a:extLst>
              <a:ext uri="{FF2B5EF4-FFF2-40B4-BE49-F238E27FC236}">
                <a16:creationId xmlns:a16="http://schemas.microsoft.com/office/drawing/2014/main" id="{6F5BF451-39B9-044B-9950-1B8D61D8A58E}"/>
              </a:ext>
            </a:extLst>
          </p:cNvPr>
          <p:cNvGraphicFramePr/>
          <p:nvPr/>
        </p:nvGraphicFramePr>
        <p:xfrm>
          <a:off x="5359181" y="4556096"/>
          <a:ext cx="606618" cy="4044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E2ED333F-5A23-684A-A943-31ECB4C22F63}"/>
              </a:ext>
            </a:extLst>
          </p:cNvPr>
          <p:cNvGraphicFramePr/>
          <p:nvPr/>
        </p:nvGraphicFramePr>
        <p:xfrm>
          <a:off x="5000046" y="3464118"/>
          <a:ext cx="1424609" cy="9497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Chart 33">
            <a:extLst>
              <a:ext uri="{FF2B5EF4-FFF2-40B4-BE49-F238E27FC236}">
                <a16:creationId xmlns:a16="http://schemas.microsoft.com/office/drawing/2014/main" id="{D5658BC8-7A78-044C-BFDC-DA04709E0FE1}"/>
              </a:ext>
            </a:extLst>
          </p:cNvPr>
          <p:cNvGraphicFramePr/>
          <p:nvPr/>
        </p:nvGraphicFramePr>
        <p:xfrm>
          <a:off x="4818491" y="2258170"/>
          <a:ext cx="1829462" cy="12196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p:nvPr/>
        </p:nvGraphicFramePr>
        <p:xfrm>
          <a:off x="5337791" y="5191884"/>
          <a:ext cx="772967" cy="678082"/>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588397" y="1466797"/>
            <a:ext cx="4445756" cy="3859518"/>
          </a:xfrm>
          <a:prstGeom prst="rect">
            <a:avLst/>
          </a:prstGeom>
          <a:noFill/>
        </p:spPr>
        <p:txBody>
          <a:bodyPr wrap="square" rtlCol="0">
            <a:spAutoFit/>
          </a:bodyPr>
          <a:lstStyle/>
          <a:p>
            <a:pPr marL="0" lvl="2">
              <a:spcBef>
                <a:spcPct val="20000"/>
              </a:spcBef>
              <a:spcAft>
                <a:spcPts val="600"/>
              </a:spcAft>
              <a:buClr>
                <a:srgbClr val="00B0F0"/>
              </a:buClr>
              <a:defRPr/>
            </a:pPr>
            <a:r>
              <a:rPr lang="en-US" b="1" dirty="0">
                <a:solidFill>
                  <a:srgbClr val="005EA4"/>
                </a:solidFill>
              </a:rPr>
              <a:t>Account-based shortcomings:</a:t>
            </a:r>
          </a:p>
          <a:p>
            <a:pPr marL="460375" lvl="3" indent="-174625">
              <a:spcBef>
                <a:spcPct val="20000"/>
              </a:spcBef>
              <a:buClr>
                <a:srgbClr val="005EA4"/>
              </a:buClr>
              <a:buFont typeface="+mj-lt"/>
              <a:buAutoNum type="arabicPeriod"/>
              <a:defRPr/>
            </a:pPr>
            <a:r>
              <a:rPr lang="de-DE" sz="1600" b="1" dirty="0">
                <a:solidFill>
                  <a:srgbClr val="595959"/>
                </a:solidFill>
              </a:rPr>
              <a:t>Costs </a:t>
            </a:r>
          </a:p>
          <a:p>
            <a:pPr marL="798513" lvl="5" indent="-171450">
              <a:spcBef>
                <a:spcPct val="20000"/>
              </a:spcBef>
              <a:buClr>
                <a:schemeClr val="bg1">
                  <a:lumMod val="65000"/>
                </a:schemeClr>
              </a:buClr>
              <a:buFont typeface="Wingdings" panose="05000000000000000000" pitchFamily="2" charset="2"/>
              <a:buChar char="§"/>
              <a:defRPr/>
            </a:pPr>
            <a:r>
              <a:rPr lang="de-DE" sz="1200" dirty="0">
                <a:solidFill>
                  <a:schemeClr val="tx1">
                    <a:lumMod val="75000"/>
                    <a:lumOff val="25000"/>
                  </a:schemeClr>
                </a:solidFill>
              </a:rPr>
              <a:t>Larger number of holdings at </a:t>
            </a:r>
            <a:r>
              <a:rPr lang="de-DE" sz="1200" dirty="0" err="1">
                <a:solidFill>
                  <a:schemeClr val="tx1">
                    <a:lumMod val="75000"/>
                    <a:lumOff val="25000"/>
                  </a:schemeClr>
                </a:solidFill>
              </a:rPr>
              <a:t>inception</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(4 x 12= 48 transactions)</a:t>
            </a:r>
          </a:p>
          <a:p>
            <a:pPr marL="798513" lvl="5" indent="-171450">
              <a:spcBef>
                <a:spcPct val="20000"/>
              </a:spcBef>
              <a:spcAft>
                <a:spcPts val="600"/>
              </a:spcAft>
              <a:buClr>
                <a:schemeClr val="bg1">
                  <a:lumMod val="65000"/>
                </a:schemeClr>
              </a:buClr>
              <a:buFont typeface="Wingdings" panose="05000000000000000000" pitchFamily="2" charset="2"/>
              <a:buChar char="§"/>
              <a:defRPr/>
            </a:pPr>
            <a:r>
              <a:rPr lang="de-DE" sz="1200" dirty="0">
                <a:solidFill>
                  <a:schemeClr val="tx1">
                    <a:lumMod val="75000"/>
                    <a:lumOff val="25000"/>
                  </a:schemeClr>
                </a:solidFill>
              </a:rPr>
              <a:t>More positions equals more costs </a:t>
            </a:r>
          </a:p>
          <a:p>
            <a:pPr marL="460375" lvl="3" indent="-174625">
              <a:spcBef>
                <a:spcPct val="20000"/>
              </a:spcBef>
              <a:buClr>
                <a:srgbClr val="005EA4"/>
              </a:buClr>
              <a:buFont typeface="+mj-lt"/>
              <a:buAutoNum type="arabicPeriod"/>
              <a:defRPr/>
            </a:pPr>
            <a:r>
              <a:rPr lang="de-DE" sz="1600" b="1" dirty="0">
                <a:solidFill>
                  <a:schemeClr val="tx1">
                    <a:lumMod val="75000"/>
                    <a:lumOff val="25000"/>
                  </a:schemeClr>
                </a:solidFill>
              </a:rPr>
              <a:t>Taxes </a:t>
            </a:r>
          </a:p>
          <a:p>
            <a:pPr marL="801688" lvl="5" indent="-174625">
              <a:spcBef>
                <a:spcPct val="20000"/>
              </a:spcBef>
              <a:buClr>
                <a:schemeClr val="bg1">
                  <a:lumMod val="65000"/>
                </a:schemeClr>
              </a:buClr>
              <a:buFont typeface="Wingdings" panose="05000000000000000000" pitchFamily="2" charset="2"/>
              <a:buChar char="§"/>
              <a:defRPr/>
            </a:pPr>
            <a:r>
              <a:rPr lang="de-DE" sz="1200" dirty="0">
                <a:solidFill>
                  <a:schemeClr val="tx1">
                    <a:lumMod val="75000"/>
                    <a:lumOff val="25000"/>
                  </a:schemeClr>
                </a:solidFill>
              </a:rPr>
              <a:t>Putting tax inefficient holdings in taxable accounts </a:t>
            </a:r>
          </a:p>
          <a:p>
            <a:pPr marL="973137" lvl="6" indent="-171450">
              <a:spcBef>
                <a:spcPct val="20000"/>
              </a:spcBef>
              <a:buClr>
                <a:schemeClr val="bg1">
                  <a:lumMod val="65000"/>
                </a:schemeClr>
              </a:buClr>
              <a:buFont typeface="Courier New" panose="02070309020205020404" pitchFamily="49" charset="0"/>
              <a:buChar char="o"/>
              <a:defRPr/>
            </a:pPr>
            <a:r>
              <a:rPr lang="de-DE" sz="1200" dirty="0">
                <a:solidFill>
                  <a:schemeClr val="tx1">
                    <a:lumMod val="75000"/>
                    <a:lumOff val="25000"/>
                  </a:schemeClr>
                </a:solidFill>
              </a:rPr>
              <a:t>Treasuries, REITs, High Yield FI, Commodities, belong in Tax- Deferred accounts</a:t>
            </a:r>
          </a:p>
          <a:p>
            <a:pPr marL="460375" lvl="1" indent="-174625">
              <a:lnSpc>
                <a:spcPct val="150000"/>
              </a:lnSpc>
              <a:spcBef>
                <a:spcPct val="20000"/>
              </a:spcBef>
              <a:buClr>
                <a:srgbClr val="005EA4"/>
              </a:buClr>
              <a:buFont typeface="+mj-lt"/>
              <a:buAutoNum type="arabicPeriod" startAt="3"/>
              <a:defRPr/>
            </a:pPr>
            <a:r>
              <a:rPr lang="de-DE" sz="1600" b="1" dirty="0">
                <a:solidFill>
                  <a:schemeClr val="tx1">
                    <a:lumMod val="75000"/>
                    <a:lumOff val="25000"/>
                  </a:schemeClr>
                </a:solidFill>
              </a:rPr>
              <a:t>Rebalancing</a:t>
            </a:r>
          </a:p>
          <a:p>
            <a:pPr marL="801688" lvl="3" indent="-174625">
              <a:spcBef>
                <a:spcPct val="20000"/>
              </a:spcBef>
              <a:buClr>
                <a:schemeClr val="bg1">
                  <a:lumMod val="65000"/>
                </a:schemeClr>
              </a:buClr>
              <a:buFont typeface="Wingdings" panose="05000000000000000000" pitchFamily="2" charset="2"/>
              <a:buChar char="§"/>
              <a:defRPr/>
            </a:pPr>
            <a:r>
              <a:rPr lang="de-DE" sz="1200" dirty="0">
                <a:solidFill>
                  <a:schemeClr val="tx1">
                    <a:lumMod val="75000"/>
                    <a:lumOff val="25000"/>
                  </a:schemeClr>
                </a:solidFill>
              </a:rPr>
              <a:t>Each account rebalanced seperately</a:t>
            </a:r>
          </a:p>
          <a:p>
            <a:pPr marL="973137" lvl="4" indent="-171450">
              <a:spcBef>
                <a:spcPct val="20000"/>
              </a:spcBef>
              <a:buClr>
                <a:schemeClr val="bg1">
                  <a:lumMod val="65000"/>
                </a:schemeClr>
              </a:buClr>
              <a:buFont typeface="Courier New" panose="02070309020205020404" pitchFamily="49" charset="0"/>
              <a:buChar char="o"/>
              <a:defRPr/>
            </a:pPr>
            <a:r>
              <a:rPr lang="de-DE" sz="1200" dirty="0">
                <a:solidFill>
                  <a:schemeClr val="tx1">
                    <a:lumMod val="75000"/>
                    <a:lumOff val="25000"/>
                  </a:schemeClr>
                </a:solidFill>
              </a:rPr>
              <a:t>Greatly increases transaction costs</a:t>
            </a:r>
          </a:p>
          <a:p>
            <a:pPr marL="801688" lvl="3" indent="-174625">
              <a:spcBef>
                <a:spcPct val="20000"/>
              </a:spcBef>
              <a:buClr>
                <a:schemeClr val="bg1">
                  <a:lumMod val="65000"/>
                </a:schemeClr>
              </a:buClr>
              <a:buFont typeface="Wingdings" panose="05000000000000000000" pitchFamily="2" charset="2"/>
              <a:buChar char="§"/>
              <a:defRPr/>
            </a:pPr>
            <a:r>
              <a:rPr lang="de-DE" sz="1200" dirty="0">
                <a:solidFill>
                  <a:schemeClr val="tx1">
                    <a:lumMod val="75000"/>
                    <a:lumOff val="25000"/>
                  </a:schemeClr>
                </a:solidFill>
              </a:rPr>
              <a:t>Rebalancing in taxable account </a:t>
            </a:r>
            <a:r>
              <a:rPr lang="de-DE" sz="1200" dirty="0" err="1">
                <a:solidFill>
                  <a:schemeClr val="tx1">
                    <a:lumMod val="75000"/>
                    <a:lumOff val="25000"/>
                  </a:schemeClr>
                </a:solidFill>
              </a:rPr>
              <a:t>creates</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a tax consequence </a:t>
            </a:r>
          </a:p>
          <a:p>
            <a:pPr lvl="3" indent="-171450">
              <a:spcBef>
                <a:spcPct val="20000"/>
              </a:spcBef>
              <a:buClr>
                <a:srgbClr val="92D050"/>
              </a:buClr>
              <a:buFont typeface="Arial" panose="020B0604020202020204" pitchFamily="34" charset="0"/>
              <a:buChar char="•"/>
              <a:defRPr/>
            </a:pPr>
            <a:endParaRPr lang="en-US" sz="1200" dirty="0">
              <a:solidFill>
                <a:prstClr val="black">
                  <a:lumMod val="65000"/>
                  <a:lumOff val="35000"/>
                </a:prstClr>
              </a:solidFill>
            </a:endParaRPr>
          </a:p>
        </p:txBody>
      </p:sp>
      <p:cxnSp>
        <p:nvCxnSpPr>
          <p:cNvPr id="33" name="Straight Connector 32"/>
          <p:cNvCxnSpPr/>
          <p:nvPr/>
        </p:nvCxnSpPr>
        <p:spPr>
          <a:xfrm>
            <a:off x="6249728" y="1974893"/>
            <a:ext cx="26791" cy="3895073"/>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7791" y="1997006"/>
            <a:ext cx="729414" cy="430887"/>
          </a:xfrm>
          <a:prstGeom prst="rect">
            <a:avLst/>
          </a:prstGeom>
          <a:noFill/>
        </p:spPr>
        <p:txBody>
          <a:bodyPr wrap="square" rtlCol="0">
            <a:spAutoFit/>
          </a:bodyPr>
          <a:lstStyle/>
          <a:p>
            <a:r>
              <a:rPr lang="en-US" sz="1100" b="1" dirty="0">
                <a:solidFill>
                  <a:srgbClr val="005EA4"/>
                </a:solidFill>
              </a:rPr>
              <a:t>48 Total Holdings</a:t>
            </a:r>
          </a:p>
        </p:txBody>
      </p:sp>
      <p:sp>
        <p:nvSpPr>
          <p:cNvPr id="11" name="TextBox 10"/>
          <p:cNvSpPr txBox="1"/>
          <p:nvPr/>
        </p:nvSpPr>
        <p:spPr>
          <a:xfrm>
            <a:off x="5345965" y="4257206"/>
            <a:ext cx="795130" cy="246221"/>
          </a:xfrm>
          <a:prstGeom prst="rect">
            <a:avLst/>
          </a:prstGeom>
          <a:noFill/>
        </p:spPr>
        <p:txBody>
          <a:bodyPr wrap="square" rtlCol="0">
            <a:spAutoFit/>
          </a:bodyPr>
          <a:lstStyle/>
          <a:p>
            <a:r>
              <a:rPr lang="en-US" sz="1000" b="1" dirty="0">
                <a:solidFill>
                  <a:prstClr val="black"/>
                </a:solidFill>
              </a:rPr>
              <a:t>12 Funds</a:t>
            </a:r>
          </a:p>
        </p:txBody>
      </p:sp>
      <p:sp>
        <p:nvSpPr>
          <p:cNvPr id="27" name="TextBox 26"/>
          <p:cNvSpPr txBox="1"/>
          <p:nvPr/>
        </p:nvSpPr>
        <p:spPr>
          <a:xfrm>
            <a:off x="5341232" y="3327926"/>
            <a:ext cx="795130" cy="246221"/>
          </a:xfrm>
          <a:prstGeom prst="rect">
            <a:avLst/>
          </a:prstGeom>
          <a:noFill/>
        </p:spPr>
        <p:txBody>
          <a:bodyPr wrap="square" rtlCol="0">
            <a:spAutoFit/>
          </a:bodyPr>
          <a:lstStyle/>
          <a:p>
            <a:r>
              <a:rPr lang="en-US" sz="1000" b="1" dirty="0">
                <a:solidFill>
                  <a:prstClr val="black"/>
                </a:solidFill>
              </a:rPr>
              <a:t>12 Funds</a:t>
            </a:r>
          </a:p>
        </p:txBody>
      </p:sp>
      <p:sp>
        <p:nvSpPr>
          <p:cNvPr id="28" name="TextBox 27"/>
          <p:cNvSpPr txBox="1"/>
          <p:nvPr/>
        </p:nvSpPr>
        <p:spPr>
          <a:xfrm>
            <a:off x="5341232" y="4875315"/>
            <a:ext cx="795130" cy="246221"/>
          </a:xfrm>
          <a:prstGeom prst="rect">
            <a:avLst/>
          </a:prstGeom>
          <a:noFill/>
        </p:spPr>
        <p:txBody>
          <a:bodyPr wrap="square" rtlCol="0">
            <a:spAutoFit/>
          </a:bodyPr>
          <a:lstStyle/>
          <a:p>
            <a:r>
              <a:rPr lang="en-US" sz="1000" b="1" dirty="0">
                <a:solidFill>
                  <a:prstClr val="black"/>
                </a:solidFill>
              </a:rPr>
              <a:t>12 Funds</a:t>
            </a:r>
          </a:p>
        </p:txBody>
      </p:sp>
      <p:sp>
        <p:nvSpPr>
          <p:cNvPr id="30" name="TextBox 29"/>
          <p:cNvSpPr txBox="1"/>
          <p:nvPr/>
        </p:nvSpPr>
        <p:spPr>
          <a:xfrm>
            <a:off x="5341232" y="5646485"/>
            <a:ext cx="795130" cy="246221"/>
          </a:xfrm>
          <a:prstGeom prst="rect">
            <a:avLst/>
          </a:prstGeom>
          <a:noFill/>
        </p:spPr>
        <p:txBody>
          <a:bodyPr wrap="square" rtlCol="0">
            <a:spAutoFit/>
          </a:bodyPr>
          <a:lstStyle/>
          <a:p>
            <a:r>
              <a:rPr lang="en-US" sz="1000" b="1" dirty="0">
                <a:solidFill>
                  <a:prstClr val="black"/>
                </a:solidFill>
              </a:rPr>
              <a:t>12 Funds</a:t>
            </a:r>
          </a:p>
        </p:txBody>
      </p:sp>
      <p:sp>
        <p:nvSpPr>
          <p:cNvPr id="9" name="TextBox 8"/>
          <p:cNvSpPr txBox="1"/>
          <p:nvPr/>
        </p:nvSpPr>
        <p:spPr>
          <a:xfrm>
            <a:off x="5442357" y="2770732"/>
            <a:ext cx="729414" cy="276999"/>
          </a:xfrm>
          <a:prstGeom prst="rect">
            <a:avLst/>
          </a:prstGeom>
          <a:noFill/>
        </p:spPr>
        <p:txBody>
          <a:bodyPr wrap="square" rtlCol="0">
            <a:spAutoFit/>
          </a:bodyPr>
          <a:lstStyle/>
          <a:p>
            <a:r>
              <a:rPr lang="en-US" sz="1200" b="1" dirty="0"/>
              <a:t>Joint</a:t>
            </a:r>
          </a:p>
        </p:txBody>
      </p:sp>
      <p:sp>
        <p:nvSpPr>
          <p:cNvPr id="25" name="Title 1"/>
          <p:cNvSpPr>
            <a:spLocks noGrp="1"/>
          </p:cNvSpPr>
          <p:nvPr>
            <p:ph type="title" idx="4294967295"/>
          </p:nvPr>
        </p:nvSpPr>
        <p:spPr>
          <a:xfrm>
            <a:off x="433347" y="283464"/>
            <a:ext cx="8904665" cy="1100138"/>
          </a:xfrm>
        </p:spPr>
        <p:txBody>
          <a:bodyPr anchor="t" anchorCtr="0">
            <a:normAutofit/>
          </a:bodyPr>
          <a:lstStyle/>
          <a:p>
            <a:r>
              <a:rPr lang="en-US" sz="2800" dirty="0">
                <a:latin typeface="+mn-lt"/>
              </a:rPr>
              <a:t> </a:t>
            </a:r>
            <a:r>
              <a:rPr lang="en-US" sz="2800" dirty="0">
                <a:solidFill>
                  <a:schemeClr val="bg1"/>
                </a:solidFill>
                <a:latin typeface="+mn-lt"/>
              </a:rPr>
              <a:t>Pitfalls of </a:t>
            </a:r>
            <a:r>
              <a:rPr lang="en-US" sz="2800" b="1" dirty="0">
                <a:solidFill>
                  <a:srgbClr val="FF0000"/>
                </a:solidFill>
                <a:latin typeface="+mn-lt"/>
              </a:rPr>
              <a:t>account-based</a:t>
            </a:r>
            <a:r>
              <a:rPr lang="en-US" sz="2800" dirty="0">
                <a:solidFill>
                  <a:schemeClr val="accent6">
                    <a:lumMod val="60000"/>
                    <a:lumOff val="40000"/>
                  </a:schemeClr>
                </a:solidFill>
                <a:latin typeface="+mn-lt"/>
              </a:rPr>
              <a:t> </a:t>
            </a:r>
            <a:r>
              <a:rPr lang="en-US" sz="2800" dirty="0">
                <a:solidFill>
                  <a:schemeClr val="bg1"/>
                </a:solidFill>
                <a:latin typeface="+mn-lt"/>
              </a:rPr>
              <a:t>portfolio management</a:t>
            </a:r>
          </a:p>
        </p:txBody>
      </p:sp>
      <p:cxnSp>
        <p:nvCxnSpPr>
          <p:cNvPr id="21" name="Straight Arrow Connector 20"/>
          <p:cNvCxnSpPr>
            <a:cxnSpLocks/>
          </p:cNvCxnSpPr>
          <p:nvPr/>
        </p:nvCxnSpPr>
        <p:spPr>
          <a:xfrm flipV="1">
            <a:off x="3657600" y="3244133"/>
            <a:ext cx="1653871" cy="2264390"/>
          </a:xfrm>
          <a:prstGeom prst="straightConnector1">
            <a:avLst/>
          </a:prstGeom>
          <a:ln>
            <a:solidFill>
              <a:srgbClr val="005EA4"/>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808033" y="5518572"/>
            <a:ext cx="2814040" cy="276999"/>
          </a:xfrm>
          <a:prstGeom prst="rect">
            <a:avLst/>
          </a:prstGeom>
        </p:spPr>
        <p:txBody>
          <a:bodyPr wrap="none">
            <a:spAutoFit/>
          </a:bodyPr>
          <a:lstStyle/>
          <a:p>
            <a:r>
              <a:rPr lang="en-US" sz="1200" dirty="0">
                <a:solidFill>
                  <a:srgbClr val="C00000"/>
                </a:solidFill>
              </a:rPr>
              <a:t>Treasuries, Commodities, REITS, High Yield</a:t>
            </a:r>
            <a:endParaRPr lang="en-US" dirty="0">
              <a:solidFill>
                <a:srgbClr val="C00000"/>
              </a:solidFill>
            </a:endParaRPr>
          </a:p>
        </p:txBody>
      </p:sp>
      <p:graphicFrame>
        <p:nvGraphicFramePr>
          <p:cNvPr id="31" name="Chart 30">
            <a:extLst>
              <a:ext uri="{FF2B5EF4-FFF2-40B4-BE49-F238E27FC236}">
                <a16:creationId xmlns:a16="http://schemas.microsoft.com/office/drawing/2014/main" id="{3F754690-9020-CD41-AF05-38D716085954}"/>
              </a:ext>
            </a:extLst>
          </p:cNvPr>
          <p:cNvGraphicFramePr/>
          <p:nvPr>
            <p:extLst>
              <p:ext uri="{D42A27DB-BD31-4B8C-83A1-F6EECF244321}">
                <p14:modId xmlns:p14="http://schemas.microsoft.com/office/powerpoint/2010/main" val="1099050609"/>
              </p:ext>
            </p:extLst>
          </p:nvPr>
        </p:nvGraphicFramePr>
        <p:xfrm>
          <a:off x="5412187" y="2425146"/>
          <a:ext cx="4303313" cy="2868875"/>
        </p:xfrm>
        <a:graphic>
          <a:graphicData uri="http://schemas.openxmlformats.org/drawingml/2006/chart">
            <c:chart xmlns:c="http://schemas.openxmlformats.org/drawingml/2006/chart" xmlns:r="http://schemas.openxmlformats.org/officeDocument/2006/relationships" r:id="rId8"/>
          </a:graphicData>
        </a:graphic>
      </p:graphicFrame>
      <p:sp>
        <p:nvSpPr>
          <p:cNvPr id="32" name="TextBox 31">
            <a:extLst>
              <a:ext uri="{FF2B5EF4-FFF2-40B4-BE49-F238E27FC236}">
                <a16:creationId xmlns:a16="http://schemas.microsoft.com/office/drawing/2014/main" id="{9AE4E45B-AC30-AB4E-8316-AB8A196CEC9A}"/>
              </a:ext>
            </a:extLst>
          </p:cNvPr>
          <p:cNvSpPr txBox="1"/>
          <p:nvPr/>
        </p:nvSpPr>
        <p:spPr>
          <a:xfrm>
            <a:off x="7058687" y="3502273"/>
            <a:ext cx="984183" cy="646331"/>
          </a:xfrm>
          <a:prstGeom prst="rect">
            <a:avLst/>
          </a:prstGeom>
          <a:noFill/>
        </p:spPr>
        <p:txBody>
          <a:bodyPr wrap="square" rtlCol="0">
            <a:spAutoFit/>
          </a:bodyPr>
          <a:lstStyle/>
          <a:p>
            <a:pPr algn="ctr"/>
            <a:r>
              <a:rPr lang="en-US" sz="1200" b="1" dirty="0">
                <a:solidFill>
                  <a:schemeClr val="tx1">
                    <a:lumMod val="75000"/>
                    <a:lumOff val="25000"/>
                  </a:schemeClr>
                </a:solidFill>
              </a:rPr>
              <a:t>65/35</a:t>
            </a:r>
          </a:p>
          <a:p>
            <a:pPr algn="ctr"/>
            <a:r>
              <a:rPr lang="en-US" sz="1200" b="1" dirty="0">
                <a:solidFill>
                  <a:schemeClr val="tx1">
                    <a:lumMod val="75000"/>
                    <a:lumOff val="25000"/>
                  </a:schemeClr>
                </a:solidFill>
              </a:rPr>
              <a:t>Risk</a:t>
            </a:r>
          </a:p>
          <a:p>
            <a:pPr algn="ctr"/>
            <a:r>
              <a:rPr lang="en-US" sz="1200" b="1" dirty="0">
                <a:solidFill>
                  <a:schemeClr val="tx1">
                    <a:lumMod val="75000"/>
                    <a:lumOff val="25000"/>
                  </a:schemeClr>
                </a:solidFill>
              </a:rPr>
              <a:t>Allocation</a:t>
            </a:r>
          </a:p>
        </p:txBody>
      </p:sp>
      <p:sp>
        <p:nvSpPr>
          <p:cNvPr id="12" name="Rectangle 11">
            <a:extLst>
              <a:ext uri="{FF2B5EF4-FFF2-40B4-BE49-F238E27FC236}">
                <a16:creationId xmlns:a16="http://schemas.microsoft.com/office/drawing/2014/main" id="{EA121C65-C91E-7346-BC66-4B6DA7EB69E2}"/>
              </a:ext>
            </a:extLst>
          </p:cNvPr>
          <p:cNvSpPr/>
          <p:nvPr/>
        </p:nvSpPr>
        <p:spPr>
          <a:xfrm>
            <a:off x="1693628" y="5504098"/>
            <a:ext cx="3148716" cy="318052"/>
          </a:xfrm>
          <a:prstGeom prst="rect">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90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2737" y="293403"/>
            <a:ext cx="8467725" cy="1100138"/>
          </a:xfrm>
        </p:spPr>
        <p:txBody>
          <a:bodyPr anchor="t" anchorCtr="0">
            <a:normAutofit/>
          </a:bodyPr>
          <a:lstStyle/>
          <a:p>
            <a:r>
              <a:rPr lang="en-US" sz="3200" dirty="0">
                <a:latin typeface="+mn-lt"/>
              </a:rPr>
              <a:t>Controlling the </a:t>
            </a:r>
            <a:r>
              <a:rPr lang="en-US" sz="3200" b="1" dirty="0">
                <a:solidFill>
                  <a:srgbClr val="77C043"/>
                </a:solidFill>
                <a:latin typeface="+mn-lt"/>
              </a:rPr>
              <a:t>controllable</a:t>
            </a:r>
            <a:r>
              <a:rPr lang="en-US" sz="3200" b="1" dirty="0">
                <a:latin typeface="+mn-lt"/>
              </a:rPr>
              <a:t> </a:t>
            </a:r>
          </a:p>
        </p:txBody>
      </p:sp>
      <p:sp>
        <p:nvSpPr>
          <p:cNvPr id="4" name="TextBox 3"/>
          <p:cNvSpPr txBox="1"/>
          <p:nvPr/>
        </p:nvSpPr>
        <p:spPr>
          <a:xfrm>
            <a:off x="696998" y="1326597"/>
            <a:ext cx="7086929" cy="3785652"/>
          </a:xfrm>
          <a:prstGeom prst="rect">
            <a:avLst/>
          </a:prstGeom>
          <a:noFill/>
        </p:spPr>
        <p:txBody>
          <a:bodyPr wrap="square" rtlCol="0">
            <a:spAutoFit/>
          </a:bodyPr>
          <a:lstStyle/>
          <a:p>
            <a:r>
              <a:rPr lang="en-US" sz="2800" b="1" dirty="0" err="1">
                <a:solidFill>
                  <a:srgbClr val="005EA4"/>
                </a:solidFill>
              </a:rPr>
              <a:t>Wealthcare</a:t>
            </a:r>
            <a:r>
              <a:rPr lang="en-US" sz="2800" b="1" dirty="0">
                <a:solidFill>
                  <a:srgbClr val="005EA4"/>
                </a:solidFill>
              </a:rPr>
              <a:t> invests differently</a:t>
            </a:r>
          </a:p>
          <a:p>
            <a:endParaRPr lang="en-US" b="1" dirty="0">
              <a:solidFill>
                <a:prstClr val="black">
                  <a:lumMod val="65000"/>
                  <a:lumOff val="35000"/>
                </a:prstClr>
              </a:solidFill>
            </a:endParaRPr>
          </a:p>
          <a:p>
            <a:r>
              <a:rPr lang="en-US" sz="1600" dirty="0">
                <a:solidFill>
                  <a:srgbClr val="595959"/>
                </a:solidFill>
              </a:rPr>
              <a:t>Two guiding principles drive our investment philosophy:</a:t>
            </a:r>
          </a:p>
          <a:p>
            <a:endParaRPr lang="en-US" sz="1600" dirty="0">
              <a:solidFill>
                <a:srgbClr val="595959"/>
              </a:solidFill>
            </a:endParaRPr>
          </a:p>
          <a:p>
            <a:pPr marL="742950" lvl="1" indent="-285750">
              <a:buFont typeface="Wingdings" panose="05000000000000000000" pitchFamily="2" charset="2"/>
              <a:buChar char="§"/>
            </a:pPr>
            <a:r>
              <a:rPr lang="en-US" b="1" dirty="0">
                <a:solidFill>
                  <a:srgbClr val="77C043"/>
                </a:solidFill>
              </a:rPr>
              <a:t>Cost Effective: </a:t>
            </a:r>
            <a:r>
              <a:rPr lang="en-US" sz="1600" dirty="0">
                <a:solidFill>
                  <a:srgbClr val="595959"/>
                </a:solidFill>
              </a:rPr>
              <a:t>Managing cost through Household-Based Portfolio Management</a:t>
            </a:r>
          </a:p>
          <a:p>
            <a:pPr marL="742950" lvl="1" indent="-285750">
              <a:buFont typeface="Wingdings" panose="05000000000000000000" pitchFamily="2" charset="2"/>
              <a:buChar char="§"/>
            </a:pPr>
            <a:endParaRPr lang="en-US" sz="1600" dirty="0">
              <a:solidFill>
                <a:schemeClr val="tx1">
                  <a:lumMod val="75000"/>
                  <a:lumOff val="25000"/>
                </a:schemeClr>
              </a:solidFill>
            </a:endParaRPr>
          </a:p>
          <a:p>
            <a:pPr marL="742950" lvl="1" indent="-285750">
              <a:buFont typeface="Wingdings" panose="05000000000000000000" pitchFamily="2" charset="2"/>
              <a:buChar char="§"/>
            </a:pPr>
            <a:r>
              <a:rPr lang="en-US" b="1" dirty="0">
                <a:solidFill>
                  <a:srgbClr val="77C043"/>
                </a:solidFill>
              </a:rPr>
              <a:t>Goals Connected: </a:t>
            </a:r>
            <a:r>
              <a:rPr lang="en-US" sz="1600" dirty="0">
                <a:solidFill>
                  <a:srgbClr val="595959"/>
                </a:solidFill>
              </a:rPr>
              <a:t>Managing your investing </a:t>
            </a:r>
            <a:r>
              <a:rPr lang="en-US" sz="1600" b="1" dirty="0">
                <a:solidFill>
                  <a:srgbClr val="77C043"/>
                </a:solidFill>
              </a:rPr>
              <a:t>behavior &amp; goals</a:t>
            </a:r>
            <a:br>
              <a:rPr lang="en-US" sz="1600" b="1" dirty="0">
                <a:solidFill>
                  <a:srgbClr val="6BB041"/>
                </a:solidFill>
              </a:rPr>
            </a:br>
            <a:r>
              <a:rPr lang="en-US" sz="1600" dirty="0">
                <a:solidFill>
                  <a:srgbClr val="595959"/>
                </a:solidFill>
              </a:rPr>
              <a:t>through Comfort Zone monitoring </a:t>
            </a:r>
          </a:p>
          <a:p>
            <a:pPr lvl="1"/>
            <a:endParaRPr lang="en-US" sz="1600" dirty="0">
              <a:solidFill>
                <a:srgbClr val="595959"/>
              </a:solidFill>
            </a:endParaRPr>
          </a:p>
          <a:p>
            <a:r>
              <a:rPr lang="en-US" sz="1600" dirty="0">
                <a:solidFill>
                  <a:srgbClr val="595959"/>
                </a:solidFill>
              </a:rPr>
              <a:t>For over a decade, we have helped investors pursue and strive to achieve their goals using a dynamic and disciplined approach that seamlessly integrates your financial plan with your investments. </a:t>
            </a:r>
          </a:p>
          <a:p>
            <a:endParaRPr lang="en-US" sz="1400" dirty="0">
              <a:solidFill>
                <a:schemeClr val="tx1">
                  <a:lumMod val="75000"/>
                  <a:lumOff val="25000"/>
                </a:schemeClr>
              </a:solidFill>
            </a:endParaRPr>
          </a:p>
        </p:txBody>
      </p:sp>
    </p:spTree>
    <p:extLst>
      <p:ext uri="{BB962C8B-B14F-4D97-AF65-F5344CB8AC3E}">
        <p14:creationId xmlns:p14="http://schemas.microsoft.com/office/powerpoint/2010/main" val="78815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4"/>
          <p:cNvSpPr>
            <a:spLocks noChangeArrowheads="1"/>
          </p:cNvSpPr>
          <p:nvPr/>
        </p:nvSpPr>
        <p:spPr bwMode="auto">
          <a:xfrm>
            <a:off x="2039472" y="1575689"/>
            <a:ext cx="5338203"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buFont typeface="Wingdings" pitchFamily="2" charset="2"/>
              <a:buNone/>
            </a:pPr>
            <a:endParaRPr lang="en-US" altLang="en-US" sz="825" dirty="0">
              <a:solidFill>
                <a:prstClr val="black">
                  <a:lumMod val="65000"/>
                  <a:lumOff val="35000"/>
                </a:prstClr>
              </a:solidFill>
            </a:endParaRPr>
          </a:p>
          <a:p>
            <a:pPr eaLnBrk="1" hangingPunct="1">
              <a:buFont typeface="Wingdings" pitchFamily="2" charset="2"/>
              <a:buNone/>
            </a:pPr>
            <a:r>
              <a:rPr lang="en-US" altLang="en-US" sz="825" dirty="0">
                <a:solidFill>
                  <a:prstClr val="black">
                    <a:lumMod val="65000"/>
                    <a:lumOff val="35000"/>
                  </a:prstClr>
                </a:solidFill>
              </a:rPr>
              <a:t>.</a:t>
            </a:r>
          </a:p>
        </p:txBody>
      </p:sp>
      <p:sp>
        <p:nvSpPr>
          <p:cNvPr id="28" name="Rectangle 37"/>
          <p:cNvSpPr>
            <a:spLocks noChangeArrowheads="1"/>
          </p:cNvSpPr>
          <p:nvPr/>
        </p:nvSpPr>
        <p:spPr bwMode="auto">
          <a:xfrm>
            <a:off x="759795" y="5620548"/>
            <a:ext cx="4523816" cy="323165"/>
          </a:xfrm>
          <a:prstGeom prst="rect">
            <a:avLst/>
          </a:prstGeom>
          <a:noFill/>
          <a:ln w="9525" algn="ctr">
            <a:noFill/>
            <a:miter lim="800000"/>
            <a:headEnd/>
            <a:tailEnd/>
          </a:ln>
        </p:spPr>
        <p:txBody>
          <a:bodyPr wrap="square" lIns="0" tIns="0" rIns="0" bIns="0">
            <a:spAutoFit/>
          </a:bodyPr>
          <a:lstStyle/>
          <a:p>
            <a:pPr marL="47618" indent="-47618">
              <a:tabLst>
                <a:tab pos="47618" algn="l"/>
              </a:tabLst>
              <a:defRPr/>
            </a:pPr>
            <a:r>
              <a:rPr lang="en-US" sz="900" i="1" baseline="30000" dirty="0">
                <a:solidFill>
                  <a:prstClr val="black">
                    <a:lumMod val="65000"/>
                    <a:lumOff val="35000"/>
                  </a:prstClr>
                </a:solidFill>
              </a:rPr>
              <a:t>1</a:t>
            </a:r>
            <a:r>
              <a:rPr lang="en-US" sz="900" i="1" dirty="0">
                <a:solidFill>
                  <a:prstClr val="black">
                    <a:lumMod val="65000"/>
                    <a:lumOff val="35000"/>
                  </a:prstClr>
                </a:solidFill>
              </a:rPr>
              <a:t>Blanchett, Kaplan. August 2013. “Alpha, Beta and Now…Gamma” Journal of Retirement. </a:t>
            </a:r>
          </a:p>
          <a:p>
            <a:pPr marL="171424" indent="-171424">
              <a:buFontTx/>
              <a:buAutoNum type="arabicPlain" startAt="2"/>
              <a:tabLst>
                <a:tab pos="47618" algn="l"/>
              </a:tabLst>
              <a:defRPr/>
            </a:pPr>
            <a:endParaRPr lang="en-US" sz="600" i="1" dirty="0">
              <a:solidFill>
                <a:prstClr val="black">
                  <a:lumMod val="65000"/>
                  <a:lumOff val="35000"/>
                </a:prstClr>
              </a:solidFill>
            </a:endParaRPr>
          </a:p>
          <a:p>
            <a:pPr marL="47618" indent="-47618">
              <a:tabLst>
                <a:tab pos="47618" algn="l"/>
              </a:tabLst>
              <a:defRPr/>
            </a:pPr>
            <a:endParaRPr lang="en-US" sz="600" i="1" dirty="0">
              <a:solidFill>
                <a:prstClr val="black">
                  <a:lumMod val="65000"/>
                  <a:lumOff val="3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84621503"/>
              </p:ext>
            </p:extLst>
          </p:nvPr>
        </p:nvGraphicFramePr>
        <p:xfrm>
          <a:off x="759795" y="2328693"/>
          <a:ext cx="7539846" cy="2722234"/>
        </p:xfrm>
        <a:graphic>
          <a:graphicData uri="http://schemas.openxmlformats.org/drawingml/2006/table">
            <a:tbl>
              <a:tblPr firstRow="1" bandRow="1">
                <a:tableStyleId>{5C22544A-7EE6-4342-B048-85BDC9FD1C3A}</a:tableStyleId>
              </a:tblPr>
              <a:tblGrid>
                <a:gridCol w="3723235">
                  <a:extLst>
                    <a:ext uri="{9D8B030D-6E8A-4147-A177-3AD203B41FA5}">
                      <a16:colId xmlns:a16="http://schemas.microsoft.com/office/drawing/2014/main" val="20000"/>
                    </a:ext>
                  </a:extLst>
                </a:gridCol>
                <a:gridCol w="3816611">
                  <a:extLst>
                    <a:ext uri="{9D8B030D-6E8A-4147-A177-3AD203B41FA5}">
                      <a16:colId xmlns:a16="http://schemas.microsoft.com/office/drawing/2014/main" val="20001"/>
                    </a:ext>
                  </a:extLst>
                </a:gridCol>
              </a:tblGrid>
              <a:tr h="513129">
                <a:tc>
                  <a:txBody>
                    <a:bodyPr/>
                    <a:lstStyle/>
                    <a:p>
                      <a:pPr algn="ctr"/>
                      <a:endParaRPr lang="en-US" sz="1200" kern="1200" dirty="0"/>
                    </a:p>
                    <a:p>
                      <a:pPr algn="l"/>
                      <a:r>
                        <a:rPr lang="en-US" sz="1800" kern="1200" dirty="0"/>
                        <a:t>         APPROACH</a:t>
                      </a:r>
                    </a:p>
                    <a:p>
                      <a:pPr algn="ctr"/>
                      <a:endParaRPr lang="en-US" sz="1400" kern="1200" dirty="0">
                        <a:solidFill>
                          <a:schemeClr val="bg1"/>
                        </a:solidFill>
                        <a:latin typeface="Calibri" pitchFamily="34" charset="0"/>
                        <a:ea typeface="+mn-ea"/>
                        <a:cs typeface="+mn-cs"/>
                      </a:endParaRPr>
                    </a:p>
                  </a:txBody>
                  <a:tcPr marL="80688" marR="80688" marT="23380" marB="23380"/>
                </a:tc>
                <a:tc>
                  <a:txBody>
                    <a:bodyPr/>
                    <a:lstStyle/>
                    <a:p>
                      <a:pPr marL="0" algn="ctr" defTabSz="1018824" rtl="0" eaLnBrk="1" latinLnBrk="0" hangingPunct="1"/>
                      <a:endParaRPr lang="en-US" sz="1200" kern="1200" dirty="0"/>
                    </a:p>
                    <a:p>
                      <a:pPr marL="0" algn="ctr" defTabSz="1018824" rtl="0" eaLnBrk="1" latinLnBrk="0" hangingPunct="1"/>
                      <a:r>
                        <a:rPr lang="en-US" sz="1800" kern="1200" dirty="0"/>
                        <a:t>VALUE ADDED (BPS)</a:t>
                      </a:r>
                      <a:endParaRPr lang="en-US" sz="1800" b="1" kern="1200" dirty="0">
                        <a:solidFill>
                          <a:schemeClr val="bg1"/>
                        </a:solidFill>
                        <a:latin typeface="Calibri" pitchFamily="34" charset="0"/>
                        <a:ea typeface="+mn-ea"/>
                        <a:cs typeface="+mn-cs"/>
                      </a:endParaRPr>
                    </a:p>
                  </a:txBody>
                  <a:tcPr marL="80688" marR="80688" marT="23380" marB="23380"/>
                </a:tc>
                <a:extLst>
                  <a:ext uri="{0D108BD9-81ED-4DB2-BD59-A6C34878D82A}">
                    <a16:rowId xmlns:a16="http://schemas.microsoft.com/office/drawing/2014/main" val="10000"/>
                  </a:ext>
                </a:extLst>
              </a:tr>
              <a:tr h="513129">
                <a:tc>
                  <a:txBody>
                    <a:bodyPr/>
                    <a:lstStyle/>
                    <a:p>
                      <a:pPr algn="l"/>
                      <a:r>
                        <a:rPr lang="en-US" sz="1400" dirty="0">
                          <a:solidFill>
                            <a:srgbClr val="595959"/>
                          </a:solidFill>
                        </a:rPr>
                        <a:t>            Total Wealth Framework</a:t>
                      </a:r>
                      <a:endParaRPr lang="en-US" sz="1400" b="0" i="0" dirty="0">
                        <a:solidFill>
                          <a:srgbClr val="595959"/>
                        </a:solidFill>
                        <a:latin typeface="Calibri" pitchFamily="34" charset="0"/>
                      </a:endParaRPr>
                    </a:p>
                  </a:txBody>
                  <a:tcPr marL="80688" marR="80688" marT="23380" marB="23380" anchor="ctr"/>
                </a:tc>
                <a:tc>
                  <a:txBody>
                    <a:bodyPr/>
                    <a:lstStyle/>
                    <a:p>
                      <a:pPr algn="ctr"/>
                      <a:r>
                        <a:rPr lang="en-US" sz="1800" b="0" i="0" dirty="0">
                          <a:solidFill>
                            <a:srgbClr val="595959"/>
                          </a:solidFill>
                          <a:latin typeface="+mn-lt"/>
                        </a:rPr>
                        <a:t>38</a:t>
                      </a:r>
                      <a:endParaRPr lang="en-US" sz="1800" b="0" i="0" dirty="0">
                        <a:solidFill>
                          <a:srgbClr val="595959"/>
                        </a:solidFill>
                        <a:latin typeface="Calibri" pitchFamily="34" charset="0"/>
                      </a:endParaRPr>
                    </a:p>
                  </a:txBody>
                  <a:tcPr marL="80688" marR="80688" marT="23380" marB="23380" anchor="ctr"/>
                </a:tc>
                <a:extLst>
                  <a:ext uri="{0D108BD9-81ED-4DB2-BD59-A6C34878D82A}">
                    <a16:rowId xmlns:a16="http://schemas.microsoft.com/office/drawing/2014/main" val="10001"/>
                  </a:ext>
                </a:extLst>
              </a:tr>
              <a:tr h="501226">
                <a:tc>
                  <a:txBody>
                    <a:bodyPr/>
                    <a:lstStyle/>
                    <a:p>
                      <a:pPr algn="l"/>
                      <a:r>
                        <a:rPr lang="en-US" sz="1400" dirty="0">
                          <a:solidFill>
                            <a:srgbClr val="595959"/>
                          </a:solidFill>
                        </a:rPr>
                        <a:t>            Dynamic</a:t>
                      </a:r>
                      <a:r>
                        <a:rPr lang="en-US" sz="1400" baseline="0" dirty="0">
                          <a:solidFill>
                            <a:srgbClr val="595959"/>
                          </a:solidFill>
                        </a:rPr>
                        <a:t> Withdrawals</a:t>
                      </a:r>
                      <a:endParaRPr lang="en-US" sz="1400" b="0" i="0" dirty="0">
                        <a:solidFill>
                          <a:srgbClr val="595959"/>
                        </a:solidFill>
                        <a:latin typeface="Calibri" pitchFamily="34" charset="0"/>
                      </a:endParaRPr>
                    </a:p>
                  </a:txBody>
                  <a:tcPr marL="80688" marR="80688" marT="23380" marB="23380" anchor="ctr"/>
                </a:tc>
                <a:tc>
                  <a:txBody>
                    <a:bodyPr/>
                    <a:lstStyle/>
                    <a:p>
                      <a:pPr algn="ctr"/>
                      <a:r>
                        <a:rPr lang="en-US" sz="1800" b="0" i="0" dirty="0">
                          <a:solidFill>
                            <a:srgbClr val="595959"/>
                          </a:solidFill>
                          <a:latin typeface="+mn-lt"/>
                        </a:rPr>
                        <a:t>54</a:t>
                      </a:r>
                      <a:endParaRPr lang="en-US" sz="1800" b="0" i="0" dirty="0">
                        <a:solidFill>
                          <a:srgbClr val="595959"/>
                        </a:solidFill>
                        <a:latin typeface="Calibri" pitchFamily="34" charset="0"/>
                      </a:endParaRPr>
                    </a:p>
                  </a:txBody>
                  <a:tcPr marL="80688" marR="80688" marT="23380" marB="23380" anchor="ctr"/>
                </a:tc>
                <a:extLst>
                  <a:ext uri="{0D108BD9-81ED-4DB2-BD59-A6C34878D82A}">
                    <a16:rowId xmlns:a16="http://schemas.microsoft.com/office/drawing/2014/main" val="10002"/>
                  </a:ext>
                </a:extLst>
              </a:tr>
              <a:tr h="477430">
                <a:tc>
                  <a:txBody>
                    <a:bodyPr/>
                    <a:lstStyle/>
                    <a:p>
                      <a:pPr algn="l"/>
                      <a:r>
                        <a:rPr lang="en-US" sz="1400" dirty="0">
                          <a:solidFill>
                            <a:srgbClr val="595959"/>
                          </a:solidFill>
                        </a:rPr>
                        <a:t>            Asset Location/Withdrawal</a:t>
                      </a:r>
                      <a:r>
                        <a:rPr lang="en-US" sz="1400" baseline="0" dirty="0">
                          <a:solidFill>
                            <a:srgbClr val="595959"/>
                          </a:solidFill>
                        </a:rPr>
                        <a:t> Sourcing</a:t>
                      </a:r>
                      <a:endParaRPr lang="en-US" sz="1400" b="0" i="0" dirty="0">
                        <a:solidFill>
                          <a:srgbClr val="595959"/>
                        </a:solidFill>
                        <a:latin typeface="Calibri" pitchFamily="34" charset="0"/>
                      </a:endParaRPr>
                    </a:p>
                  </a:txBody>
                  <a:tcPr marL="80688" marR="80688" marT="23380" marB="23380" anchor="ctr"/>
                </a:tc>
                <a:tc>
                  <a:txBody>
                    <a:bodyPr/>
                    <a:lstStyle/>
                    <a:p>
                      <a:pPr algn="ctr"/>
                      <a:r>
                        <a:rPr lang="en-US" sz="1800" b="0" i="0" dirty="0">
                          <a:solidFill>
                            <a:srgbClr val="595959"/>
                          </a:solidFill>
                          <a:latin typeface="+mn-lt"/>
                        </a:rPr>
                        <a:t>52</a:t>
                      </a:r>
                      <a:endParaRPr lang="en-US" sz="1800" b="0" i="0" dirty="0">
                        <a:solidFill>
                          <a:srgbClr val="595959"/>
                        </a:solidFill>
                        <a:latin typeface="Calibri" pitchFamily="34" charset="0"/>
                      </a:endParaRPr>
                    </a:p>
                  </a:txBody>
                  <a:tcPr marL="80688" marR="80688" marT="23380" marB="23380" anchor="ctr"/>
                </a:tc>
                <a:extLst>
                  <a:ext uri="{0D108BD9-81ED-4DB2-BD59-A6C34878D82A}">
                    <a16:rowId xmlns:a16="http://schemas.microsoft.com/office/drawing/2014/main" val="10003"/>
                  </a:ext>
                </a:extLst>
              </a:tr>
              <a:tr h="513129">
                <a:tc>
                  <a:txBody>
                    <a:bodyPr/>
                    <a:lstStyle/>
                    <a:p>
                      <a:pPr marL="0" algn="l" defTabSz="1018824" rtl="0" eaLnBrk="1" latinLnBrk="0" hangingPunct="1"/>
                      <a:r>
                        <a:rPr lang="en-US" sz="1400" kern="1200" dirty="0">
                          <a:solidFill>
                            <a:srgbClr val="595959"/>
                          </a:solidFill>
                        </a:rPr>
                        <a:t>            Total</a:t>
                      </a:r>
                      <a:endParaRPr lang="en-US" sz="1400" b="1" i="0" kern="1200" dirty="0">
                        <a:solidFill>
                          <a:srgbClr val="595959"/>
                        </a:solidFill>
                        <a:latin typeface="Calibri" pitchFamily="34" charset="0"/>
                        <a:ea typeface="+mn-ea"/>
                        <a:cs typeface="+mn-cs"/>
                      </a:endParaRPr>
                    </a:p>
                  </a:txBody>
                  <a:tcPr marL="80688" marR="80688" marT="23380" marB="23380" anchor="ctr"/>
                </a:tc>
                <a:tc>
                  <a:txBody>
                    <a:bodyPr/>
                    <a:lstStyle/>
                    <a:p>
                      <a:pPr marL="0" algn="ctr" defTabSz="1018824" rtl="0" eaLnBrk="1" latinLnBrk="0" hangingPunct="1"/>
                      <a:r>
                        <a:rPr lang="en-US" sz="1800" kern="1200" dirty="0">
                          <a:solidFill>
                            <a:srgbClr val="595959"/>
                          </a:solidFill>
                        </a:rPr>
                        <a:t>144</a:t>
                      </a:r>
                      <a:endParaRPr lang="en-US" sz="1800" b="1" i="0" kern="1200" dirty="0">
                        <a:solidFill>
                          <a:srgbClr val="595959"/>
                        </a:solidFill>
                        <a:latin typeface="Calibri" pitchFamily="34" charset="0"/>
                        <a:ea typeface="+mn-ea"/>
                        <a:cs typeface="+mn-cs"/>
                      </a:endParaRPr>
                    </a:p>
                  </a:txBody>
                  <a:tcPr marL="80688" marR="80688" marT="23380" marB="23380" anchor="ct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5" y="1491251"/>
            <a:ext cx="2857669" cy="636372"/>
          </a:xfrm>
          <a:prstGeom prst="rect">
            <a:avLst/>
          </a:prstGeom>
        </p:spPr>
      </p:pic>
      <p:sp>
        <p:nvSpPr>
          <p:cNvPr id="8" name="Rectangle 25"/>
          <p:cNvSpPr>
            <a:spLocks noChangeArrowheads="1"/>
          </p:cNvSpPr>
          <p:nvPr/>
        </p:nvSpPr>
        <p:spPr bwMode="auto">
          <a:xfrm>
            <a:off x="528581" y="283464"/>
            <a:ext cx="8489372" cy="12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nchor="t" anchorCtr="0"/>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sz="2800" dirty="0">
                <a:solidFill>
                  <a:prstClr val="white"/>
                </a:solidFill>
                <a:latin typeface="Calibri"/>
                <a:cs typeface="Arial" panose="020B0604020202020204" pitchFamily="34" charset="0"/>
              </a:rPr>
              <a:t>Non-traditional advisor </a:t>
            </a:r>
            <a:r>
              <a:rPr lang="en-US" altLang="en-US" sz="2800" b="1" dirty="0">
                <a:solidFill>
                  <a:srgbClr val="77C043"/>
                </a:solidFill>
                <a:latin typeface="Calibri"/>
                <a:cs typeface="Arial" panose="020B0604020202020204" pitchFamily="34" charset="0"/>
              </a:rPr>
              <a:t>alpha</a:t>
            </a:r>
            <a:r>
              <a:rPr lang="en-US" altLang="en-US" sz="2800" dirty="0">
                <a:solidFill>
                  <a:prstClr val="white"/>
                </a:solidFill>
                <a:latin typeface="Calibri"/>
                <a:cs typeface="Arial" panose="020B0604020202020204" pitchFamily="34" charset="0"/>
              </a:rPr>
              <a:t>– Morningstar</a:t>
            </a:r>
            <a:r>
              <a:rPr lang="en-US" altLang="en-US" sz="2800" baseline="30000" dirty="0">
                <a:solidFill>
                  <a:prstClr val="white"/>
                </a:solidFill>
                <a:latin typeface="Calibri"/>
                <a:cs typeface="Arial" panose="020B0604020202020204" pitchFamily="34" charset="0"/>
              </a:rPr>
              <a:t>1</a:t>
            </a:r>
            <a:r>
              <a:rPr lang="en-US" altLang="en-US" sz="2800" dirty="0">
                <a:solidFill>
                  <a:prstClr val="white"/>
                </a:solidFill>
                <a:latin typeface="Calibri"/>
                <a:cs typeface="Arial" panose="020B0604020202020204" pitchFamily="34" charset="0"/>
              </a:rPr>
              <a:t> gamma</a:t>
            </a:r>
          </a:p>
        </p:txBody>
      </p:sp>
    </p:spTree>
    <p:extLst>
      <p:ext uri="{BB962C8B-B14F-4D97-AF65-F5344CB8AC3E}">
        <p14:creationId xmlns:p14="http://schemas.microsoft.com/office/powerpoint/2010/main" val="201563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69551" y="1838730"/>
            <a:ext cx="4714567" cy="338554"/>
          </a:xfrm>
          <a:prstGeom prst="rect">
            <a:avLst/>
          </a:prstGeom>
        </p:spPr>
        <p:txBody>
          <a:bodyPr wrap="square">
            <a:spAutoFit/>
          </a:bodyPr>
          <a:lstStyle/>
          <a:p>
            <a:pPr marL="171450" indent="-171450">
              <a:buClr>
                <a:srgbClr val="77C043"/>
              </a:buClr>
              <a:buFont typeface="Wingdings" panose="05000000000000000000" pitchFamily="2" charset="2"/>
              <a:buChar char="§"/>
            </a:pPr>
            <a:r>
              <a:rPr lang="en-US" sz="1600" dirty="0">
                <a:solidFill>
                  <a:srgbClr val="595959"/>
                </a:solidFill>
              </a:rPr>
              <a:t>The Rise of Goals-Driven Investing</a:t>
            </a:r>
          </a:p>
        </p:txBody>
      </p:sp>
      <p:sp>
        <p:nvSpPr>
          <p:cNvPr id="16" name="Rectangle 15"/>
          <p:cNvSpPr/>
          <p:nvPr/>
        </p:nvSpPr>
        <p:spPr>
          <a:xfrm>
            <a:off x="3664936" y="1275325"/>
            <a:ext cx="4885226" cy="769441"/>
          </a:xfrm>
          <a:prstGeom prst="rect">
            <a:avLst/>
          </a:prstGeom>
        </p:spPr>
        <p:txBody>
          <a:bodyPr wrap="square">
            <a:spAutoFit/>
          </a:bodyPr>
          <a:lstStyle/>
          <a:p>
            <a:r>
              <a:rPr lang="en-US" sz="2200" b="1" dirty="0">
                <a:solidFill>
                  <a:srgbClr val="005EA4"/>
                </a:solidFill>
              </a:rPr>
              <a:t>Trend Toward Personalized Experiences</a:t>
            </a:r>
          </a:p>
          <a:p>
            <a:endParaRPr lang="en-US" sz="2200" dirty="0">
              <a:solidFill>
                <a:srgbClr val="005EA4"/>
              </a:solidFill>
            </a:endParaRPr>
          </a:p>
        </p:txBody>
      </p:sp>
      <p:sp>
        <p:nvSpPr>
          <p:cNvPr id="10" name="Text Placeholder 9"/>
          <p:cNvSpPr>
            <a:spLocks noGrp="1"/>
          </p:cNvSpPr>
          <p:nvPr>
            <p:ph type="body" sz="quarter" idx="10"/>
          </p:nvPr>
        </p:nvSpPr>
        <p:spPr>
          <a:xfrm>
            <a:off x="502920" y="283256"/>
            <a:ext cx="7772400" cy="995362"/>
          </a:xfrm>
        </p:spPr>
        <p:txBody>
          <a:bodyPr/>
          <a:lstStyle/>
          <a:p>
            <a:r>
              <a:rPr lang="en-US" dirty="0">
                <a:latin typeface="Calibri" charset="0"/>
                <a:ea typeface="Calibri" charset="0"/>
                <a:cs typeface="Calibri" charset="0"/>
              </a:rPr>
              <a:t>Meet Steve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970" r="44"/>
          <a:stretch/>
        </p:blipFill>
        <p:spPr>
          <a:xfrm>
            <a:off x="0" y="1099457"/>
            <a:ext cx="3375498" cy="494859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239" y="4081112"/>
            <a:ext cx="2164622" cy="1309034"/>
          </a:xfrm>
          <a:prstGeom prst="rect">
            <a:avLst/>
          </a:prstGeom>
          <a:ln>
            <a:noFill/>
          </a:ln>
          <a:effectLst>
            <a:outerShdw blurRad="190500" algn="tl" rotWithShape="0">
              <a:srgbClr val="000000">
                <a:alpha val="70000"/>
              </a:srgbClr>
            </a:outerShdw>
          </a:effectLst>
        </p:spPr>
      </p:pic>
      <p:sp>
        <p:nvSpPr>
          <p:cNvPr id="2" name="TextBox 1"/>
          <p:cNvSpPr txBox="1"/>
          <p:nvPr/>
        </p:nvSpPr>
        <p:spPr>
          <a:xfrm>
            <a:off x="4340994" y="2132702"/>
            <a:ext cx="4485372" cy="400110"/>
          </a:xfrm>
          <a:prstGeom prst="rect">
            <a:avLst/>
          </a:prstGeom>
          <a:noFill/>
        </p:spPr>
        <p:txBody>
          <a:bodyPr wrap="square" rtlCol="0">
            <a:spAutoFit/>
          </a:bodyPr>
          <a:lstStyle/>
          <a:p>
            <a:pPr marL="57150" indent="-57150"/>
            <a:r>
              <a:rPr lang="en-US" sz="1000" dirty="0">
                <a:solidFill>
                  <a:srgbClr val="595959"/>
                </a:solidFill>
              </a:rPr>
              <a:t>“Goals-based wealth management is likely to become the industry norm across more wealth tiers.” </a:t>
            </a:r>
            <a:r>
              <a:rPr lang="mr-IN" sz="1000" i="1" dirty="0">
                <a:solidFill>
                  <a:srgbClr val="595959"/>
                </a:solidFill>
              </a:rPr>
              <a:t>–</a:t>
            </a:r>
            <a:r>
              <a:rPr lang="en-US" sz="1000" i="1" dirty="0">
                <a:solidFill>
                  <a:srgbClr val="595959"/>
                </a:solidFill>
              </a:rPr>
              <a:t>Deloitte Consulting</a:t>
            </a:r>
            <a:endParaRPr lang="en-US" i="1" dirty="0">
              <a:solidFill>
                <a:srgbClr val="595959"/>
              </a:solidFill>
            </a:endParaRPr>
          </a:p>
        </p:txBody>
      </p:sp>
      <p:sp>
        <p:nvSpPr>
          <p:cNvPr id="19" name="Rectangle 18"/>
          <p:cNvSpPr/>
          <p:nvPr/>
        </p:nvSpPr>
        <p:spPr>
          <a:xfrm>
            <a:off x="4169551" y="3317568"/>
            <a:ext cx="4714567" cy="338554"/>
          </a:xfrm>
          <a:prstGeom prst="rect">
            <a:avLst/>
          </a:prstGeom>
        </p:spPr>
        <p:txBody>
          <a:bodyPr wrap="square">
            <a:spAutoFit/>
          </a:bodyPr>
          <a:lstStyle/>
          <a:p>
            <a:pPr marL="171450" indent="-171450">
              <a:buClr>
                <a:srgbClr val="77C043"/>
              </a:buClr>
              <a:buFont typeface="Wingdings" panose="05000000000000000000" pitchFamily="2" charset="2"/>
              <a:buChar char="§"/>
            </a:pPr>
            <a:r>
              <a:rPr lang="en-US" sz="1600" dirty="0">
                <a:solidFill>
                  <a:srgbClr val="595959"/>
                </a:solidFill>
              </a:rPr>
              <a:t>Clients Expect a Personalized Approach</a:t>
            </a:r>
          </a:p>
        </p:txBody>
      </p:sp>
      <p:sp>
        <p:nvSpPr>
          <p:cNvPr id="3" name="TextBox 2"/>
          <p:cNvSpPr txBox="1"/>
          <p:nvPr/>
        </p:nvSpPr>
        <p:spPr>
          <a:xfrm>
            <a:off x="4340994" y="3625050"/>
            <a:ext cx="4399652" cy="553998"/>
          </a:xfrm>
          <a:prstGeom prst="rect">
            <a:avLst/>
          </a:prstGeom>
          <a:noFill/>
        </p:spPr>
        <p:txBody>
          <a:bodyPr wrap="square" rtlCol="0">
            <a:spAutoFit/>
          </a:bodyPr>
          <a:lstStyle/>
          <a:p>
            <a:pPr marL="57150" indent="-57150"/>
            <a:r>
              <a:rPr lang="en-US" sz="1000" dirty="0">
                <a:solidFill>
                  <a:srgbClr val="595959"/>
                </a:solidFill>
              </a:rPr>
              <a:t>“Today’s investors expect a unique, customized experience and holistic goal oriented advice, requiring advisors to be specialized, flexible, agile and digitally enabled.” </a:t>
            </a:r>
            <a:r>
              <a:rPr lang="mr-IN" sz="1000" i="1" dirty="0">
                <a:solidFill>
                  <a:srgbClr val="595959"/>
                </a:solidFill>
              </a:rPr>
              <a:t>–</a:t>
            </a:r>
            <a:r>
              <a:rPr lang="en-US" sz="1000" i="1" dirty="0">
                <a:solidFill>
                  <a:srgbClr val="595959"/>
                </a:solidFill>
              </a:rPr>
              <a:t>Accenture</a:t>
            </a:r>
            <a:endParaRPr lang="en-US" i="1" dirty="0">
              <a:solidFill>
                <a:srgbClr val="595959"/>
              </a:solidFill>
            </a:endParaRPr>
          </a:p>
        </p:txBody>
      </p:sp>
      <p:sp>
        <p:nvSpPr>
          <p:cNvPr id="20" name="Rectangle 19"/>
          <p:cNvSpPr/>
          <p:nvPr/>
        </p:nvSpPr>
        <p:spPr>
          <a:xfrm>
            <a:off x="4169550" y="2462953"/>
            <a:ext cx="4714567" cy="338554"/>
          </a:xfrm>
          <a:prstGeom prst="rect">
            <a:avLst/>
          </a:prstGeom>
        </p:spPr>
        <p:txBody>
          <a:bodyPr wrap="square">
            <a:spAutoFit/>
          </a:bodyPr>
          <a:lstStyle/>
          <a:p>
            <a:pPr marL="171450" indent="-171450">
              <a:buClr>
                <a:srgbClr val="77C043"/>
              </a:buClr>
              <a:buFont typeface="Wingdings" panose="05000000000000000000" pitchFamily="2" charset="2"/>
              <a:buChar char="§"/>
            </a:pPr>
            <a:r>
              <a:rPr lang="en-US" sz="1600" dirty="0">
                <a:solidFill>
                  <a:srgbClr val="595959"/>
                </a:solidFill>
              </a:rPr>
              <a:t>Creating a Better Experience</a:t>
            </a:r>
            <a:endParaRPr lang="en-US" sz="1100" b="1" dirty="0">
              <a:solidFill>
                <a:srgbClr val="595959"/>
              </a:solidFill>
            </a:endParaRPr>
          </a:p>
        </p:txBody>
      </p:sp>
      <p:sp>
        <p:nvSpPr>
          <p:cNvPr id="5" name="TextBox 4"/>
          <p:cNvSpPr txBox="1"/>
          <p:nvPr/>
        </p:nvSpPr>
        <p:spPr>
          <a:xfrm>
            <a:off x="4293773" y="2767950"/>
            <a:ext cx="4466122" cy="553998"/>
          </a:xfrm>
          <a:prstGeom prst="rect">
            <a:avLst/>
          </a:prstGeom>
          <a:noFill/>
        </p:spPr>
        <p:txBody>
          <a:bodyPr wrap="square" rtlCol="0">
            <a:spAutoFit/>
          </a:bodyPr>
          <a:lstStyle/>
          <a:p>
            <a:pPr marL="114300" indent="-57150"/>
            <a:r>
              <a:rPr lang="en-US" sz="1000" dirty="0">
                <a:solidFill>
                  <a:srgbClr val="595959"/>
                </a:solidFill>
              </a:rPr>
              <a:t>“More and more, an advisor’s differentiation and value will be tied to the overall client experience, and to being an effective behavioral coach who helps people execute their plans.” </a:t>
            </a:r>
            <a:r>
              <a:rPr lang="mr-IN" sz="1000" i="1" dirty="0">
                <a:solidFill>
                  <a:srgbClr val="595959"/>
                </a:solidFill>
              </a:rPr>
              <a:t>–</a:t>
            </a:r>
            <a:r>
              <a:rPr lang="en-US" sz="1000" i="1" dirty="0" err="1">
                <a:solidFill>
                  <a:srgbClr val="595959"/>
                </a:solidFill>
              </a:rPr>
              <a:t>PriceWaterhouseCoopers</a:t>
            </a:r>
            <a:endParaRPr lang="en-US" sz="1000" i="1" dirty="0">
              <a:solidFill>
                <a:srgbClr val="595959"/>
              </a:solidFill>
            </a:endParaRPr>
          </a:p>
        </p:txBody>
      </p:sp>
      <p:sp>
        <p:nvSpPr>
          <p:cNvPr id="12" name="Rectangle 11"/>
          <p:cNvSpPr/>
          <p:nvPr/>
        </p:nvSpPr>
        <p:spPr>
          <a:xfrm>
            <a:off x="4169551" y="4156746"/>
            <a:ext cx="4714567" cy="338554"/>
          </a:xfrm>
          <a:prstGeom prst="rect">
            <a:avLst/>
          </a:prstGeom>
        </p:spPr>
        <p:txBody>
          <a:bodyPr wrap="square">
            <a:spAutoFit/>
          </a:bodyPr>
          <a:lstStyle/>
          <a:p>
            <a:pPr marL="171450" indent="-171450">
              <a:buClr>
                <a:srgbClr val="77C043"/>
              </a:buClr>
              <a:buFont typeface="Wingdings" panose="05000000000000000000" pitchFamily="2" charset="2"/>
              <a:buChar char="§"/>
            </a:pPr>
            <a:r>
              <a:rPr lang="en-US" sz="1600" dirty="0">
                <a:solidFill>
                  <a:srgbClr val="595959"/>
                </a:solidFill>
              </a:rPr>
              <a:t>Riding the Digital Wave</a:t>
            </a:r>
            <a:endParaRPr lang="en-US" sz="1100" b="1" dirty="0">
              <a:solidFill>
                <a:srgbClr val="595959"/>
              </a:solidFill>
            </a:endParaRPr>
          </a:p>
        </p:txBody>
      </p:sp>
      <p:sp>
        <p:nvSpPr>
          <p:cNvPr id="14" name="TextBox 13"/>
          <p:cNvSpPr txBox="1"/>
          <p:nvPr/>
        </p:nvSpPr>
        <p:spPr>
          <a:xfrm>
            <a:off x="4340994" y="4467279"/>
            <a:ext cx="4399652" cy="707886"/>
          </a:xfrm>
          <a:prstGeom prst="rect">
            <a:avLst/>
          </a:prstGeom>
          <a:noFill/>
        </p:spPr>
        <p:txBody>
          <a:bodyPr wrap="square" rtlCol="0">
            <a:spAutoFit/>
          </a:bodyPr>
          <a:lstStyle/>
          <a:p>
            <a:pPr marL="57150" indent="-57150"/>
            <a:r>
              <a:rPr lang="en-US" sz="1000" dirty="0">
                <a:solidFill>
                  <a:srgbClr val="595959"/>
                </a:solidFill>
              </a:rPr>
              <a:t>“By encouraging customers to share their consumption data, companies can enable the outcomes different demographics want, creating highly personalized value. This leads to greater customer engagement and loyalty, and via goals-based video games, new customer relationships.” </a:t>
            </a:r>
            <a:r>
              <a:rPr lang="mr-IN" sz="1000" i="1" dirty="0">
                <a:solidFill>
                  <a:srgbClr val="595959"/>
                </a:solidFill>
              </a:rPr>
              <a:t>–</a:t>
            </a:r>
            <a:r>
              <a:rPr lang="en-US" sz="1000" i="1" dirty="0">
                <a:solidFill>
                  <a:srgbClr val="595959"/>
                </a:solidFill>
              </a:rPr>
              <a:t>PwC </a:t>
            </a:r>
          </a:p>
        </p:txBody>
      </p:sp>
      <p:sp>
        <p:nvSpPr>
          <p:cNvPr id="17" name="Rectangle 16"/>
          <p:cNvSpPr/>
          <p:nvPr/>
        </p:nvSpPr>
        <p:spPr>
          <a:xfrm>
            <a:off x="4169549" y="5205351"/>
            <a:ext cx="4714567" cy="338554"/>
          </a:xfrm>
          <a:prstGeom prst="rect">
            <a:avLst/>
          </a:prstGeom>
        </p:spPr>
        <p:txBody>
          <a:bodyPr wrap="square">
            <a:spAutoFit/>
          </a:bodyPr>
          <a:lstStyle/>
          <a:p>
            <a:pPr marL="171450" indent="-171450">
              <a:buClr>
                <a:srgbClr val="77C043"/>
              </a:buClr>
              <a:buFont typeface="Wingdings" panose="05000000000000000000" pitchFamily="2" charset="2"/>
              <a:buChar char="§"/>
            </a:pPr>
            <a:r>
              <a:rPr lang="en-US" sz="1600" dirty="0">
                <a:solidFill>
                  <a:srgbClr val="595959"/>
                </a:solidFill>
              </a:rPr>
              <a:t>Innovation Drives Experiences</a:t>
            </a:r>
            <a:endParaRPr lang="en-US" sz="1100" b="1" dirty="0">
              <a:solidFill>
                <a:srgbClr val="595959"/>
              </a:solidFill>
            </a:endParaRPr>
          </a:p>
        </p:txBody>
      </p:sp>
      <p:sp>
        <p:nvSpPr>
          <p:cNvPr id="18" name="TextBox 17"/>
          <p:cNvSpPr txBox="1"/>
          <p:nvPr/>
        </p:nvSpPr>
        <p:spPr>
          <a:xfrm>
            <a:off x="4340994" y="5494048"/>
            <a:ext cx="4543122" cy="553998"/>
          </a:xfrm>
          <a:prstGeom prst="rect">
            <a:avLst/>
          </a:prstGeom>
          <a:noFill/>
        </p:spPr>
        <p:txBody>
          <a:bodyPr wrap="square" rtlCol="0">
            <a:spAutoFit/>
          </a:bodyPr>
          <a:lstStyle/>
          <a:p>
            <a:pPr marL="57150" indent="-57150"/>
            <a:r>
              <a:rPr lang="en-US" sz="1000" dirty="0">
                <a:solidFill>
                  <a:srgbClr val="595959"/>
                </a:solidFill>
              </a:rPr>
              <a:t>“Investor demands and regulations are encouraging new business models in the wealth management industry that focus on providing better customer experiences and value add.” - </a:t>
            </a:r>
            <a:r>
              <a:rPr lang="en-US" sz="1000" i="1" dirty="0">
                <a:solidFill>
                  <a:srgbClr val="595959"/>
                </a:solidFill>
              </a:rPr>
              <a:t>Capgemini</a:t>
            </a:r>
          </a:p>
        </p:txBody>
      </p:sp>
    </p:spTree>
    <p:extLst>
      <p:ext uri="{BB962C8B-B14F-4D97-AF65-F5344CB8AC3E}">
        <p14:creationId xmlns:p14="http://schemas.microsoft.com/office/powerpoint/2010/main" val="2968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 fill="hold"/>
                                        <p:tgtEl>
                                          <p:spTgt spid="15"/>
                                        </p:tgtEl>
                                        <p:attrNameLst>
                                          <p:attrName>ppt_x</p:attrName>
                                        </p:attrNameLst>
                                      </p:cBhvr>
                                      <p:tavLst>
                                        <p:tav tm="0">
                                          <p:val>
                                            <p:strVal val="1+#ppt_w/2"/>
                                          </p:val>
                                        </p:tav>
                                        <p:tav tm="100000">
                                          <p:val>
                                            <p:strVal val="#ppt_x"/>
                                          </p:val>
                                        </p:tav>
                                      </p:tavLst>
                                    </p:anim>
                                    <p:anim calcmode="lin" valueType="num">
                                      <p:cBhvr additive="base">
                                        <p:cTn id="8" dur="1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 fill="hold"/>
                                        <p:tgtEl>
                                          <p:spTgt spid="20"/>
                                        </p:tgtEl>
                                        <p:attrNameLst>
                                          <p:attrName>ppt_x</p:attrName>
                                        </p:attrNameLst>
                                      </p:cBhvr>
                                      <p:tavLst>
                                        <p:tav tm="0">
                                          <p:val>
                                            <p:strVal val="1+#ppt_w/2"/>
                                          </p:val>
                                        </p:tav>
                                        <p:tav tm="100000">
                                          <p:val>
                                            <p:strVal val="#ppt_x"/>
                                          </p:val>
                                        </p:tav>
                                      </p:tavLst>
                                    </p:anim>
                                    <p:anim calcmode="lin" valueType="num">
                                      <p:cBhvr additive="base">
                                        <p:cTn id="18" dur="1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 fill="hold"/>
                                        <p:tgtEl>
                                          <p:spTgt spid="19"/>
                                        </p:tgtEl>
                                        <p:attrNameLst>
                                          <p:attrName>ppt_x</p:attrName>
                                        </p:attrNameLst>
                                      </p:cBhvr>
                                      <p:tavLst>
                                        <p:tav tm="0">
                                          <p:val>
                                            <p:strVal val="1+#ppt_w/2"/>
                                          </p:val>
                                        </p:tav>
                                        <p:tav tm="100000">
                                          <p:val>
                                            <p:strVal val="#ppt_x"/>
                                          </p:val>
                                        </p:tav>
                                      </p:tavLst>
                                    </p:anim>
                                    <p:anim calcmode="lin" valueType="num">
                                      <p:cBhvr additive="base">
                                        <p:cTn id="28" dur="1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 fill="hold"/>
                                        <p:tgtEl>
                                          <p:spTgt spid="12"/>
                                        </p:tgtEl>
                                        <p:attrNameLst>
                                          <p:attrName>ppt_x</p:attrName>
                                        </p:attrNameLst>
                                      </p:cBhvr>
                                      <p:tavLst>
                                        <p:tav tm="0">
                                          <p:val>
                                            <p:strVal val="1+#ppt_w/2"/>
                                          </p:val>
                                        </p:tav>
                                        <p:tav tm="100000">
                                          <p:val>
                                            <p:strVal val="#ppt_x"/>
                                          </p:val>
                                        </p:tav>
                                      </p:tavLst>
                                    </p:anim>
                                    <p:anim calcmode="lin" valueType="num">
                                      <p:cBhvr additive="base">
                                        <p:cTn id="38" dur="1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10" fill="hold"/>
                                        <p:tgtEl>
                                          <p:spTgt spid="17"/>
                                        </p:tgtEl>
                                        <p:attrNameLst>
                                          <p:attrName>ppt_x</p:attrName>
                                        </p:attrNameLst>
                                      </p:cBhvr>
                                      <p:tavLst>
                                        <p:tav tm="0">
                                          <p:val>
                                            <p:strVal val="1+#ppt_w/2"/>
                                          </p:val>
                                        </p:tav>
                                        <p:tav tm="100000">
                                          <p:val>
                                            <p:strVal val="#ppt_x"/>
                                          </p:val>
                                        </p:tav>
                                      </p:tavLst>
                                    </p:anim>
                                    <p:anim calcmode="lin" valueType="num">
                                      <p:cBhvr additive="base">
                                        <p:cTn id="48" dur="1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9" grpId="0"/>
      <p:bldP spid="3" grpId="0"/>
      <p:bldP spid="20" grpId="0"/>
      <p:bldP spid="5" grpId="0"/>
      <p:bldP spid="12" grpId="0"/>
      <p:bldP spid="14"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1136" y="325991"/>
            <a:ext cx="5080907" cy="5458952"/>
            <a:chOff x="4181136" y="593027"/>
            <a:chExt cx="5080907" cy="5458952"/>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136" y="593027"/>
              <a:ext cx="5080907" cy="545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4760417" y="4665100"/>
              <a:ext cx="1107646" cy="261610"/>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rPr>
                <a:t>65% Equity</a:t>
              </a:r>
            </a:p>
          </p:txBody>
        </p:sp>
        <p:sp>
          <p:nvSpPr>
            <p:cNvPr id="51" name="Rectangle 50"/>
            <p:cNvSpPr/>
            <p:nvPr/>
          </p:nvSpPr>
          <p:spPr>
            <a:xfrm>
              <a:off x="7576809" y="2948403"/>
              <a:ext cx="756157" cy="261610"/>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55" name="TextBox 54"/>
            <p:cNvSpPr txBox="1"/>
            <p:nvPr/>
          </p:nvSpPr>
          <p:spPr>
            <a:xfrm>
              <a:off x="5723250" y="1610462"/>
              <a:ext cx="720242" cy="261610"/>
            </a:xfrm>
            <a:prstGeom prst="rect">
              <a:avLst/>
            </a:prstGeom>
            <a:noFill/>
          </p:spPr>
          <p:txBody>
            <a:bodyPr wrap="square" rtlCol="0">
              <a:spAutoFit/>
            </a:bodyPr>
            <a:lstStyle/>
            <a:p>
              <a:r>
                <a:rPr lang="en-US" sz="1100" b="1" dirty="0">
                  <a:solidFill>
                    <a:srgbClr val="1F497D">
                      <a:lumMod val="75000"/>
                    </a:srgbClr>
                  </a:solidFill>
                </a:rPr>
                <a:t>5% Cash</a:t>
              </a:r>
            </a:p>
          </p:txBody>
        </p:sp>
      </p:grpSp>
      <p:graphicFrame>
        <p:nvGraphicFramePr>
          <p:cNvPr id="22" name="Chart 21"/>
          <p:cNvGraphicFramePr/>
          <p:nvPr/>
        </p:nvGraphicFramePr>
        <p:xfrm>
          <a:off x="5645320" y="3509375"/>
          <a:ext cx="531786" cy="507939"/>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p:cNvSpPr txBox="1"/>
          <p:nvPr/>
        </p:nvSpPr>
        <p:spPr>
          <a:xfrm>
            <a:off x="340820" y="1553637"/>
            <a:ext cx="4153211" cy="3028521"/>
          </a:xfrm>
          <a:prstGeom prst="rect">
            <a:avLst/>
          </a:prstGeom>
          <a:noFill/>
        </p:spPr>
        <p:txBody>
          <a:bodyPr wrap="square" rtlCol="0">
            <a:spAutoFit/>
          </a:bodyPr>
          <a:lstStyle/>
          <a:p>
            <a:pPr marL="0" lvl="2">
              <a:spcBef>
                <a:spcPct val="20000"/>
              </a:spcBef>
              <a:spcAft>
                <a:spcPts val="1200"/>
              </a:spcAft>
              <a:buClr>
                <a:srgbClr val="00B0F0"/>
              </a:buClr>
              <a:defRPr/>
            </a:pPr>
            <a:r>
              <a:rPr lang="en-US" sz="2000" b="1" dirty="0">
                <a:solidFill>
                  <a:srgbClr val="005EA4"/>
                </a:solidFill>
              </a:rPr>
              <a:t>Efficient Portfolio Construction</a:t>
            </a:r>
          </a:p>
          <a:p>
            <a:pPr marL="420687" lvl="2" indent="-285750">
              <a:spcBef>
                <a:spcPct val="20000"/>
              </a:spcBef>
              <a:spcAft>
                <a:spcPts val="1200"/>
              </a:spcAft>
              <a:buClr>
                <a:srgbClr val="77C043"/>
              </a:buClr>
              <a:buFont typeface="Wingdings" panose="05000000000000000000" pitchFamily="2" charset="2"/>
              <a:buChar char="§"/>
              <a:defRPr/>
            </a:pPr>
            <a:r>
              <a:rPr lang="en-US" sz="1600" dirty="0">
                <a:solidFill>
                  <a:srgbClr val="595959"/>
                </a:solidFill>
              </a:rPr>
              <a:t>Asset location tax management strategies</a:t>
            </a:r>
            <a:endParaRPr lang="de-DE" sz="1600" dirty="0">
              <a:solidFill>
                <a:srgbClr val="595959"/>
              </a:solidFill>
            </a:endParaRPr>
          </a:p>
          <a:p>
            <a:pPr marL="420687" lvl="2" indent="-285750">
              <a:spcBef>
                <a:spcPct val="20000"/>
              </a:spcBef>
              <a:spcAft>
                <a:spcPts val="1200"/>
              </a:spcAft>
              <a:buClr>
                <a:srgbClr val="77C043"/>
              </a:buClr>
              <a:buFont typeface="Wingdings" panose="05000000000000000000" pitchFamily="2" charset="2"/>
              <a:buChar char="§"/>
              <a:defRPr/>
            </a:pPr>
            <a:r>
              <a:rPr lang="de-DE" sz="1600" dirty="0">
                <a:solidFill>
                  <a:srgbClr val="595959"/>
                </a:solidFill>
              </a:rPr>
              <a:t>Household-based </a:t>
            </a:r>
            <a:r>
              <a:rPr lang="en-US" sz="1600" dirty="0">
                <a:solidFill>
                  <a:srgbClr val="595959"/>
                </a:solidFill>
              </a:rPr>
              <a:t>rebalancing</a:t>
            </a:r>
          </a:p>
          <a:p>
            <a:pPr marL="420687" lvl="2" indent="-285750">
              <a:spcBef>
                <a:spcPct val="20000"/>
              </a:spcBef>
              <a:spcAft>
                <a:spcPts val="1200"/>
              </a:spcAft>
              <a:buClr>
                <a:srgbClr val="77C043"/>
              </a:buClr>
              <a:buFont typeface="Wingdings" panose="05000000000000000000" pitchFamily="2" charset="2"/>
              <a:buChar char="§"/>
              <a:defRPr/>
            </a:pPr>
            <a:r>
              <a:rPr lang="de-DE" sz="1600" dirty="0">
                <a:solidFill>
                  <a:srgbClr val="595959"/>
                </a:solidFill>
              </a:rPr>
              <a:t>Smart withdrawal sourcing</a:t>
            </a:r>
          </a:p>
          <a:p>
            <a:pPr marL="420687" lvl="2" indent="-285750">
              <a:spcBef>
                <a:spcPct val="20000"/>
              </a:spcBef>
              <a:spcAft>
                <a:spcPts val="1200"/>
              </a:spcAft>
              <a:buClr>
                <a:srgbClr val="77C043"/>
              </a:buClr>
              <a:buFont typeface="Wingdings" panose="05000000000000000000" pitchFamily="2" charset="2"/>
              <a:buChar char="§"/>
              <a:defRPr/>
            </a:pPr>
            <a:r>
              <a:rPr lang="de-DE" sz="1600" dirty="0">
                <a:solidFill>
                  <a:srgbClr val="595959"/>
                </a:solidFill>
              </a:rPr>
              <a:t>Other tax management services</a:t>
            </a:r>
          </a:p>
          <a:p>
            <a:pPr marL="1143000" lvl="2" indent="-228600">
              <a:lnSpc>
                <a:spcPct val="200000"/>
              </a:lnSpc>
              <a:spcBef>
                <a:spcPct val="20000"/>
              </a:spcBef>
              <a:buClr>
                <a:srgbClr val="92D050"/>
              </a:buClr>
              <a:buFont typeface="+mj-lt"/>
              <a:buAutoNum type="arabicParenR"/>
              <a:defRPr/>
            </a:pPr>
            <a:endParaRPr lang="de-DE" sz="2000" dirty="0">
              <a:solidFill>
                <a:prstClr val="black">
                  <a:lumMod val="65000"/>
                  <a:lumOff val="35000"/>
                </a:prstClr>
              </a:solidFill>
            </a:endParaRPr>
          </a:p>
        </p:txBody>
      </p:sp>
      <p:sp>
        <p:nvSpPr>
          <p:cNvPr id="20" name="Title 1"/>
          <p:cNvSpPr>
            <a:spLocks noGrp="1"/>
          </p:cNvSpPr>
          <p:nvPr>
            <p:ph type="title" idx="4294967295"/>
          </p:nvPr>
        </p:nvSpPr>
        <p:spPr>
          <a:xfrm>
            <a:off x="433347" y="283464"/>
            <a:ext cx="8577262" cy="1100138"/>
          </a:xfrm>
        </p:spPr>
        <p:txBody>
          <a:bodyPr anchor="t" anchorCtr="0">
            <a:normAutofit/>
          </a:bodyPr>
          <a:lstStyle/>
          <a:p>
            <a:r>
              <a:rPr lang="en-US" sz="2800" dirty="0">
                <a:latin typeface="+mn-lt"/>
              </a:rPr>
              <a:t> Managing portfolios at the </a:t>
            </a:r>
            <a:r>
              <a:rPr lang="en-US" sz="2800" b="1" dirty="0">
                <a:solidFill>
                  <a:srgbClr val="92D050"/>
                </a:solidFill>
                <a:latin typeface="+mn-lt"/>
              </a:rPr>
              <a:t>household </a:t>
            </a:r>
            <a:r>
              <a:rPr lang="en-US" sz="2800" dirty="0">
                <a:solidFill>
                  <a:schemeClr val="bg1"/>
                </a:solidFill>
                <a:latin typeface="+mn-lt"/>
              </a:rPr>
              <a:t>level</a:t>
            </a:r>
          </a:p>
        </p:txBody>
      </p:sp>
      <p:graphicFrame>
        <p:nvGraphicFramePr>
          <p:cNvPr id="19" name="Chart 18"/>
          <p:cNvGraphicFramePr/>
          <p:nvPr/>
        </p:nvGraphicFramePr>
        <p:xfrm>
          <a:off x="6450100" y="2932387"/>
          <a:ext cx="1185427" cy="8861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nvGraphicFramePr>
        <p:xfrm>
          <a:off x="5308380" y="2345316"/>
          <a:ext cx="1741398" cy="11953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p:cNvGraphicFramePr/>
          <p:nvPr/>
        </p:nvGraphicFramePr>
        <p:xfrm>
          <a:off x="6101671" y="3595559"/>
          <a:ext cx="984548" cy="733796"/>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Box 25"/>
          <p:cNvSpPr txBox="1"/>
          <p:nvPr/>
        </p:nvSpPr>
        <p:spPr>
          <a:xfrm>
            <a:off x="5922953" y="2827561"/>
            <a:ext cx="636104" cy="230832"/>
          </a:xfrm>
          <a:prstGeom prst="rect">
            <a:avLst/>
          </a:prstGeom>
          <a:noFill/>
        </p:spPr>
        <p:txBody>
          <a:bodyPr wrap="square" rtlCol="0">
            <a:spAutoFit/>
          </a:bodyPr>
          <a:lstStyle/>
          <a:p>
            <a:r>
              <a:rPr lang="en-US" sz="900" b="1" dirty="0">
                <a:solidFill>
                  <a:prstClr val="black"/>
                </a:solidFill>
              </a:rPr>
              <a:t>$1.3M</a:t>
            </a:r>
          </a:p>
        </p:txBody>
      </p:sp>
      <p:sp>
        <p:nvSpPr>
          <p:cNvPr id="28" name="TextBox 27"/>
          <p:cNvSpPr txBox="1"/>
          <p:nvPr/>
        </p:nvSpPr>
        <p:spPr>
          <a:xfrm>
            <a:off x="6819185" y="3275358"/>
            <a:ext cx="636104" cy="215444"/>
          </a:xfrm>
          <a:prstGeom prst="rect">
            <a:avLst/>
          </a:prstGeom>
          <a:noFill/>
        </p:spPr>
        <p:txBody>
          <a:bodyPr wrap="square" rtlCol="0">
            <a:spAutoFit/>
          </a:bodyPr>
          <a:lstStyle/>
          <a:p>
            <a:r>
              <a:rPr lang="en-US" sz="800" b="1" dirty="0">
                <a:solidFill>
                  <a:prstClr val="black"/>
                </a:solidFill>
              </a:rPr>
              <a:t>$800k</a:t>
            </a:r>
          </a:p>
        </p:txBody>
      </p:sp>
      <p:sp>
        <p:nvSpPr>
          <p:cNvPr id="33" name="TextBox 32"/>
          <p:cNvSpPr txBox="1"/>
          <p:nvPr/>
        </p:nvSpPr>
        <p:spPr>
          <a:xfrm>
            <a:off x="6275893" y="4161555"/>
            <a:ext cx="636104" cy="215444"/>
          </a:xfrm>
          <a:prstGeom prst="rect">
            <a:avLst/>
          </a:prstGeom>
          <a:noFill/>
        </p:spPr>
        <p:txBody>
          <a:bodyPr wrap="square" rtlCol="0">
            <a:spAutoFit/>
          </a:bodyPr>
          <a:lstStyle/>
          <a:p>
            <a:pPr algn="ctr"/>
            <a:r>
              <a:rPr lang="en-US" sz="800" b="1" dirty="0">
                <a:solidFill>
                  <a:prstClr val="black"/>
                </a:solidFill>
              </a:rPr>
              <a:t>$300k</a:t>
            </a:r>
          </a:p>
        </p:txBody>
      </p:sp>
      <p:sp>
        <p:nvSpPr>
          <p:cNvPr id="32" name="TextBox 31"/>
          <p:cNvSpPr txBox="1"/>
          <p:nvPr/>
        </p:nvSpPr>
        <p:spPr>
          <a:xfrm>
            <a:off x="5483855" y="3674311"/>
            <a:ext cx="636104" cy="215444"/>
          </a:xfrm>
          <a:prstGeom prst="rect">
            <a:avLst/>
          </a:prstGeom>
          <a:noFill/>
        </p:spPr>
        <p:txBody>
          <a:bodyPr wrap="square" rtlCol="0">
            <a:spAutoFit/>
          </a:bodyPr>
          <a:lstStyle/>
          <a:p>
            <a:r>
              <a:rPr lang="en-US" sz="800" b="1" dirty="0">
                <a:solidFill>
                  <a:prstClr val="black"/>
                </a:solidFill>
              </a:rPr>
              <a:t>$25k</a:t>
            </a:r>
          </a:p>
        </p:txBody>
      </p:sp>
      <p:sp>
        <p:nvSpPr>
          <p:cNvPr id="23" name="TextBox 22"/>
          <p:cNvSpPr txBox="1"/>
          <p:nvPr/>
        </p:nvSpPr>
        <p:spPr>
          <a:xfrm>
            <a:off x="1873843" y="3821523"/>
            <a:ext cx="3278777" cy="1015663"/>
          </a:xfrm>
          <a:prstGeom prst="rect">
            <a:avLst/>
          </a:prstGeom>
          <a:noFill/>
        </p:spPr>
        <p:txBody>
          <a:bodyPr wrap="square" rtlCol="0">
            <a:spAutoFit/>
          </a:bodyPr>
          <a:lstStyle/>
          <a:p>
            <a:pPr algn="ctr"/>
            <a:r>
              <a:rPr lang="en-US" sz="2000" b="1" dirty="0">
                <a:solidFill>
                  <a:srgbClr val="77C043"/>
                </a:solidFill>
              </a:rPr>
              <a:t>65/35 </a:t>
            </a:r>
          </a:p>
          <a:p>
            <a:pPr algn="ctr"/>
            <a:r>
              <a:rPr lang="en-US" sz="2000" b="1" dirty="0">
                <a:solidFill>
                  <a:srgbClr val="77C043"/>
                </a:solidFill>
              </a:rPr>
              <a:t>Plan</a:t>
            </a:r>
          </a:p>
          <a:p>
            <a:pPr algn="ctr"/>
            <a:r>
              <a:rPr lang="en-US" sz="2000" b="1" dirty="0">
                <a:solidFill>
                  <a:srgbClr val="77C043"/>
                </a:solidFill>
              </a:rPr>
              <a:t>Allocation</a:t>
            </a:r>
          </a:p>
        </p:txBody>
      </p:sp>
    </p:spTree>
    <p:extLst>
      <p:ext uri="{BB962C8B-B14F-4D97-AF65-F5344CB8AC3E}">
        <p14:creationId xmlns:p14="http://schemas.microsoft.com/office/powerpoint/2010/main" val="7436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fltVal val="0"/>
                                          </p:val>
                                        </p:tav>
                                        <p:tav tm="100000">
                                          <p:val>
                                            <p:strVal val="#ppt_w"/>
                                          </p:val>
                                        </p:tav>
                                      </p:tavLst>
                                    </p:anim>
                                    <p:anim calcmode="lin" valueType="num">
                                      <p:cBhvr>
                                        <p:cTn id="8" dur="2000" fill="hold"/>
                                        <p:tgtEl>
                                          <p:spTgt spid="23"/>
                                        </p:tgtEl>
                                        <p:attrNameLst>
                                          <p:attrName>ppt_h</p:attrName>
                                        </p:attrNameLst>
                                      </p:cBhvr>
                                      <p:tavLst>
                                        <p:tav tm="0">
                                          <p:val>
                                            <p:fltVal val="0"/>
                                          </p:val>
                                        </p:tav>
                                        <p:tav tm="100000">
                                          <p:val>
                                            <p:strVal val="#ppt_h"/>
                                          </p:val>
                                        </p:tav>
                                      </p:tavLst>
                                    </p:anim>
                                    <p:anim calcmode="lin" valueType="num">
                                      <p:cBhvr>
                                        <p:cTn id="9" dur="2000" fill="hold"/>
                                        <p:tgtEl>
                                          <p:spTgt spid="23"/>
                                        </p:tgtEl>
                                        <p:attrNameLst>
                                          <p:attrName>style.rotation</p:attrName>
                                        </p:attrNameLst>
                                      </p:cBhvr>
                                      <p:tavLst>
                                        <p:tav tm="0">
                                          <p:val>
                                            <p:fltVal val="90"/>
                                          </p:val>
                                        </p:tav>
                                        <p:tav tm="100000">
                                          <p:val>
                                            <p:fltVal val="0"/>
                                          </p:val>
                                        </p:tav>
                                      </p:tavLst>
                                    </p:anim>
                                    <p:animEffect transition="in" filter="fade">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2000"/>
                                        <p:tgtEl>
                                          <p:spTgt spid="21"/>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par>
                          <p:cTn id="23" fill="hold">
                            <p:stCondLst>
                              <p:cond delay="400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par>
                          <p:cTn id="26" fill="hold">
                            <p:stCondLst>
                              <p:cond delay="4000"/>
                            </p:stCondLst>
                            <p:childTnLst>
                              <p:par>
                                <p:cTn id="27" presetID="21" presetClass="entr" presetSubtype="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childTnLst>
                          </p:cTn>
                        </p:par>
                        <p:par>
                          <p:cTn id="30" fill="hold">
                            <p:stCondLst>
                              <p:cond delay="6000"/>
                            </p:stCondLst>
                            <p:childTnLst>
                              <p:par>
                                <p:cTn id="31" presetID="1"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p:stCondLst>
                              <p:cond delay="6000"/>
                            </p:stCondLst>
                            <p:childTnLst>
                              <p:par>
                                <p:cTn id="34" presetID="21" presetClass="entr" presetSubtype="1"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2000"/>
                                        <p:tgtEl>
                                          <p:spTgt spid="22"/>
                                        </p:tgtEl>
                                      </p:cBhvr>
                                    </p:animEffect>
                                  </p:childTnLst>
                                </p:cTn>
                              </p:par>
                            </p:childTnLst>
                          </p:cTn>
                        </p:par>
                        <p:par>
                          <p:cTn id="37" fill="hold">
                            <p:stCondLst>
                              <p:cond delay="8000"/>
                            </p:stCondLst>
                            <p:childTnLst>
                              <p:par>
                                <p:cTn id="38" presetID="1"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19" grpId="0">
        <p:bldAsOne/>
      </p:bldGraphic>
      <p:bldGraphic spid="21" grpId="0">
        <p:bldAsOne/>
      </p:bldGraphic>
      <p:bldGraphic spid="25" grpId="0">
        <p:bldAsOne/>
      </p:bldGraphic>
      <p:bldP spid="26" grpId="0"/>
      <p:bldP spid="28" grpId="0"/>
      <p:bldP spid="33" grpId="0"/>
      <p:bldP spid="3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own Arrow 40"/>
          <p:cNvSpPr/>
          <p:nvPr/>
        </p:nvSpPr>
        <p:spPr>
          <a:xfrm>
            <a:off x="6368920" y="3503857"/>
            <a:ext cx="401696" cy="4086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5598836" y="3951577"/>
            <a:ext cx="1988047" cy="1862128"/>
          </a:xfrm>
          <a:prstGeom prst="ellipse">
            <a:avLst/>
          </a:prstGeom>
          <a:noFill/>
          <a:ln>
            <a:solidFill>
              <a:srgbClr val="005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12" name="Group 11"/>
          <p:cNvGrpSpPr/>
          <p:nvPr/>
        </p:nvGrpSpPr>
        <p:grpSpPr>
          <a:xfrm>
            <a:off x="3393147" y="5101958"/>
            <a:ext cx="3012895" cy="580140"/>
            <a:chOff x="3393147" y="5101958"/>
            <a:chExt cx="3012895" cy="580140"/>
          </a:xfrm>
        </p:grpSpPr>
        <p:graphicFrame>
          <p:nvGraphicFramePr>
            <p:cNvPr id="22" name="Chart 21"/>
            <p:cNvGraphicFramePr/>
            <p:nvPr/>
          </p:nvGraphicFramePr>
          <p:xfrm>
            <a:off x="5881279" y="5101958"/>
            <a:ext cx="477891" cy="440644"/>
          </p:xfrm>
          <a:graphic>
            <a:graphicData uri="http://schemas.openxmlformats.org/drawingml/2006/chart">
              <c:chart xmlns:c="http://schemas.openxmlformats.org/drawingml/2006/chart" xmlns:r="http://schemas.openxmlformats.org/officeDocument/2006/relationships" r:id="rId2"/>
            </a:graphicData>
          </a:graphic>
        </p:graphicFrame>
        <p:sp>
          <p:nvSpPr>
            <p:cNvPr id="32" name="TextBox 31"/>
            <p:cNvSpPr txBox="1"/>
            <p:nvPr/>
          </p:nvSpPr>
          <p:spPr>
            <a:xfrm>
              <a:off x="5834406" y="5403370"/>
              <a:ext cx="571636" cy="215444"/>
            </a:xfrm>
            <a:prstGeom prst="rect">
              <a:avLst/>
            </a:prstGeom>
            <a:noFill/>
          </p:spPr>
          <p:txBody>
            <a:bodyPr wrap="square" rtlCol="0">
              <a:spAutoFit/>
            </a:bodyPr>
            <a:lstStyle/>
            <a:p>
              <a:pPr algn="ctr"/>
              <a:r>
                <a:rPr lang="en-US" sz="800" b="1" dirty="0">
                  <a:solidFill>
                    <a:prstClr val="black"/>
                  </a:solidFill>
                </a:rPr>
                <a:t>Roth</a:t>
              </a:r>
            </a:p>
          </p:txBody>
        </p:sp>
        <p:cxnSp>
          <p:nvCxnSpPr>
            <p:cNvPr id="6" name="Straight Arrow Connector 5"/>
            <p:cNvCxnSpPr/>
            <p:nvPr/>
          </p:nvCxnSpPr>
          <p:spPr>
            <a:xfrm flipV="1">
              <a:off x="4563814" y="5403370"/>
              <a:ext cx="1431610" cy="14712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93147" y="5435877"/>
              <a:ext cx="1500554" cy="246221"/>
            </a:xfrm>
            <a:prstGeom prst="rect">
              <a:avLst/>
            </a:prstGeom>
            <a:noFill/>
          </p:spPr>
          <p:txBody>
            <a:bodyPr wrap="square" rtlCol="0">
              <a:spAutoFit/>
            </a:bodyPr>
            <a:lstStyle/>
            <a:p>
              <a:pPr algn="ctr"/>
              <a:r>
                <a:rPr lang="en-US" sz="1000" dirty="0">
                  <a:solidFill>
                    <a:srgbClr val="1F497D"/>
                  </a:solidFill>
                </a:rPr>
                <a:t>100% Equities</a:t>
              </a:r>
            </a:p>
          </p:txBody>
        </p:sp>
      </p:grpSp>
      <p:grpSp>
        <p:nvGrpSpPr>
          <p:cNvPr id="4" name="Group 3"/>
          <p:cNvGrpSpPr/>
          <p:nvPr/>
        </p:nvGrpSpPr>
        <p:grpSpPr>
          <a:xfrm>
            <a:off x="4036245" y="3878749"/>
            <a:ext cx="2632305" cy="1315821"/>
            <a:chOff x="4036245" y="3878749"/>
            <a:chExt cx="2632305" cy="1315821"/>
          </a:xfrm>
        </p:grpSpPr>
        <p:sp>
          <p:nvSpPr>
            <p:cNvPr id="38" name="TextBox 37"/>
            <p:cNvSpPr txBox="1"/>
            <p:nvPr/>
          </p:nvSpPr>
          <p:spPr>
            <a:xfrm>
              <a:off x="4036245" y="3878749"/>
              <a:ext cx="1343345" cy="553998"/>
            </a:xfrm>
            <a:prstGeom prst="rect">
              <a:avLst/>
            </a:prstGeom>
            <a:noFill/>
          </p:spPr>
          <p:txBody>
            <a:bodyPr wrap="square" rtlCol="0">
              <a:spAutoFit/>
            </a:bodyPr>
            <a:lstStyle/>
            <a:p>
              <a:pPr algn="ctr"/>
              <a:r>
                <a:rPr lang="en-US" sz="1000" dirty="0">
                  <a:solidFill>
                    <a:srgbClr val="1F497D"/>
                  </a:solidFill>
                </a:rPr>
                <a:t>Active Equities, Treasuries, REITs, Commodities</a:t>
              </a:r>
            </a:p>
          </p:txBody>
        </p:sp>
        <p:graphicFrame>
          <p:nvGraphicFramePr>
            <p:cNvPr id="19" name="Chart 18"/>
            <p:cNvGraphicFramePr/>
            <p:nvPr/>
          </p:nvGraphicFramePr>
          <p:xfrm>
            <a:off x="5479735" y="4352650"/>
            <a:ext cx="1188815" cy="841920"/>
          </p:xfrm>
          <a:graphic>
            <a:graphicData uri="http://schemas.openxmlformats.org/drawingml/2006/chart">
              <c:chart xmlns:c="http://schemas.openxmlformats.org/drawingml/2006/chart" xmlns:r="http://schemas.openxmlformats.org/officeDocument/2006/relationships" r:id="rId3"/>
            </a:graphicData>
          </a:graphic>
        </p:graphicFrame>
        <p:cxnSp>
          <p:nvCxnSpPr>
            <p:cNvPr id="37" name="Straight Arrow Connector 36"/>
            <p:cNvCxnSpPr/>
            <p:nvPr/>
          </p:nvCxnSpPr>
          <p:spPr>
            <a:xfrm>
              <a:off x="5267929"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78553" y="4651434"/>
              <a:ext cx="449907" cy="246221"/>
            </a:xfrm>
            <a:prstGeom prst="rect">
              <a:avLst/>
            </a:prstGeom>
            <a:noFill/>
          </p:spPr>
          <p:txBody>
            <a:bodyPr wrap="square" rtlCol="0">
              <a:spAutoFit/>
            </a:bodyPr>
            <a:lstStyle/>
            <a:p>
              <a:r>
                <a:rPr lang="en-US" sz="1000" b="1" dirty="0">
                  <a:solidFill>
                    <a:prstClr val="black"/>
                  </a:solidFill>
                </a:rPr>
                <a:t>IRA</a:t>
              </a:r>
            </a:p>
          </p:txBody>
        </p:sp>
      </p:grpSp>
      <p:grpSp>
        <p:nvGrpSpPr>
          <p:cNvPr id="16" name="Group 15"/>
          <p:cNvGrpSpPr/>
          <p:nvPr/>
        </p:nvGrpSpPr>
        <p:grpSpPr>
          <a:xfrm>
            <a:off x="6197067" y="3951577"/>
            <a:ext cx="2679895" cy="1668859"/>
            <a:chOff x="6197067" y="3951577"/>
            <a:chExt cx="2679895" cy="1668859"/>
          </a:xfrm>
        </p:grpSpPr>
        <p:graphicFrame>
          <p:nvGraphicFramePr>
            <p:cNvPr id="21" name="Chart 20"/>
            <p:cNvGraphicFramePr/>
            <p:nvPr/>
          </p:nvGraphicFramePr>
          <p:xfrm>
            <a:off x="6197067" y="4583480"/>
            <a:ext cx="1564911" cy="103695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6762929" y="4979218"/>
              <a:ext cx="714545" cy="246221"/>
            </a:xfrm>
            <a:prstGeom prst="rect">
              <a:avLst/>
            </a:prstGeom>
            <a:noFill/>
          </p:spPr>
          <p:txBody>
            <a:bodyPr wrap="square" rtlCol="0">
              <a:spAutoFit/>
            </a:bodyPr>
            <a:lstStyle/>
            <a:p>
              <a:r>
                <a:rPr lang="en-US" sz="1000" b="1" dirty="0">
                  <a:solidFill>
                    <a:prstClr val="black"/>
                  </a:solidFill>
                </a:rPr>
                <a:t>Joint</a:t>
              </a:r>
            </a:p>
          </p:txBody>
        </p:sp>
        <p:cxnSp>
          <p:nvCxnSpPr>
            <p:cNvPr id="11" name="Straight Arrow Connector 10"/>
            <p:cNvCxnSpPr/>
            <p:nvPr/>
          </p:nvCxnSpPr>
          <p:spPr>
            <a:xfrm flipH="1">
              <a:off x="7331545" y="4244117"/>
              <a:ext cx="584568" cy="67416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753885" y="3951577"/>
              <a:ext cx="1123077" cy="415498"/>
            </a:xfrm>
            <a:prstGeom prst="rect">
              <a:avLst/>
            </a:prstGeom>
            <a:noFill/>
          </p:spPr>
          <p:txBody>
            <a:bodyPr wrap="square" rtlCol="0">
              <a:spAutoFit/>
            </a:bodyPr>
            <a:lstStyle/>
            <a:p>
              <a:pPr algn="ctr"/>
              <a:r>
                <a:rPr lang="en-US" sz="1000" dirty="0">
                  <a:solidFill>
                    <a:srgbClr val="1F497D"/>
                  </a:solidFill>
                </a:rPr>
                <a:t>Passive Equities, Muni Bonds</a:t>
              </a:r>
            </a:p>
          </p:txBody>
        </p:sp>
      </p:grpSp>
      <p:grpSp>
        <p:nvGrpSpPr>
          <p:cNvPr id="17" name="Group 16"/>
          <p:cNvGrpSpPr/>
          <p:nvPr/>
        </p:nvGrpSpPr>
        <p:grpSpPr>
          <a:xfrm>
            <a:off x="6195352" y="4017390"/>
            <a:ext cx="958100" cy="638888"/>
            <a:chOff x="6195352" y="4017390"/>
            <a:chExt cx="958100" cy="638888"/>
          </a:xfrm>
        </p:grpSpPr>
        <p:graphicFrame>
          <p:nvGraphicFramePr>
            <p:cNvPr id="25" name="Chart 24"/>
            <p:cNvGraphicFramePr/>
            <p:nvPr/>
          </p:nvGraphicFramePr>
          <p:xfrm>
            <a:off x="6195352" y="4017390"/>
            <a:ext cx="958100" cy="638888"/>
          </p:xfrm>
          <a:graphic>
            <a:graphicData uri="http://schemas.openxmlformats.org/drawingml/2006/chart">
              <c:chart xmlns:c="http://schemas.openxmlformats.org/drawingml/2006/chart" xmlns:r="http://schemas.openxmlformats.org/officeDocument/2006/relationships" r:id="rId5"/>
            </a:graphicData>
          </a:graphic>
        </p:graphicFrame>
        <p:sp>
          <p:nvSpPr>
            <p:cNvPr id="36" name="TextBox 35"/>
            <p:cNvSpPr txBox="1"/>
            <p:nvPr/>
          </p:nvSpPr>
          <p:spPr>
            <a:xfrm>
              <a:off x="6514584" y="4224661"/>
              <a:ext cx="449907" cy="215444"/>
            </a:xfrm>
            <a:prstGeom prst="rect">
              <a:avLst/>
            </a:prstGeom>
            <a:noFill/>
          </p:spPr>
          <p:txBody>
            <a:bodyPr wrap="square" rtlCol="0">
              <a:spAutoFit/>
            </a:bodyPr>
            <a:lstStyle/>
            <a:p>
              <a:r>
                <a:rPr lang="en-US" sz="800" b="1" dirty="0">
                  <a:solidFill>
                    <a:prstClr val="black"/>
                  </a:solidFill>
                </a:rPr>
                <a:t>IRA</a:t>
              </a:r>
            </a:p>
          </p:txBody>
        </p:sp>
      </p:grpSp>
      <p:sp>
        <p:nvSpPr>
          <p:cNvPr id="30" name="Title 1"/>
          <p:cNvSpPr>
            <a:spLocks noGrp="1"/>
          </p:cNvSpPr>
          <p:nvPr>
            <p:ph type="title" idx="4294967295"/>
          </p:nvPr>
        </p:nvSpPr>
        <p:spPr>
          <a:xfrm>
            <a:off x="453225" y="283464"/>
            <a:ext cx="8878887"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Asset location </a:t>
            </a:r>
            <a:r>
              <a:rPr lang="en-US" sz="2800" dirty="0">
                <a:solidFill>
                  <a:schemeClr val="bg1"/>
                </a:solidFill>
                <a:latin typeface="+mn-lt"/>
              </a:rPr>
              <a:t>—</a:t>
            </a:r>
            <a:r>
              <a:rPr lang="en-US" sz="2800" dirty="0">
                <a:solidFill>
                  <a:srgbClr val="92D050"/>
                </a:solidFill>
                <a:latin typeface="+mn-lt"/>
              </a:rPr>
              <a:t> </a:t>
            </a:r>
            <a:r>
              <a:rPr lang="en-US" sz="2800" dirty="0">
                <a:latin typeface="+mn-lt"/>
              </a:rPr>
              <a:t>tax management strategies</a:t>
            </a:r>
            <a:endParaRPr lang="en-US" sz="2800" dirty="0">
              <a:solidFill>
                <a:schemeClr val="bg1"/>
              </a:solidFill>
              <a:latin typeface="+mn-lt"/>
            </a:endParaRPr>
          </a:p>
        </p:txBody>
      </p:sp>
      <p:grpSp>
        <p:nvGrpSpPr>
          <p:cNvPr id="8" name="Group 7"/>
          <p:cNvGrpSpPr/>
          <p:nvPr/>
        </p:nvGrpSpPr>
        <p:grpSpPr>
          <a:xfrm>
            <a:off x="5479735" y="741465"/>
            <a:ext cx="2536208" cy="2724915"/>
            <a:chOff x="5479735" y="1442037"/>
            <a:chExt cx="2536208" cy="2724915"/>
          </a:xfrm>
        </p:grpSpPr>
        <p:grpSp>
          <p:nvGrpSpPr>
            <p:cNvPr id="5" name="Group 4"/>
            <p:cNvGrpSpPr/>
            <p:nvPr/>
          </p:nvGrpSpPr>
          <p:grpSpPr>
            <a:xfrm>
              <a:off x="5479735" y="1442037"/>
              <a:ext cx="2536208" cy="2724915"/>
              <a:chOff x="6093474" y="870286"/>
              <a:chExt cx="2615574" cy="2810186"/>
            </a:xfrm>
          </p:grpSpPr>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6625301" y="3084747"/>
                <a:ext cx="492974" cy="174574"/>
              </a:xfrm>
              <a:prstGeom prst="rect">
                <a:avLst/>
              </a:prstGeom>
              <a:noFill/>
            </p:spPr>
            <p:txBody>
              <a:bodyPr wrap="none" lIns="91440" tIns="45720" rIns="91440" bIns="45720" anchor="ctr" anchorCtr="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39" name="Rectangle 38"/>
              <p:cNvSpPr/>
              <p:nvPr/>
            </p:nvSpPr>
            <p:spPr>
              <a:xfrm>
                <a:off x="7819566" y="2061744"/>
                <a:ext cx="367334" cy="174574"/>
              </a:xfrm>
              <a:prstGeom prst="rect">
                <a:avLst/>
              </a:prstGeom>
              <a:noFill/>
            </p:spPr>
            <p:txBody>
              <a:bodyPr wrap="none" lIns="91440" tIns="45720" rIns="91440" bIns="45720" anchor="ctr" anchorCtr="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2" name="TextBox 41"/>
              <p:cNvSpPr txBox="1"/>
              <p:nvPr/>
            </p:nvSpPr>
            <p:spPr>
              <a:xfrm>
                <a:off x="6831485" y="1377623"/>
                <a:ext cx="720242" cy="174574"/>
              </a:xfrm>
              <a:prstGeom prst="rect">
                <a:avLst/>
              </a:prstGeom>
              <a:noFill/>
            </p:spPr>
            <p:txBody>
              <a:bodyPr wrap="square" rtlCol="0" anchor="ctr" anchorCtr="0">
                <a:spAutoFit/>
              </a:bodyPr>
              <a:lstStyle/>
              <a:p>
                <a:r>
                  <a:rPr lang="en-US" sz="500" b="1" dirty="0">
                    <a:solidFill>
                      <a:srgbClr val="1F497D">
                        <a:lumMod val="75000"/>
                      </a:srgbClr>
                    </a:solidFill>
                  </a:rPr>
                  <a:t>5% Cash </a:t>
                </a:r>
              </a:p>
            </p:txBody>
          </p:sp>
        </p:grpSp>
        <p:sp>
          <p:nvSpPr>
            <p:cNvPr id="43" name="TextBox 42"/>
            <p:cNvSpPr txBox="1"/>
            <p:nvPr/>
          </p:nvSpPr>
          <p:spPr>
            <a:xfrm>
              <a:off x="6059434" y="2666106"/>
              <a:ext cx="984183" cy="646331"/>
            </a:xfrm>
            <a:prstGeom prst="rect">
              <a:avLst/>
            </a:prstGeom>
            <a:noFill/>
          </p:spPr>
          <p:txBody>
            <a:bodyPr wrap="square" rtlCol="0" anchor="ctr" anchorCtr="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
        <p:nvSpPr>
          <p:cNvPr id="45" name="Rectangle 44"/>
          <p:cNvSpPr/>
          <p:nvPr/>
        </p:nvSpPr>
        <p:spPr>
          <a:xfrm>
            <a:off x="513643" y="1432725"/>
            <a:ext cx="3556912" cy="2939266"/>
          </a:xfrm>
          <a:prstGeom prst="rect">
            <a:avLst/>
          </a:prstGeom>
        </p:spPr>
        <p:txBody>
          <a:bodyPr wrap="square">
            <a:spAutoFit/>
          </a:bodyPr>
          <a:lstStyle/>
          <a:p>
            <a:pPr marL="285750" lvl="4" indent="-285750">
              <a:spcBef>
                <a:spcPts val="600"/>
              </a:spcBef>
              <a:spcAft>
                <a:spcPts val="1200"/>
              </a:spcAft>
              <a:buClr>
                <a:srgbClr val="77C043"/>
              </a:buClr>
              <a:buFont typeface="Wingdings" panose="05000000000000000000" pitchFamily="2" charset="2"/>
              <a:buChar char="§"/>
              <a:defRPr/>
            </a:pPr>
            <a:r>
              <a:rPr lang="de-DE" sz="1400" dirty="0">
                <a:solidFill>
                  <a:srgbClr val="595959"/>
                </a:solidFill>
              </a:rPr>
              <a:t>Place high turnover holdings in </a:t>
            </a:r>
            <a:br>
              <a:rPr lang="de-DE" sz="1400" dirty="0">
                <a:solidFill>
                  <a:srgbClr val="595959"/>
                </a:solidFill>
              </a:rPr>
            </a:br>
            <a:r>
              <a:rPr lang="de-DE" sz="1400" dirty="0">
                <a:solidFill>
                  <a:srgbClr val="595959"/>
                </a:solidFill>
              </a:rPr>
              <a:t>tax-deferred/exempt accounts </a:t>
            </a:r>
            <a:r>
              <a:rPr lang="de-DE" sz="1400" b="1" dirty="0">
                <a:solidFill>
                  <a:srgbClr val="005EA4"/>
                </a:solidFill>
              </a:rPr>
              <a:t>FIRST </a:t>
            </a:r>
            <a:br>
              <a:rPr lang="de-DE" sz="1400" dirty="0">
                <a:solidFill>
                  <a:srgbClr val="595959"/>
                </a:solidFill>
              </a:rPr>
            </a:br>
            <a:r>
              <a:rPr lang="de-DE" sz="1400" dirty="0">
                <a:solidFill>
                  <a:srgbClr val="595959"/>
                </a:solidFill>
              </a:rPr>
              <a:t>to maximize after-tax w</a:t>
            </a:r>
            <a:r>
              <a:rPr lang="de-DE" sz="1400" dirty="0">
                <a:solidFill>
                  <a:schemeClr val="tx1">
                    <a:lumMod val="75000"/>
                    <a:lumOff val="25000"/>
                  </a:schemeClr>
                </a:solidFill>
              </a:rPr>
              <a:t>ealth</a:t>
            </a:r>
          </a:p>
          <a:p>
            <a:pPr marL="285750" lvl="4" indent="-285750">
              <a:spcBef>
                <a:spcPts val="600"/>
              </a:spcBef>
              <a:spcAft>
                <a:spcPts val="1200"/>
              </a:spcAft>
              <a:buClr>
                <a:srgbClr val="77C043"/>
              </a:buClr>
              <a:buFont typeface="Wingdings" panose="05000000000000000000" pitchFamily="2" charset="2"/>
              <a:buChar char="§"/>
              <a:defRPr/>
            </a:pPr>
            <a:r>
              <a:rPr lang="de-DE" sz="1400" dirty="0">
                <a:solidFill>
                  <a:srgbClr val="595959"/>
                </a:solidFill>
              </a:rPr>
              <a:t>Put low turnover holdings in taxable accounts</a:t>
            </a:r>
            <a:r>
              <a:rPr lang="de-DE" sz="1400" dirty="0">
                <a:solidFill>
                  <a:schemeClr val="tx1">
                    <a:lumMod val="75000"/>
                    <a:lumOff val="25000"/>
                  </a:schemeClr>
                </a:solidFill>
              </a:rPr>
              <a:t> </a:t>
            </a:r>
            <a:r>
              <a:rPr lang="de-DE" sz="1400" b="1" dirty="0">
                <a:solidFill>
                  <a:srgbClr val="005EA4"/>
                </a:solidFill>
              </a:rPr>
              <a:t>FIRST</a:t>
            </a:r>
            <a:r>
              <a:rPr lang="de-DE" sz="1400" b="1" dirty="0">
                <a:solidFill>
                  <a:schemeClr val="tx1">
                    <a:lumMod val="75000"/>
                    <a:lumOff val="25000"/>
                  </a:schemeClr>
                </a:solidFill>
              </a:rPr>
              <a:t> </a:t>
            </a:r>
            <a:r>
              <a:rPr lang="de-DE" sz="1400" dirty="0">
                <a:solidFill>
                  <a:srgbClr val="595959"/>
                </a:solidFill>
              </a:rPr>
              <a:t>to take advantage of more favorable long-term capital gains rates</a:t>
            </a:r>
          </a:p>
          <a:p>
            <a:pPr marL="285750" lvl="4" indent="-285750">
              <a:spcBef>
                <a:spcPts val="600"/>
              </a:spcBef>
              <a:spcAft>
                <a:spcPts val="1200"/>
              </a:spcAft>
              <a:buClr>
                <a:srgbClr val="77C043"/>
              </a:buClr>
              <a:buFont typeface="Wingdings" panose="05000000000000000000" pitchFamily="2" charset="2"/>
              <a:buChar char="§"/>
              <a:defRPr/>
            </a:pPr>
            <a:r>
              <a:rPr lang="de-DE" sz="1400" dirty="0">
                <a:solidFill>
                  <a:srgbClr val="595959"/>
                </a:solidFill>
              </a:rPr>
              <a:t>Place high-yielding holdings in </a:t>
            </a:r>
            <a:br>
              <a:rPr lang="de-DE" sz="1400" dirty="0">
                <a:solidFill>
                  <a:srgbClr val="595959"/>
                </a:solidFill>
              </a:rPr>
            </a:br>
            <a:r>
              <a:rPr lang="de-DE" sz="1400" dirty="0">
                <a:solidFill>
                  <a:srgbClr val="595959"/>
                </a:solidFill>
              </a:rPr>
              <a:t>tax-deferred accounts</a:t>
            </a:r>
          </a:p>
          <a:p>
            <a:pPr marL="285750" lvl="4" indent="-285750">
              <a:spcBef>
                <a:spcPts val="600"/>
              </a:spcBef>
              <a:spcAft>
                <a:spcPts val="1200"/>
              </a:spcAft>
              <a:buClr>
                <a:srgbClr val="77C043"/>
              </a:buClr>
              <a:buFont typeface="Wingdings" panose="05000000000000000000" pitchFamily="2" charset="2"/>
              <a:buChar char="§"/>
              <a:defRPr/>
            </a:pPr>
            <a:r>
              <a:rPr lang="de-DE" sz="1400" dirty="0">
                <a:solidFill>
                  <a:srgbClr val="595959"/>
                </a:solidFill>
              </a:rPr>
              <a:t>Put muni bonds in taxable accounts and taxable bonds in tax-deferred accounts</a:t>
            </a:r>
          </a:p>
        </p:txBody>
      </p:sp>
    </p:spTree>
    <p:extLst>
      <p:ext uri="{BB962C8B-B14F-4D97-AF65-F5344CB8AC3E}">
        <p14:creationId xmlns:p14="http://schemas.microsoft.com/office/powerpoint/2010/main" val="642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000" fill="hold"/>
                                        <p:tgtEl>
                                          <p:spTgt spid="17"/>
                                        </p:tgtEl>
                                        <p:attrNameLst>
                                          <p:attrName>ppt_w</p:attrName>
                                        </p:attrNameLst>
                                      </p:cBhvr>
                                      <p:tavLst>
                                        <p:tav tm="0">
                                          <p:val>
                                            <p:fltVal val="0"/>
                                          </p:val>
                                        </p:tav>
                                        <p:tav tm="100000">
                                          <p:val>
                                            <p:strVal val="#ppt_w"/>
                                          </p:val>
                                        </p:tav>
                                      </p:tavLst>
                                    </p:anim>
                                    <p:anim calcmode="lin" valueType="num">
                                      <p:cBhvr>
                                        <p:cTn id="28" dur="2000" fill="hold"/>
                                        <p:tgtEl>
                                          <p:spTgt spid="17"/>
                                        </p:tgtEl>
                                        <p:attrNameLst>
                                          <p:attrName>ppt_h</p:attrName>
                                        </p:attrNameLst>
                                      </p:cBhvr>
                                      <p:tavLst>
                                        <p:tav tm="0">
                                          <p:val>
                                            <p:fltVal val="0"/>
                                          </p:val>
                                        </p:tav>
                                        <p:tav tm="100000">
                                          <p:val>
                                            <p:strVal val="#ppt_h"/>
                                          </p:val>
                                        </p:tav>
                                      </p:tavLst>
                                    </p:anim>
                                    <p:animEffect transition="in" filter="fade">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extLst>
              <p:ext uri="{D42A27DB-BD31-4B8C-83A1-F6EECF244321}">
                <p14:modId xmlns:p14="http://schemas.microsoft.com/office/powerpoint/2010/main" val="224241584"/>
              </p:ext>
            </p:extLst>
          </p:nvPr>
        </p:nvGraphicFramePr>
        <p:xfrm>
          <a:off x="5557777" y="4178831"/>
          <a:ext cx="1188814" cy="8721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p:cNvGraphicFramePr/>
          <p:nvPr>
            <p:extLst>
              <p:ext uri="{D42A27DB-BD31-4B8C-83A1-F6EECF244321}">
                <p14:modId xmlns:p14="http://schemas.microsoft.com/office/powerpoint/2010/main" val="1817485045"/>
              </p:ext>
            </p:extLst>
          </p:nvPr>
        </p:nvGraphicFramePr>
        <p:xfrm>
          <a:off x="6249846" y="4226421"/>
          <a:ext cx="1564909" cy="1074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p:nvPr/>
        </p:nvGraphicFramePr>
        <p:xfrm>
          <a:off x="6002575" y="4975212"/>
          <a:ext cx="477890" cy="4564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p:nvPr>
            <p:extLst>
              <p:ext uri="{D42A27DB-BD31-4B8C-83A1-F6EECF244321}">
                <p14:modId xmlns:p14="http://schemas.microsoft.com/office/powerpoint/2010/main" val="3832239555"/>
              </p:ext>
            </p:extLst>
          </p:nvPr>
        </p:nvGraphicFramePr>
        <p:xfrm>
          <a:off x="6323049" y="5164173"/>
          <a:ext cx="857374" cy="597211"/>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p:cNvSpPr txBox="1"/>
          <p:nvPr/>
        </p:nvSpPr>
        <p:spPr>
          <a:xfrm>
            <a:off x="5850833" y="4522701"/>
            <a:ext cx="571635" cy="231602"/>
          </a:xfrm>
          <a:prstGeom prst="rect">
            <a:avLst/>
          </a:prstGeom>
          <a:noFill/>
        </p:spPr>
        <p:txBody>
          <a:bodyPr wrap="square" rtlCol="0">
            <a:spAutoFit/>
          </a:bodyPr>
          <a:lstStyle/>
          <a:p>
            <a:pPr algn="ctr">
              <a:lnSpc>
                <a:spcPts val="460"/>
              </a:lnSpc>
            </a:pPr>
            <a:r>
              <a:rPr lang="en-US" sz="800" b="1" dirty="0">
                <a:solidFill>
                  <a:prstClr val="black"/>
                </a:solidFill>
              </a:rPr>
              <a:t>12</a:t>
            </a:r>
          </a:p>
          <a:p>
            <a:pPr algn="ctr">
              <a:lnSpc>
                <a:spcPts val="460"/>
              </a:lnSpc>
            </a:pPr>
            <a:r>
              <a:rPr lang="en-US" sz="800" b="1" dirty="0">
                <a:solidFill>
                  <a:prstClr val="black"/>
                </a:solidFill>
              </a:rPr>
              <a:t> Funds</a:t>
            </a:r>
          </a:p>
        </p:txBody>
      </p:sp>
      <p:sp>
        <p:nvSpPr>
          <p:cNvPr id="32" name="TextBox 31"/>
          <p:cNvSpPr txBox="1"/>
          <p:nvPr/>
        </p:nvSpPr>
        <p:spPr>
          <a:xfrm>
            <a:off x="5680733" y="5101958"/>
            <a:ext cx="571635" cy="193609"/>
          </a:xfrm>
          <a:prstGeom prst="rect">
            <a:avLst/>
          </a:prstGeom>
          <a:noFill/>
        </p:spPr>
        <p:txBody>
          <a:bodyPr wrap="square" rtlCol="0">
            <a:spAutoFit/>
          </a:bodyPr>
          <a:lstStyle/>
          <a:p>
            <a:r>
              <a:rPr lang="en-US" sz="800" b="1" dirty="0">
                <a:solidFill>
                  <a:prstClr val="black"/>
                </a:solidFill>
              </a:rPr>
              <a:t>2 Funds</a:t>
            </a:r>
          </a:p>
        </p:txBody>
      </p:sp>
      <p:sp>
        <p:nvSpPr>
          <p:cNvPr id="33" name="TextBox 32"/>
          <p:cNvSpPr txBox="1"/>
          <p:nvPr/>
        </p:nvSpPr>
        <p:spPr>
          <a:xfrm>
            <a:off x="6879700" y="5380846"/>
            <a:ext cx="571635" cy="193609"/>
          </a:xfrm>
          <a:prstGeom prst="rect">
            <a:avLst/>
          </a:prstGeom>
          <a:noFill/>
        </p:spPr>
        <p:txBody>
          <a:bodyPr wrap="square" rtlCol="0">
            <a:spAutoFit/>
          </a:bodyPr>
          <a:lstStyle/>
          <a:p>
            <a:r>
              <a:rPr lang="en-US" sz="800" b="1" dirty="0">
                <a:solidFill>
                  <a:prstClr val="black"/>
                </a:solidFill>
              </a:rPr>
              <a:t>4 Funds</a:t>
            </a:r>
          </a:p>
        </p:txBody>
      </p:sp>
      <p:cxnSp>
        <p:nvCxnSpPr>
          <p:cNvPr id="37" name="Straight Arrow Connector 36"/>
          <p:cNvCxnSpPr/>
          <p:nvPr/>
        </p:nvCxnSpPr>
        <p:spPr>
          <a:xfrm>
            <a:off x="5267915"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285672" y="3863946"/>
            <a:ext cx="1343344" cy="400110"/>
          </a:xfrm>
          <a:prstGeom prst="rect">
            <a:avLst/>
          </a:prstGeom>
          <a:noFill/>
        </p:spPr>
        <p:txBody>
          <a:bodyPr wrap="square" rtlCol="0">
            <a:spAutoFit/>
          </a:bodyPr>
          <a:lstStyle/>
          <a:p>
            <a:pPr algn="ctr"/>
            <a:r>
              <a:rPr lang="en-US" sz="1000" dirty="0">
                <a:solidFill>
                  <a:srgbClr val="1F497D"/>
                </a:solidFill>
              </a:rPr>
              <a:t>Primary rebalancing account </a:t>
            </a:r>
          </a:p>
        </p:txBody>
      </p:sp>
      <p:sp>
        <p:nvSpPr>
          <p:cNvPr id="40" name="Oval 39"/>
          <p:cNvSpPr/>
          <p:nvPr/>
        </p:nvSpPr>
        <p:spPr>
          <a:xfrm>
            <a:off x="5598824" y="3953798"/>
            <a:ext cx="1988045" cy="1928968"/>
          </a:xfrm>
          <a:prstGeom prst="ellipse">
            <a:avLst/>
          </a:prstGeom>
          <a:noFill/>
          <a:ln>
            <a:solidFill>
              <a:srgbClr val="005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1" name="Down Arrow 40"/>
          <p:cNvSpPr/>
          <p:nvPr/>
        </p:nvSpPr>
        <p:spPr>
          <a:xfrm>
            <a:off x="6368905" y="3503857"/>
            <a:ext cx="401695" cy="4086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6682583" y="4637572"/>
            <a:ext cx="714544" cy="246221"/>
          </a:xfrm>
          <a:prstGeom prst="rect">
            <a:avLst/>
          </a:prstGeom>
          <a:noFill/>
        </p:spPr>
        <p:txBody>
          <a:bodyPr wrap="square" rtlCol="0">
            <a:spAutoFit/>
          </a:bodyPr>
          <a:lstStyle/>
          <a:p>
            <a:pPr algn="ctr">
              <a:lnSpc>
                <a:spcPts val="600"/>
              </a:lnSpc>
            </a:pPr>
            <a:r>
              <a:rPr lang="en-US" sz="1000" b="1" dirty="0">
                <a:solidFill>
                  <a:prstClr val="black"/>
                </a:solidFill>
              </a:rPr>
              <a:t>6 </a:t>
            </a:r>
          </a:p>
          <a:p>
            <a:pPr algn="ctr">
              <a:lnSpc>
                <a:spcPts val="600"/>
              </a:lnSpc>
            </a:pPr>
            <a:r>
              <a:rPr lang="en-US" sz="1000" b="1" dirty="0">
                <a:solidFill>
                  <a:prstClr val="black"/>
                </a:solidFill>
              </a:rPr>
              <a:t>Funds</a:t>
            </a:r>
          </a:p>
        </p:txBody>
      </p:sp>
      <p:cxnSp>
        <p:nvCxnSpPr>
          <p:cNvPr id="6" name="Straight Arrow Connector 5"/>
          <p:cNvCxnSpPr/>
          <p:nvPr/>
        </p:nvCxnSpPr>
        <p:spPr>
          <a:xfrm>
            <a:off x="3685455" y="4975212"/>
            <a:ext cx="1943561" cy="36254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34806" y="4733286"/>
            <a:ext cx="1500543" cy="400110"/>
          </a:xfrm>
          <a:prstGeom prst="rect">
            <a:avLst/>
          </a:prstGeom>
          <a:noFill/>
        </p:spPr>
        <p:txBody>
          <a:bodyPr wrap="square" rtlCol="0">
            <a:spAutoFit/>
          </a:bodyPr>
          <a:lstStyle/>
          <a:p>
            <a:pPr algn="ctr"/>
            <a:r>
              <a:rPr lang="en-US" sz="1000" dirty="0">
                <a:solidFill>
                  <a:srgbClr val="1F497D"/>
                </a:solidFill>
              </a:rPr>
              <a:t>Half the funds &amp; half the transaction costs </a:t>
            </a:r>
          </a:p>
        </p:txBody>
      </p:sp>
      <p:cxnSp>
        <p:nvCxnSpPr>
          <p:cNvPr id="11" name="Straight Arrow Connector 10"/>
          <p:cNvCxnSpPr/>
          <p:nvPr/>
        </p:nvCxnSpPr>
        <p:spPr>
          <a:xfrm flipH="1">
            <a:off x="7461135" y="4057554"/>
            <a:ext cx="353621" cy="4919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79506" y="3624471"/>
            <a:ext cx="1873179" cy="400110"/>
          </a:xfrm>
          <a:prstGeom prst="rect">
            <a:avLst/>
          </a:prstGeom>
          <a:noFill/>
        </p:spPr>
        <p:txBody>
          <a:bodyPr wrap="square" rtlCol="0">
            <a:spAutoFit/>
          </a:bodyPr>
          <a:lstStyle/>
          <a:p>
            <a:r>
              <a:rPr lang="en-US" sz="1000" dirty="0">
                <a:solidFill>
                  <a:srgbClr val="1F497D"/>
                </a:solidFill>
              </a:rPr>
              <a:t>Infrequent rebalancing minimizes tax consequence</a:t>
            </a:r>
          </a:p>
        </p:txBody>
      </p:sp>
      <p:sp>
        <p:nvSpPr>
          <p:cNvPr id="14" name="TextBox 13"/>
          <p:cNvSpPr txBox="1"/>
          <p:nvPr/>
        </p:nvSpPr>
        <p:spPr>
          <a:xfrm>
            <a:off x="6850183" y="4910257"/>
            <a:ext cx="481362" cy="253916"/>
          </a:xfrm>
          <a:prstGeom prst="rect">
            <a:avLst/>
          </a:prstGeom>
          <a:noFill/>
        </p:spPr>
        <p:txBody>
          <a:bodyPr wrap="square" rtlCol="0">
            <a:spAutoFit/>
          </a:bodyPr>
          <a:lstStyle/>
          <a:p>
            <a:r>
              <a:rPr lang="en-US" sz="1050" b="1" dirty="0">
                <a:solidFill>
                  <a:schemeClr val="bg1"/>
                </a:solidFill>
              </a:rPr>
              <a:t>Joint</a:t>
            </a:r>
          </a:p>
        </p:txBody>
      </p:sp>
      <p:sp>
        <p:nvSpPr>
          <p:cNvPr id="15" name="TextBox 14"/>
          <p:cNvSpPr txBox="1"/>
          <p:nvPr/>
        </p:nvSpPr>
        <p:spPr>
          <a:xfrm>
            <a:off x="5999994" y="4697016"/>
            <a:ext cx="449906" cy="246221"/>
          </a:xfrm>
          <a:prstGeom prst="rect">
            <a:avLst/>
          </a:prstGeom>
          <a:noFill/>
        </p:spPr>
        <p:txBody>
          <a:bodyPr wrap="square" rtlCol="0">
            <a:spAutoFit/>
          </a:bodyPr>
          <a:lstStyle/>
          <a:p>
            <a:r>
              <a:rPr lang="en-US" sz="1000" dirty="0">
                <a:solidFill>
                  <a:schemeClr val="bg1"/>
                </a:solidFill>
              </a:rPr>
              <a:t>IRA</a:t>
            </a:r>
          </a:p>
        </p:txBody>
      </p:sp>
      <p:sp>
        <p:nvSpPr>
          <p:cNvPr id="36" name="TextBox 35"/>
          <p:cNvSpPr txBox="1"/>
          <p:nvPr/>
        </p:nvSpPr>
        <p:spPr>
          <a:xfrm>
            <a:off x="6841007" y="5483014"/>
            <a:ext cx="449906" cy="215444"/>
          </a:xfrm>
          <a:prstGeom prst="rect">
            <a:avLst/>
          </a:prstGeom>
          <a:noFill/>
        </p:spPr>
        <p:txBody>
          <a:bodyPr wrap="square" rtlCol="0">
            <a:spAutoFit/>
          </a:bodyPr>
          <a:lstStyle/>
          <a:p>
            <a:r>
              <a:rPr lang="en-US" sz="800" b="1" dirty="0">
                <a:solidFill>
                  <a:prstClr val="black"/>
                </a:solidFill>
              </a:rPr>
              <a:t>IRA</a:t>
            </a:r>
          </a:p>
        </p:txBody>
      </p:sp>
      <p:sp>
        <p:nvSpPr>
          <p:cNvPr id="24" name="TextBox 23"/>
          <p:cNvSpPr txBox="1"/>
          <p:nvPr/>
        </p:nvSpPr>
        <p:spPr>
          <a:xfrm>
            <a:off x="702814" y="1466436"/>
            <a:ext cx="3480566" cy="2508379"/>
          </a:xfrm>
          <a:prstGeom prst="rect">
            <a:avLst/>
          </a:prstGeom>
          <a:noFill/>
        </p:spPr>
        <p:txBody>
          <a:bodyPr wrap="square" rtlCol="0">
            <a:spAutoFit/>
          </a:bodyPr>
          <a:lstStyle/>
          <a:p>
            <a:pPr marL="285750" lvl="4" indent="-285750">
              <a:spcBef>
                <a:spcPts val="600"/>
              </a:spcBef>
              <a:spcAft>
                <a:spcPts val="1200"/>
              </a:spcAft>
              <a:buClr>
                <a:srgbClr val="77C043"/>
              </a:buClr>
              <a:buFont typeface="Wingdings" panose="05000000000000000000" pitchFamily="2" charset="2"/>
              <a:buChar char="§"/>
              <a:defRPr/>
            </a:pPr>
            <a:r>
              <a:rPr lang="de-DE" sz="1400" dirty="0">
                <a:solidFill>
                  <a:srgbClr val="595959"/>
                </a:solidFill>
              </a:rPr>
              <a:t>Fewer positions at inception; lower trading costs </a:t>
            </a:r>
          </a:p>
          <a:p>
            <a:pPr marL="285750" lvl="4" indent="-285750">
              <a:spcBef>
                <a:spcPts val="600"/>
              </a:spcBef>
              <a:spcAft>
                <a:spcPts val="1200"/>
              </a:spcAft>
              <a:buClr>
                <a:srgbClr val="77C043"/>
              </a:buClr>
              <a:buFont typeface="Wingdings" panose="05000000000000000000" pitchFamily="2" charset="2"/>
              <a:buChar char="§"/>
              <a:defRPr/>
            </a:pPr>
            <a:r>
              <a:rPr lang="en-US" sz="1400" dirty="0">
                <a:solidFill>
                  <a:srgbClr val="595959"/>
                </a:solidFill>
              </a:rPr>
              <a:t>Use a single tax-deferred/exempt account to rebalance entire portfolio</a:t>
            </a:r>
          </a:p>
          <a:p>
            <a:pPr marL="285750" lvl="4" indent="-285750">
              <a:spcBef>
                <a:spcPts val="600"/>
              </a:spcBef>
              <a:spcAft>
                <a:spcPts val="1200"/>
              </a:spcAft>
              <a:buClr>
                <a:srgbClr val="77C043"/>
              </a:buClr>
              <a:buFont typeface="Wingdings" panose="05000000000000000000" pitchFamily="2" charset="2"/>
              <a:buChar char="§"/>
              <a:defRPr/>
            </a:pPr>
            <a:r>
              <a:rPr lang="de-DE" sz="1400" dirty="0">
                <a:solidFill>
                  <a:srgbClr val="595959"/>
                </a:solidFill>
              </a:rPr>
              <a:t>Rebalance using fewer positions, resulting in fewer trades &amp; lower costs</a:t>
            </a:r>
          </a:p>
          <a:p>
            <a:pPr marL="285750" lvl="4" indent="-285750">
              <a:spcBef>
                <a:spcPts val="600"/>
              </a:spcBef>
              <a:spcAft>
                <a:spcPts val="1200"/>
              </a:spcAft>
              <a:buClr>
                <a:srgbClr val="77C043"/>
              </a:buClr>
              <a:buFont typeface="Wingdings" panose="05000000000000000000" pitchFamily="2" charset="2"/>
              <a:buChar char="§"/>
              <a:defRPr/>
            </a:pPr>
            <a:r>
              <a:rPr lang="de-DE" sz="1400" dirty="0">
                <a:solidFill>
                  <a:srgbClr val="595959"/>
                </a:solidFill>
              </a:rPr>
              <a:t>Minimize tax impact of rebalancing by not using a taxable account</a:t>
            </a:r>
          </a:p>
        </p:txBody>
      </p:sp>
      <p:sp>
        <p:nvSpPr>
          <p:cNvPr id="30" name="Title 1"/>
          <p:cNvSpPr>
            <a:spLocks noGrp="1"/>
          </p:cNvSpPr>
          <p:nvPr>
            <p:ph type="title" idx="4294967295"/>
          </p:nvPr>
        </p:nvSpPr>
        <p:spPr>
          <a:xfrm>
            <a:off x="443286" y="283464"/>
            <a:ext cx="8594725"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Household-based </a:t>
            </a:r>
            <a:r>
              <a:rPr lang="en-US" sz="2800" dirty="0">
                <a:solidFill>
                  <a:schemeClr val="bg1"/>
                </a:solidFill>
                <a:latin typeface="+mn-lt"/>
              </a:rPr>
              <a:t>trading &amp; rebalancing</a:t>
            </a:r>
          </a:p>
        </p:txBody>
      </p:sp>
      <p:grpSp>
        <p:nvGrpSpPr>
          <p:cNvPr id="31" name="Group 30"/>
          <p:cNvGrpSpPr/>
          <p:nvPr/>
        </p:nvGrpSpPr>
        <p:grpSpPr>
          <a:xfrm>
            <a:off x="5479735" y="746125"/>
            <a:ext cx="2536208" cy="2724915"/>
            <a:chOff x="5479735" y="1442037"/>
            <a:chExt cx="2536208" cy="2724915"/>
          </a:xfrm>
        </p:grpSpPr>
        <p:grpSp>
          <p:nvGrpSpPr>
            <p:cNvPr id="44" name="Group 43"/>
            <p:cNvGrpSpPr/>
            <p:nvPr/>
          </p:nvGrpSpPr>
          <p:grpSpPr>
            <a:xfrm>
              <a:off x="5479735" y="1442037"/>
              <a:ext cx="2536208" cy="2724915"/>
              <a:chOff x="6093474" y="870286"/>
              <a:chExt cx="2615574" cy="2810186"/>
            </a:xfrm>
          </p:grpSpPr>
          <p:pic>
            <p:nvPicPr>
              <p:cNvPr id="4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6625301" y="3084747"/>
                <a:ext cx="49297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48" name="Rectangle 47"/>
              <p:cNvSpPr/>
              <p:nvPr/>
            </p:nvSpPr>
            <p:spPr>
              <a:xfrm>
                <a:off x="7819566" y="2061744"/>
                <a:ext cx="36733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9" name="TextBox 48"/>
              <p:cNvSpPr txBox="1"/>
              <p:nvPr/>
            </p:nvSpPr>
            <p:spPr>
              <a:xfrm>
                <a:off x="6831485" y="1377623"/>
                <a:ext cx="720242" cy="174574"/>
              </a:xfrm>
              <a:prstGeom prst="rect">
                <a:avLst/>
              </a:prstGeom>
              <a:noFill/>
            </p:spPr>
            <p:txBody>
              <a:bodyPr wrap="square" rtlCol="0">
                <a:spAutoFit/>
              </a:bodyPr>
              <a:lstStyle/>
              <a:p>
                <a:r>
                  <a:rPr lang="en-US" sz="500" b="1" dirty="0">
                    <a:solidFill>
                      <a:srgbClr val="1F497D">
                        <a:lumMod val="75000"/>
                      </a:srgbClr>
                    </a:solidFill>
                  </a:rPr>
                  <a:t>5% Cash </a:t>
                </a:r>
              </a:p>
            </p:txBody>
          </p:sp>
        </p:grpSp>
        <p:sp>
          <p:nvSpPr>
            <p:cNvPr id="45" name="TextBox 44"/>
            <p:cNvSpPr txBox="1"/>
            <p:nvPr/>
          </p:nvSpPr>
          <p:spPr>
            <a:xfrm>
              <a:off x="6059434" y="2666106"/>
              <a:ext cx="984183" cy="646331"/>
            </a:xfrm>
            <a:prstGeom prst="rect">
              <a:avLst/>
            </a:prstGeom>
            <a:noFill/>
          </p:spPr>
          <p:txBody>
            <a:bodyPr wrap="square" rtlCol="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Tree>
    <p:extLst>
      <p:ext uri="{BB962C8B-B14F-4D97-AF65-F5344CB8AC3E}">
        <p14:creationId xmlns:p14="http://schemas.microsoft.com/office/powerpoint/2010/main" val="402503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225" y="283464"/>
            <a:ext cx="8531225"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Smart </a:t>
            </a:r>
            <a:r>
              <a:rPr lang="en-US" sz="2800" b="1" dirty="0">
                <a:solidFill>
                  <a:srgbClr val="77C043"/>
                </a:solidFill>
                <a:latin typeface="+mn-lt"/>
              </a:rPr>
              <a:t>withdrawal</a:t>
            </a:r>
            <a:r>
              <a:rPr lang="en-US" sz="2800" b="1" dirty="0">
                <a:solidFill>
                  <a:srgbClr val="92D050"/>
                </a:solidFill>
                <a:latin typeface="+mn-lt"/>
              </a:rPr>
              <a:t> </a:t>
            </a:r>
            <a:r>
              <a:rPr lang="en-US" sz="2800" dirty="0">
                <a:solidFill>
                  <a:schemeClr val="bg1"/>
                </a:solidFill>
                <a:latin typeface="+mn-lt"/>
              </a:rPr>
              <a:t>strategies</a:t>
            </a:r>
            <a:endParaRPr lang="en-US" sz="2800" dirty="0">
              <a:latin typeface="+mn-lt"/>
            </a:endParaRPr>
          </a:p>
        </p:txBody>
      </p:sp>
      <p:sp>
        <p:nvSpPr>
          <p:cNvPr id="38" name="Rectangle 37"/>
          <p:cNvSpPr/>
          <p:nvPr/>
        </p:nvSpPr>
        <p:spPr>
          <a:xfrm>
            <a:off x="1101336" y="1186870"/>
            <a:ext cx="4282194" cy="461665"/>
          </a:xfrm>
          <a:prstGeom prst="rect">
            <a:avLst/>
          </a:prstGeom>
        </p:spPr>
        <p:txBody>
          <a:bodyPr wrap="square">
            <a:spAutoFit/>
          </a:bodyPr>
          <a:lstStyle/>
          <a:p>
            <a:pPr marL="0" lvl="4">
              <a:spcBef>
                <a:spcPts val="600"/>
              </a:spcBef>
              <a:spcAft>
                <a:spcPts val="1200"/>
              </a:spcAft>
              <a:buClr>
                <a:srgbClr val="77C043"/>
              </a:buClr>
              <a:defRPr/>
            </a:pPr>
            <a:r>
              <a:rPr lang="de-DE" sz="1200" b="1" dirty="0">
                <a:solidFill>
                  <a:srgbClr val="005EA4"/>
                </a:solidFill>
              </a:rPr>
              <a:t>Sample $145K withdrawal</a:t>
            </a:r>
            <a:r>
              <a:rPr lang="de-DE" sz="1200" dirty="0">
                <a:solidFill>
                  <a:srgbClr val="005EA4"/>
                </a:solidFill>
              </a:rPr>
              <a:t>. Done in a tax-efficient manner based on the assets and circumstances of each individual household.</a:t>
            </a:r>
          </a:p>
        </p:txBody>
      </p:sp>
      <p:graphicFrame>
        <p:nvGraphicFramePr>
          <p:cNvPr id="4" name="Table 3"/>
          <p:cNvGraphicFramePr>
            <a:graphicFrameLocks noGrp="1"/>
          </p:cNvGraphicFramePr>
          <p:nvPr>
            <p:extLst>
              <p:ext uri="{D42A27DB-BD31-4B8C-83A1-F6EECF244321}">
                <p14:modId xmlns:p14="http://schemas.microsoft.com/office/powerpoint/2010/main" val="456850423"/>
              </p:ext>
            </p:extLst>
          </p:nvPr>
        </p:nvGraphicFramePr>
        <p:xfrm>
          <a:off x="1191098" y="1373099"/>
          <a:ext cx="6761803" cy="4568716"/>
        </p:xfrm>
        <a:graphic>
          <a:graphicData uri="http://schemas.openxmlformats.org/drawingml/2006/table">
            <a:tbl>
              <a:tblPr/>
              <a:tblGrid>
                <a:gridCol w="1570837">
                  <a:extLst>
                    <a:ext uri="{9D8B030D-6E8A-4147-A177-3AD203B41FA5}">
                      <a16:colId xmlns:a16="http://schemas.microsoft.com/office/drawing/2014/main" val="20000"/>
                    </a:ext>
                  </a:extLst>
                </a:gridCol>
                <a:gridCol w="42874">
                  <a:extLst>
                    <a:ext uri="{9D8B030D-6E8A-4147-A177-3AD203B41FA5}">
                      <a16:colId xmlns:a16="http://schemas.microsoft.com/office/drawing/2014/main" val="20001"/>
                    </a:ext>
                  </a:extLst>
                </a:gridCol>
                <a:gridCol w="42874">
                  <a:extLst>
                    <a:ext uri="{9D8B030D-6E8A-4147-A177-3AD203B41FA5}">
                      <a16:colId xmlns:a16="http://schemas.microsoft.com/office/drawing/2014/main" val="20002"/>
                    </a:ext>
                  </a:extLst>
                </a:gridCol>
                <a:gridCol w="958672">
                  <a:extLst>
                    <a:ext uri="{9D8B030D-6E8A-4147-A177-3AD203B41FA5}">
                      <a16:colId xmlns:a16="http://schemas.microsoft.com/office/drawing/2014/main" val="20003"/>
                    </a:ext>
                  </a:extLst>
                </a:gridCol>
                <a:gridCol w="337845">
                  <a:extLst>
                    <a:ext uri="{9D8B030D-6E8A-4147-A177-3AD203B41FA5}">
                      <a16:colId xmlns:a16="http://schemas.microsoft.com/office/drawing/2014/main" val="20004"/>
                    </a:ext>
                  </a:extLst>
                </a:gridCol>
                <a:gridCol w="1201228">
                  <a:extLst>
                    <a:ext uri="{9D8B030D-6E8A-4147-A177-3AD203B41FA5}">
                      <a16:colId xmlns:a16="http://schemas.microsoft.com/office/drawing/2014/main" val="20005"/>
                    </a:ext>
                  </a:extLst>
                </a:gridCol>
                <a:gridCol w="649702">
                  <a:extLst>
                    <a:ext uri="{9D8B030D-6E8A-4147-A177-3AD203B41FA5}">
                      <a16:colId xmlns:a16="http://schemas.microsoft.com/office/drawing/2014/main" val="20006"/>
                    </a:ext>
                  </a:extLst>
                </a:gridCol>
                <a:gridCol w="684354">
                  <a:extLst>
                    <a:ext uri="{9D8B030D-6E8A-4147-A177-3AD203B41FA5}">
                      <a16:colId xmlns:a16="http://schemas.microsoft.com/office/drawing/2014/main" val="20007"/>
                    </a:ext>
                  </a:extLst>
                </a:gridCol>
                <a:gridCol w="580401">
                  <a:extLst>
                    <a:ext uri="{9D8B030D-6E8A-4147-A177-3AD203B41FA5}">
                      <a16:colId xmlns:a16="http://schemas.microsoft.com/office/drawing/2014/main" val="20008"/>
                    </a:ext>
                  </a:extLst>
                </a:gridCol>
                <a:gridCol w="693016">
                  <a:extLst>
                    <a:ext uri="{9D8B030D-6E8A-4147-A177-3AD203B41FA5}">
                      <a16:colId xmlns:a16="http://schemas.microsoft.com/office/drawing/2014/main" val="20009"/>
                    </a:ext>
                  </a:extLst>
                </a:gridCol>
              </a:tblGrid>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gridSpan="2">
                  <a:txBody>
                    <a:bodyPr/>
                    <a:lstStyle/>
                    <a:p>
                      <a:pPr algn="ctr" fontAlgn="b"/>
                      <a:r>
                        <a:rPr lang="en-US" sz="1500" b="1" i="0" u="none" strike="noStrike" dirty="0">
                          <a:solidFill>
                            <a:srgbClr val="FF0000"/>
                          </a:solidFill>
                          <a:effectLst/>
                          <a:latin typeface="Calibri"/>
                        </a:rPr>
                        <a:t>Typical</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500" b="1" i="0" u="none" strike="noStrike" dirty="0" err="1">
                          <a:solidFill>
                            <a:srgbClr val="77C043"/>
                          </a:solidFill>
                          <a:effectLst/>
                          <a:latin typeface="Calibri"/>
                        </a:rPr>
                        <a:t>Wealthcare</a:t>
                      </a:r>
                      <a:endParaRPr lang="en-US" sz="1500" b="1" i="0" u="none" strike="noStrike" dirty="0">
                        <a:solidFill>
                          <a:srgbClr val="77C043"/>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01919">
                <a:tc>
                  <a:txBody>
                    <a:bodyPr/>
                    <a:lstStyle/>
                    <a:p>
                      <a:pPr algn="l" fontAlgn="b"/>
                      <a:r>
                        <a:rPr lang="en-US" sz="1200" b="1" i="0" u="none" strike="noStrike" dirty="0">
                          <a:solidFill>
                            <a:srgbClr val="595959"/>
                          </a:solidFill>
                          <a:effectLst/>
                          <a:latin typeface="Calibri"/>
                        </a:rPr>
                        <a:t>Household</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solidFill>
                            <a:srgbClr val="595959"/>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solidFill>
                            <a:srgbClr val="595959"/>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595959"/>
                          </a:solidFill>
                          <a:effectLst/>
                          <a:latin typeface="Calibri"/>
                        </a:rPr>
                        <a:t>MV($)</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595959"/>
                          </a:solidFill>
                          <a:effectLst/>
                          <a:latin typeface="Calibri"/>
                        </a:rPr>
                        <a:t>%</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595959"/>
                          </a:solidFill>
                          <a:effectLst/>
                          <a:latin typeface="Calibri"/>
                        </a:rPr>
                        <a:t>Unrealized Gains</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595959"/>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595959"/>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595959"/>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595959"/>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4748">
                <a:tc>
                  <a:txBody>
                    <a:bodyPr/>
                    <a:lstStyle/>
                    <a:p>
                      <a:pPr algn="l" fontAlgn="b"/>
                      <a:r>
                        <a:rPr lang="en-US" sz="1100" b="0" i="0" u="none" strike="noStrike" dirty="0">
                          <a:solidFill>
                            <a:srgbClr val="595959"/>
                          </a:solidFill>
                          <a:effectLst/>
                          <a:latin typeface="Calibri"/>
                        </a:rPr>
                        <a:t>Domestic Equity (VTI)</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595959"/>
                          </a:solidFill>
                          <a:effectLst/>
                          <a:latin typeface="Calibri"/>
                        </a:rPr>
                        <a:t>1,355,575 </a:t>
                      </a:r>
                    </a:p>
                  </a:txBody>
                  <a:tcPr marL="8737" marR="8737" marT="873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595959"/>
                          </a:solidFill>
                          <a:effectLst/>
                          <a:latin typeface="Calibri"/>
                        </a:rPr>
                        <a:t>56%</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74748">
                <a:tc>
                  <a:txBody>
                    <a:bodyPr/>
                    <a:lstStyle/>
                    <a:p>
                      <a:pPr algn="l" fontAlgn="b"/>
                      <a:r>
                        <a:rPr lang="en-US" sz="1100" b="0" i="0" u="none" strike="noStrike" dirty="0">
                          <a:solidFill>
                            <a:srgbClr val="595959"/>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220,675 </a:t>
                      </a:r>
                    </a:p>
                  </a:txBody>
                  <a:tcPr marL="8737" marR="8737" marT="8737" marB="0" anchor="ctr">
                    <a:lnL>
                      <a:noFill/>
                    </a:lnL>
                    <a:lnR>
                      <a:noFill/>
                    </a:lnR>
                    <a:lnT>
                      <a:noFill/>
                    </a:lnT>
                    <a:lnB>
                      <a:noFill/>
                    </a:lnB>
                  </a:tcPr>
                </a:tc>
                <a:tc>
                  <a:txBody>
                    <a:bodyPr/>
                    <a:lstStyle/>
                    <a:p>
                      <a:pPr algn="ctr" fontAlgn="b"/>
                      <a:r>
                        <a:rPr lang="en-US" sz="1100" b="0" i="0" u="none" strike="noStrike">
                          <a:solidFill>
                            <a:srgbClr val="595959"/>
                          </a:solidFill>
                          <a:effectLst/>
                          <a:latin typeface="Calibri"/>
                        </a:rPr>
                        <a:t>9%</a:t>
                      </a: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74748">
                <a:tc>
                  <a:txBody>
                    <a:bodyPr/>
                    <a:lstStyle/>
                    <a:p>
                      <a:pPr algn="l" fontAlgn="b"/>
                      <a:r>
                        <a:rPr lang="en-US" sz="1100" b="0" i="0" u="none" strike="noStrike" dirty="0">
                          <a:solidFill>
                            <a:srgbClr val="595959"/>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800,250 </a:t>
                      </a:r>
                    </a:p>
                  </a:txBody>
                  <a:tcPr marL="8737" marR="8737" marT="8737" marB="0" anchor="ctr">
                    <a:lnL>
                      <a:noFill/>
                    </a:lnL>
                    <a:lnR>
                      <a:noFill/>
                    </a:lnR>
                    <a:lnT>
                      <a:noFill/>
                    </a:lnT>
                    <a:lnB>
                      <a:noFill/>
                    </a:lnB>
                  </a:tcPr>
                </a:tc>
                <a:tc>
                  <a:txBody>
                    <a:bodyPr/>
                    <a:lstStyle/>
                    <a:p>
                      <a:pPr algn="ctr" fontAlgn="b"/>
                      <a:r>
                        <a:rPr lang="en-US" sz="1100" b="0" i="0" u="none" strike="noStrike">
                          <a:solidFill>
                            <a:srgbClr val="595959"/>
                          </a:solidFill>
                          <a:effectLst/>
                          <a:latin typeface="Calibri"/>
                        </a:rPr>
                        <a:t>33%</a:t>
                      </a: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4748">
                <a:tc>
                  <a:txBody>
                    <a:bodyPr/>
                    <a:lstStyle/>
                    <a:p>
                      <a:pPr algn="l" fontAlgn="b"/>
                      <a:r>
                        <a:rPr lang="en-US" sz="1100" b="0" i="0" u="none" strike="noStrike">
                          <a:solidFill>
                            <a:srgbClr val="595959"/>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595959"/>
                          </a:solidFill>
                          <a:effectLst/>
                          <a:latin typeface="Calibri"/>
                        </a:rPr>
                        <a:t>48,500 </a:t>
                      </a:r>
                    </a:p>
                  </a:txBody>
                  <a:tcPr marL="8737" marR="8737" marT="873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595959"/>
                          </a:solidFill>
                          <a:effectLst/>
                          <a:latin typeface="Calibri"/>
                        </a:rPr>
                        <a:t>2%</a:t>
                      </a:r>
                    </a:p>
                  </a:txBody>
                  <a:tcPr marL="8737" marR="8737" marT="87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74748">
                <a:tc>
                  <a:txBody>
                    <a:bodyPr/>
                    <a:lstStyle/>
                    <a:p>
                      <a:pPr algn="l" fontAlgn="b"/>
                      <a:endParaRPr lang="en-US" sz="1100" b="0" i="0" u="none" strike="noStrike" dirty="0">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595959"/>
                          </a:solidFill>
                          <a:effectLst/>
                          <a:latin typeface="Calibri"/>
                        </a:rPr>
                        <a:t>2,425,000 </a:t>
                      </a:r>
                    </a:p>
                  </a:txBody>
                  <a:tcPr marL="8737" marR="8737" marT="873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595959"/>
                          </a:solidFill>
                          <a:effectLst/>
                          <a:latin typeface="Calibri"/>
                        </a:rPr>
                        <a:t>100%</a:t>
                      </a:r>
                    </a:p>
                  </a:txBody>
                  <a:tcPr marL="8737" marR="8737" marT="87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74748">
                <a:tc>
                  <a:txBody>
                    <a:bodyPr/>
                    <a:lstStyle/>
                    <a:p>
                      <a:pPr algn="l" fontAlgn="b"/>
                      <a:r>
                        <a:rPr lang="en-US" sz="1100" b="1" i="0" u="sng" strike="noStrike" dirty="0">
                          <a:solidFill>
                            <a:srgbClr val="595959"/>
                          </a:solidFill>
                          <a:effectLst/>
                          <a:latin typeface="Calibri"/>
                        </a:rPr>
                        <a:t>Tax Deferred (IRAs)</a:t>
                      </a:r>
                    </a:p>
                  </a:txBody>
                  <a:tcPr marL="8737" marR="8737" marT="8737" marB="0" anchor="b">
                    <a:lnL>
                      <a:noFill/>
                    </a:lnL>
                    <a:lnR>
                      <a:noFill/>
                    </a:lnR>
                    <a:lnT>
                      <a:noFill/>
                    </a:lnT>
                    <a:lnB>
                      <a:noFill/>
                    </a:lnB>
                  </a:tcPr>
                </a:tc>
                <a:tc>
                  <a:txBody>
                    <a:bodyPr/>
                    <a:lstStyle/>
                    <a:p>
                      <a:pPr algn="l" fontAlgn="b"/>
                      <a:endParaRPr lang="en-US" sz="1100" b="1" i="0" u="sng"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a:solidFill>
                          <a:srgbClr val="595959"/>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74748">
                <a:tc>
                  <a:txBody>
                    <a:bodyPr/>
                    <a:lstStyle/>
                    <a:p>
                      <a:pPr algn="l" fontAlgn="b"/>
                      <a:r>
                        <a:rPr lang="en-US" sz="1100" b="0" i="0" u="none" strike="noStrike">
                          <a:solidFill>
                            <a:srgbClr val="595959"/>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246,907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74748">
                <a:tc>
                  <a:txBody>
                    <a:bodyPr/>
                    <a:lstStyle/>
                    <a:p>
                      <a:pPr algn="l" fontAlgn="b"/>
                      <a:r>
                        <a:rPr lang="en-US" sz="1100" b="0" i="0" u="none" strike="noStrike">
                          <a:solidFill>
                            <a:srgbClr val="595959"/>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220,675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74748">
                <a:tc>
                  <a:txBody>
                    <a:bodyPr/>
                    <a:lstStyle/>
                    <a:p>
                      <a:pPr algn="l" fontAlgn="b"/>
                      <a:r>
                        <a:rPr lang="en-US" sz="1100" b="0" i="0" u="none" strike="noStrike">
                          <a:solidFill>
                            <a:srgbClr val="595959"/>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609,513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72,500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74748">
                <a:tc>
                  <a:txBody>
                    <a:bodyPr/>
                    <a:lstStyle/>
                    <a:p>
                      <a:pPr algn="l" fontAlgn="b"/>
                      <a:r>
                        <a:rPr lang="en-US" sz="1100" b="0" i="0" u="none" strike="noStrike" dirty="0">
                          <a:solidFill>
                            <a:srgbClr val="595959"/>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22,906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74748">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a:solidFill>
                          <a:srgbClr val="595959"/>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74748">
                <a:tc>
                  <a:txBody>
                    <a:bodyPr/>
                    <a:lstStyle/>
                    <a:p>
                      <a:pPr algn="l" fontAlgn="b"/>
                      <a:r>
                        <a:rPr lang="en-US" sz="1100" b="1" i="0" u="sng" strike="noStrike">
                          <a:solidFill>
                            <a:srgbClr val="595959"/>
                          </a:solidFill>
                          <a:effectLst/>
                          <a:latin typeface="Calibri"/>
                        </a:rPr>
                        <a:t>Tax Exempt (Roth)</a:t>
                      </a:r>
                    </a:p>
                  </a:txBody>
                  <a:tcPr marL="8737" marR="8737" marT="8737" marB="0" anchor="b">
                    <a:lnL>
                      <a:noFill/>
                    </a:lnL>
                    <a:lnR>
                      <a:noFill/>
                    </a:lnR>
                    <a:lnT>
                      <a:noFill/>
                    </a:lnT>
                    <a:lnB>
                      <a:noFill/>
                    </a:lnB>
                  </a:tcPr>
                </a:tc>
                <a:tc>
                  <a:txBody>
                    <a:bodyPr/>
                    <a:lstStyle/>
                    <a:p>
                      <a:pPr algn="l" fontAlgn="b"/>
                      <a:endParaRPr lang="en-US" sz="1100" b="1" i="0" u="sng"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a:solidFill>
                          <a:srgbClr val="595959"/>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74748">
                <a:tc>
                  <a:txBody>
                    <a:bodyPr/>
                    <a:lstStyle/>
                    <a:p>
                      <a:pPr algn="l" fontAlgn="b"/>
                      <a:r>
                        <a:rPr lang="en-US" sz="1100" b="0" i="0" u="none" strike="noStrike">
                          <a:solidFill>
                            <a:srgbClr val="595959"/>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25,000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74748">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a:solidFill>
                          <a:srgbClr val="595959"/>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74748">
                <a:tc>
                  <a:txBody>
                    <a:bodyPr/>
                    <a:lstStyle/>
                    <a:p>
                      <a:pPr algn="l" fontAlgn="b"/>
                      <a:r>
                        <a:rPr lang="en-US" sz="1100" b="1" i="0" u="sng" strike="noStrike">
                          <a:solidFill>
                            <a:srgbClr val="595959"/>
                          </a:solidFill>
                          <a:effectLst/>
                          <a:latin typeface="Calibri"/>
                        </a:rPr>
                        <a:t>Taxable Account</a:t>
                      </a:r>
                    </a:p>
                  </a:txBody>
                  <a:tcPr marL="8737" marR="8737" marT="8737" marB="0" anchor="b">
                    <a:lnL>
                      <a:noFill/>
                    </a:lnL>
                    <a:lnR>
                      <a:noFill/>
                    </a:lnR>
                    <a:lnT>
                      <a:noFill/>
                    </a:lnT>
                    <a:lnB>
                      <a:noFill/>
                    </a:lnB>
                  </a:tcPr>
                </a:tc>
                <a:tc>
                  <a:txBody>
                    <a:bodyPr/>
                    <a:lstStyle/>
                    <a:p>
                      <a:pPr algn="l" fontAlgn="b"/>
                      <a:endParaRPr lang="en-US" sz="1100" b="1" i="0" u="sng"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a:solidFill>
                          <a:srgbClr val="595959"/>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74748">
                <a:tc>
                  <a:txBody>
                    <a:bodyPr/>
                    <a:lstStyle/>
                    <a:p>
                      <a:pPr algn="l" fontAlgn="b"/>
                      <a:r>
                        <a:rPr lang="en-US" sz="1100" b="0" i="0" u="none" strike="noStrike">
                          <a:solidFill>
                            <a:srgbClr val="595959"/>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1,083,668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a:solidFill>
                            <a:srgbClr val="595959"/>
                          </a:solidFill>
                          <a:effectLst/>
                          <a:latin typeface="Calibri"/>
                        </a:rPr>
                        <a:t>671,874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(8,990)</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74748">
                <a:tc>
                  <a:txBody>
                    <a:bodyPr/>
                    <a:lstStyle/>
                    <a:p>
                      <a:pPr algn="l" fontAlgn="b"/>
                      <a:r>
                        <a:rPr lang="en-US" sz="1100" b="0" i="0" u="none" strike="noStrike">
                          <a:solidFill>
                            <a:srgbClr val="595959"/>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0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a:solidFill>
                            <a:srgbClr val="595959"/>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74748">
                <a:tc>
                  <a:txBody>
                    <a:bodyPr/>
                    <a:lstStyle/>
                    <a:p>
                      <a:pPr algn="l" fontAlgn="b"/>
                      <a:r>
                        <a:rPr lang="en-US" sz="1100" b="0" i="0" u="none" strike="noStrike">
                          <a:solidFill>
                            <a:srgbClr val="595959"/>
                          </a:solidFill>
                          <a:effectLst/>
                          <a:latin typeface="Calibri"/>
                        </a:rPr>
                        <a:t>Fixed Income (MUB)</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190,737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a:solidFill>
                            <a:srgbClr val="595959"/>
                          </a:solidFill>
                          <a:effectLst/>
                          <a:latin typeface="Calibri"/>
                        </a:rPr>
                        <a:t>15,137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(1,151)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595959"/>
                          </a:solidFill>
                          <a:effectLst/>
                          <a:latin typeface="Calibri"/>
                        </a:rPr>
                        <a:t>(145,000)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595959"/>
                          </a:solidFill>
                          <a:effectLst/>
                          <a:latin typeface="Calibri"/>
                        </a:rPr>
                        <a:t>(2,301)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74748">
                <a:tc>
                  <a:txBody>
                    <a:bodyPr/>
                    <a:lstStyle/>
                    <a:p>
                      <a:pPr algn="l" fontAlgn="b"/>
                      <a:r>
                        <a:rPr lang="en-US" sz="1100" b="0" i="0" u="none" strike="noStrike">
                          <a:solidFill>
                            <a:srgbClr val="595959"/>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a:solidFill>
                            <a:srgbClr val="595959"/>
                          </a:solidFill>
                          <a:effectLst/>
                          <a:latin typeface="Calibri"/>
                        </a:rPr>
                        <a:t>25,594 </a:t>
                      </a:r>
                    </a:p>
                  </a:txBody>
                  <a:tcPr marL="8737" marR="8737" marT="8737" marB="0" anchor="ctr">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a:solidFill>
                            <a:srgbClr val="595959"/>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595959"/>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4748">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595959"/>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595959"/>
                          </a:solidFill>
                          <a:effectLst/>
                          <a:latin typeface="Calibri"/>
                        </a:rPr>
                        <a:t>(10,141)</a:t>
                      </a:r>
                      <a:r>
                        <a:rPr lang="en-US" sz="1100" b="0" i="0" u="none" strike="noStrike" baseline="30000" dirty="0">
                          <a:solidFill>
                            <a:srgbClr val="595959"/>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595959"/>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595959"/>
                          </a:solidFill>
                          <a:effectLst/>
                          <a:latin typeface="Calibri"/>
                        </a:rPr>
                        <a:t>(2,301)</a:t>
                      </a:r>
                      <a:r>
                        <a:rPr lang="en-US" sz="1100" b="0" i="0" u="none" strike="noStrike" baseline="30000" dirty="0">
                          <a:solidFill>
                            <a:srgbClr val="595959"/>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1"/>
                  </a:ext>
                </a:extLst>
              </a:tr>
              <a:tr h="174748">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00" b="0" i="0" u="none" strike="noStrike">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FF0000"/>
                          </a:solidFill>
                          <a:effectLst/>
                          <a:latin typeface="Calibri"/>
                        </a:rPr>
                        <a:t>-0.42%</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 </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77C043"/>
                          </a:solidFill>
                          <a:effectLst/>
                          <a:latin typeface="Calibri"/>
                        </a:rPr>
                        <a:t>-0.09%</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5" name="Rectangle 4"/>
          <p:cNvSpPr/>
          <p:nvPr/>
        </p:nvSpPr>
        <p:spPr>
          <a:xfrm>
            <a:off x="1101336" y="5802045"/>
            <a:ext cx="4282194" cy="246221"/>
          </a:xfrm>
          <a:prstGeom prst="rect">
            <a:avLst/>
          </a:prstGeom>
        </p:spPr>
        <p:txBody>
          <a:bodyPr wrap="square">
            <a:spAutoFit/>
          </a:bodyPr>
          <a:lstStyle/>
          <a:p>
            <a:pPr marL="0" lvl="4">
              <a:spcBef>
                <a:spcPts val="600"/>
              </a:spcBef>
              <a:spcAft>
                <a:spcPts val="1200"/>
              </a:spcAft>
              <a:buClr>
                <a:srgbClr val="77C043"/>
              </a:buClr>
              <a:defRPr/>
            </a:pPr>
            <a:r>
              <a:rPr lang="de-DE" sz="1000" baseline="30000" dirty="0">
                <a:solidFill>
                  <a:srgbClr val="005EA4"/>
                </a:solidFill>
              </a:rPr>
              <a:t>1</a:t>
            </a:r>
            <a:r>
              <a:rPr lang="de-DE" sz="1000" dirty="0">
                <a:solidFill>
                  <a:srgbClr val="005EA4"/>
                </a:solidFill>
              </a:rPr>
              <a:t>Note: tax effect calculated by applying 20% tax rate on realized gains</a:t>
            </a:r>
          </a:p>
        </p:txBody>
      </p:sp>
    </p:spTree>
    <p:extLst>
      <p:ext uri="{BB962C8B-B14F-4D97-AF65-F5344CB8AC3E}">
        <p14:creationId xmlns:p14="http://schemas.microsoft.com/office/powerpoint/2010/main" val="27733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3286" y="283464"/>
            <a:ext cx="8348662" cy="1100138"/>
          </a:xfrm>
        </p:spPr>
        <p:txBody>
          <a:bodyPr anchor="t" anchorCtr="0">
            <a:normAutofit/>
          </a:bodyPr>
          <a:lstStyle/>
          <a:p>
            <a:r>
              <a:rPr lang="en-US" sz="2800" dirty="0">
                <a:latin typeface="+mn-lt"/>
              </a:rPr>
              <a:t> Other </a:t>
            </a:r>
            <a:r>
              <a:rPr lang="en-US" sz="2800" b="1" dirty="0">
                <a:solidFill>
                  <a:srgbClr val="77C043"/>
                </a:solidFill>
                <a:latin typeface="+mn-lt"/>
              </a:rPr>
              <a:t>tax management </a:t>
            </a:r>
            <a:r>
              <a:rPr lang="en-US" sz="2800" dirty="0">
                <a:solidFill>
                  <a:schemeClr val="bg1"/>
                </a:solidFill>
                <a:latin typeface="+mn-lt"/>
              </a:rPr>
              <a:t>strategies</a:t>
            </a:r>
          </a:p>
        </p:txBody>
      </p:sp>
      <p:graphicFrame>
        <p:nvGraphicFramePr>
          <p:cNvPr id="19" name="Chart 18"/>
          <p:cNvGraphicFramePr/>
          <p:nvPr>
            <p:extLst>
              <p:ext uri="{D42A27DB-BD31-4B8C-83A1-F6EECF244321}">
                <p14:modId xmlns:p14="http://schemas.microsoft.com/office/powerpoint/2010/main" val="1207199155"/>
              </p:ext>
            </p:extLst>
          </p:nvPr>
        </p:nvGraphicFramePr>
        <p:xfrm>
          <a:off x="5467011" y="4152250"/>
          <a:ext cx="1185427" cy="8861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p:cNvGraphicFramePr/>
          <p:nvPr>
            <p:extLst>
              <p:ext uri="{D42A27DB-BD31-4B8C-83A1-F6EECF244321}">
                <p14:modId xmlns:p14="http://schemas.microsoft.com/office/powerpoint/2010/main" val="3323161747"/>
              </p:ext>
            </p:extLst>
          </p:nvPr>
        </p:nvGraphicFramePr>
        <p:xfrm>
          <a:off x="6237130" y="4205207"/>
          <a:ext cx="1741398" cy="11953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p:nvPr/>
        </p:nvGraphicFramePr>
        <p:xfrm>
          <a:off x="5961972" y="5038447"/>
          <a:ext cx="531786" cy="5079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p:nvPr>
            <p:extLst>
              <p:ext uri="{D42A27DB-BD31-4B8C-83A1-F6EECF244321}">
                <p14:modId xmlns:p14="http://schemas.microsoft.com/office/powerpoint/2010/main" val="1592030618"/>
              </p:ext>
            </p:extLst>
          </p:nvPr>
        </p:nvGraphicFramePr>
        <p:xfrm>
          <a:off x="6288575" y="5179488"/>
          <a:ext cx="984548" cy="733796"/>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a:off x="6815359" y="4652777"/>
            <a:ext cx="962855" cy="307777"/>
          </a:xfrm>
          <a:prstGeom prst="rect">
            <a:avLst/>
          </a:prstGeom>
          <a:noFill/>
        </p:spPr>
        <p:txBody>
          <a:bodyPr wrap="square" rtlCol="0">
            <a:spAutoFit/>
          </a:bodyPr>
          <a:lstStyle/>
          <a:p>
            <a:r>
              <a:rPr lang="en-US" sz="1400" b="1" dirty="0">
                <a:solidFill>
                  <a:srgbClr val="FF0000"/>
                </a:solidFill>
              </a:rPr>
              <a:t> -$3k </a:t>
            </a:r>
          </a:p>
        </p:txBody>
      </p:sp>
      <p:sp>
        <p:nvSpPr>
          <p:cNvPr id="28" name="TextBox 27"/>
          <p:cNvSpPr txBox="1"/>
          <p:nvPr/>
        </p:nvSpPr>
        <p:spPr>
          <a:xfrm>
            <a:off x="5832786" y="4465738"/>
            <a:ext cx="636104" cy="253916"/>
          </a:xfrm>
          <a:prstGeom prst="rect">
            <a:avLst/>
          </a:prstGeom>
          <a:noFill/>
        </p:spPr>
        <p:txBody>
          <a:bodyPr wrap="square" rtlCol="0">
            <a:spAutoFit/>
          </a:bodyPr>
          <a:lstStyle/>
          <a:p>
            <a:r>
              <a:rPr lang="en-US" sz="1050" b="1" dirty="0">
                <a:solidFill>
                  <a:srgbClr val="77C043"/>
                </a:solidFill>
              </a:rPr>
              <a:t>Gain</a:t>
            </a:r>
          </a:p>
        </p:txBody>
      </p:sp>
      <p:sp>
        <p:nvSpPr>
          <p:cNvPr id="32" name="TextBox 31"/>
          <p:cNvSpPr txBox="1"/>
          <p:nvPr/>
        </p:nvSpPr>
        <p:spPr>
          <a:xfrm>
            <a:off x="5731902" y="5179488"/>
            <a:ext cx="636104" cy="253916"/>
          </a:xfrm>
          <a:prstGeom prst="rect">
            <a:avLst/>
          </a:prstGeom>
          <a:noFill/>
        </p:spPr>
        <p:txBody>
          <a:bodyPr wrap="square" rtlCol="0">
            <a:spAutoFit/>
          </a:bodyPr>
          <a:lstStyle/>
          <a:p>
            <a:r>
              <a:rPr lang="en-US" sz="1050" b="1" dirty="0">
                <a:solidFill>
                  <a:srgbClr val="77C043"/>
                </a:solidFill>
              </a:rPr>
              <a:t>Gain</a:t>
            </a:r>
          </a:p>
        </p:txBody>
      </p:sp>
      <p:sp>
        <p:nvSpPr>
          <p:cNvPr id="33" name="TextBox 32"/>
          <p:cNvSpPr txBox="1"/>
          <p:nvPr/>
        </p:nvSpPr>
        <p:spPr>
          <a:xfrm>
            <a:off x="6237130" y="5551887"/>
            <a:ext cx="636104" cy="246221"/>
          </a:xfrm>
          <a:prstGeom prst="rect">
            <a:avLst/>
          </a:prstGeom>
          <a:noFill/>
        </p:spPr>
        <p:txBody>
          <a:bodyPr wrap="square" rtlCol="0">
            <a:spAutoFit/>
          </a:bodyPr>
          <a:lstStyle/>
          <a:p>
            <a:r>
              <a:rPr lang="en-US" sz="1000" b="1" dirty="0">
                <a:solidFill>
                  <a:srgbClr val="77C043"/>
                </a:solidFill>
              </a:rPr>
              <a:t>Gain</a:t>
            </a:r>
          </a:p>
        </p:txBody>
      </p:sp>
      <p:cxnSp>
        <p:nvCxnSpPr>
          <p:cNvPr id="37" name="Straight Arrow Connector 36"/>
          <p:cNvCxnSpPr/>
          <p:nvPr/>
        </p:nvCxnSpPr>
        <p:spPr>
          <a:xfrm flipH="1">
            <a:off x="7315074" y="3932197"/>
            <a:ext cx="409792" cy="54602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049079" y="3501310"/>
            <a:ext cx="1494845" cy="430887"/>
          </a:xfrm>
          <a:prstGeom prst="rect">
            <a:avLst/>
          </a:prstGeom>
          <a:noFill/>
        </p:spPr>
        <p:txBody>
          <a:bodyPr wrap="square" rtlCol="0">
            <a:spAutoFit/>
          </a:bodyPr>
          <a:lstStyle/>
          <a:p>
            <a:pPr algn="ctr"/>
            <a:r>
              <a:rPr lang="en-US" sz="1100" dirty="0">
                <a:solidFill>
                  <a:srgbClr val="FF0000"/>
                </a:solidFill>
              </a:rPr>
              <a:t>Recognize Unrealized Losses</a:t>
            </a:r>
          </a:p>
        </p:txBody>
      </p:sp>
      <p:sp>
        <p:nvSpPr>
          <p:cNvPr id="40" name="Oval 39"/>
          <p:cNvSpPr/>
          <p:nvPr/>
        </p:nvSpPr>
        <p:spPr>
          <a:xfrm>
            <a:off x="5602430" y="3968743"/>
            <a:ext cx="1993039" cy="1895989"/>
          </a:xfrm>
          <a:prstGeom prst="ellipse">
            <a:avLst/>
          </a:prstGeom>
          <a:noFill/>
          <a:ln>
            <a:solidFill>
              <a:srgbClr val="005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790147" y="1510608"/>
            <a:ext cx="3854589" cy="2277547"/>
          </a:xfrm>
          <a:prstGeom prst="rect">
            <a:avLst/>
          </a:prstGeom>
        </p:spPr>
        <p:txBody>
          <a:bodyPr wrap="square">
            <a:spAutoFit/>
          </a:bodyPr>
          <a:lstStyle/>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Monitor timing of when unrealized gains or losses change from short-term to long-term</a:t>
            </a:r>
          </a:p>
          <a:p>
            <a:pPr marL="285750" lvl="4" indent="-285750">
              <a:spcBef>
                <a:spcPts val="600"/>
              </a:spcBef>
              <a:spcAft>
                <a:spcPts val="1200"/>
              </a:spcAft>
              <a:buClr>
                <a:srgbClr val="77C043"/>
              </a:buClr>
              <a:buFont typeface="Calibri" panose="020F0502020204030204" pitchFamily="34" charset="0"/>
              <a:buChar char="&gt;"/>
              <a:defRPr/>
            </a:pPr>
            <a:r>
              <a:rPr lang="de-DE" sz="1600" dirty="0">
                <a:solidFill>
                  <a:schemeClr val="tx1">
                    <a:lumMod val="75000"/>
                    <a:lumOff val="25000"/>
                  </a:schemeClr>
                </a:solidFill>
              </a:rPr>
              <a:t>Tax-loss harvesting services</a:t>
            </a:r>
          </a:p>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Consider unrealized status of positions and carry forward losses prior to trading of taxable accounts</a:t>
            </a:r>
          </a:p>
        </p:txBody>
      </p:sp>
      <p:grpSp>
        <p:nvGrpSpPr>
          <p:cNvPr id="42" name="Group 41"/>
          <p:cNvGrpSpPr/>
          <p:nvPr/>
        </p:nvGrpSpPr>
        <p:grpSpPr>
          <a:xfrm>
            <a:off x="5479735" y="746125"/>
            <a:ext cx="2536208" cy="2724915"/>
            <a:chOff x="5479735" y="1442037"/>
            <a:chExt cx="2536208" cy="2724915"/>
          </a:xfrm>
        </p:grpSpPr>
        <p:grpSp>
          <p:nvGrpSpPr>
            <p:cNvPr id="43" name="Group 42"/>
            <p:cNvGrpSpPr/>
            <p:nvPr/>
          </p:nvGrpSpPr>
          <p:grpSpPr>
            <a:xfrm>
              <a:off x="5479735" y="1442037"/>
              <a:ext cx="2536208" cy="2724915"/>
              <a:chOff x="6093474" y="870286"/>
              <a:chExt cx="2615574" cy="2810186"/>
            </a:xfrm>
          </p:grpSpPr>
          <p:pic>
            <p:nvPicPr>
              <p:cNvPr id="4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6625301" y="3084747"/>
                <a:ext cx="49297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47" name="Rectangle 46"/>
              <p:cNvSpPr/>
              <p:nvPr/>
            </p:nvSpPr>
            <p:spPr>
              <a:xfrm>
                <a:off x="7819566" y="2061744"/>
                <a:ext cx="36733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8" name="TextBox 47"/>
              <p:cNvSpPr txBox="1"/>
              <p:nvPr/>
            </p:nvSpPr>
            <p:spPr>
              <a:xfrm>
                <a:off x="6831485" y="1377623"/>
                <a:ext cx="720242" cy="174574"/>
              </a:xfrm>
              <a:prstGeom prst="rect">
                <a:avLst/>
              </a:prstGeom>
              <a:noFill/>
            </p:spPr>
            <p:txBody>
              <a:bodyPr wrap="square" rtlCol="0">
                <a:spAutoFit/>
              </a:bodyPr>
              <a:lstStyle/>
              <a:p>
                <a:r>
                  <a:rPr lang="en-US" sz="500" b="1" dirty="0">
                    <a:solidFill>
                      <a:srgbClr val="1F497D">
                        <a:lumMod val="75000"/>
                      </a:srgbClr>
                    </a:solidFill>
                  </a:rPr>
                  <a:t>5% Cash </a:t>
                </a:r>
              </a:p>
            </p:txBody>
          </p:sp>
        </p:grpSp>
        <p:sp>
          <p:nvSpPr>
            <p:cNvPr id="44" name="TextBox 43"/>
            <p:cNvSpPr txBox="1"/>
            <p:nvPr/>
          </p:nvSpPr>
          <p:spPr>
            <a:xfrm>
              <a:off x="6059434" y="2666106"/>
              <a:ext cx="984183" cy="646331"/>
            </a:xfrm>
            <a:prstGeom prst="rect">
              <a:avLst/>
            </a:prstGeom>
            <a:noFill/>
          </p:spPr>
          <p:txBody>
            <a:bodyPr wrap="square" rtlCol="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
        <p:nvSpPr>
          <p:cNvPr id="49" name="Down Arrow 48"/>
          <p:cNvSpPr/>
          <p:nvPr/>
        </p:nvSpPr>
        <p:spPr>
          <a:xfrm>
            <a:off x="6373943" y="3526583"/>
            <a:ext cx="407785" cy="4104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6826104" y="4940460"/>
            <a:ext cx="636405" cy="338554"/>
          </a:xfrm>
          <a:prstGeom prst="rect">
            <a:avLst/>
          </a:prstGeom>
          <a:noFill/>
        </p:spPr>
        <p:txBody>
          <a:bodyPr wrap="square" rtlCol="0">
            <a:spAutoFit/>
          </a:bodyPr>
          <a:lstStyle/>
          <a:p>
            <a:r>
              <a:rPr lang="en-US" sz="1600" dirty="0">
                <a:solidFill>
                  <a:schemeClr val="bg1"/>
                </a:solidFill>
              </a:rPr>
              <a:t>Joint</a:t>
            </a:r>
          </a:p>
        </p:txBody>
      </p:sp>
    </p:spTree>
    <p:extLst>
      <p:ext uri="{BB962C8B-B14F-4D97-AF65-F5344CB8AC3E}">
        <p14:creationId xmlns:p14="http://schemas.microsoft.com/office/powerpoint/2010/main" val="160720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076764" y="2184438"/>
            <a:ext cx="4610035" cy="2469733"/>
          </a:xfrm>
          <a:prstGeom prst="rect">
            <a:avLst/>
          </a:prstGeom>
          <a:solidFill>
            <a:schemeClr val="bg1"/>
          </a:solidFill>
          <a:ln>
            <a:noFill/>
          </a:ln>
          <a:effectLst>
            <a:outerShdw blurRad="330200" dist="139700" dir="2820000" sx="97000" sy="97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idx="4294967295"/>
          </p:nvPr>
        </p:nvSpPr>
        <p:spPr>
          <a:xfrm>
            <a:off x="502920" y="283464"/>
            <a:ext cx="9059862" cy="1100138"/>
          </a:xfrm>
        </p:spPr>
        <p:txBody>
          <a:bodyPr anchor="t" anchorCtr="0">
            <a:normAutofit/>
          </a:bodyPr>
          <a:lstStyle/>
          <a:p>
            <a:pPr indent="-91440">
              <a:lnSpc>
                <a:spcPts val="2640"/>
              </a:lnSpc>
              <a:spcBef>
                <a:spcPts val="300"/>
              </a:spcBef>
            </a:pPr>
            <a:r>
              <a:rPr lang="en-US" sz="2800" dirty="0">
                <a:latin typeface="+mn-lt"/>
              </a:rPr>
              <a:t>Managing investing </a:t>
            </a:r>
            <a:r>
              <a:rPr lang="en-US" sz="2800" b="1" dirty="0">
                <a:solidFill>
                  <a:srgbClr val="92D050"/>
                </a:solidFill>
                <a:latin typeface="+mn-lt"/>
              </a:rPr>
              <a:t>behavior &amp; goals</a:t>
            </a:r>
            <a:r>
              <a:rPr lang="en-US" sz="2800" b="1" dirty="0">
                <a:solidFill>
                  <a:srgbClr val="77C043"/>
                </a:solidFill>
                <a:latin typeface="+mn-lt"/>
              </a:rPr>
              <a:t> </a:t>
            </a:r>
            <a:r>
              <a:rPr lang="en-US" sz="2800" dirty="0">
                <a:latin typeface="+mn-lt"/>
              </a:rPr>
              <a:t>through </a:t>
            </a:r>
            <a:br>
              <a:rPr lang="en-US" sz="2800" dirty="0">
                <a:latin typeface="+mn-lt"/>
              </a:rPr>
            </a:br>
            <a:r>
              <a:rPr lang="en-US" sz="2800" dirty="0">
                <a:latin typeface="+mn-lt"/>
              </a:rPr>
              <a:t>Comfort Zone monitoring</a:t>
            </a:r>
            <a:endParaRPr lang="en-US" sz="2800" dirty="0">
              <a:solidFill>
                <a:srgbClr val="92D050"/>
              </a:solidFill>
            </a:endParaRPr>
          </a:p>
        </p:txBody>
      </p:sp>
      <p:sp>
        <p:nvSpPr>
          <p:cNvPr id="43" name="Rectangle 42"/>
          <p:cNvSpPr/>
          <p:nvPr/>
        </p:nvSpPr>
        <p:spPr>
          <a:xfrm>
            <a:off x="5287823" y="1402622"/>
            <a:ext cx="2482603" cy="369332"/>
          </a:xfrm>
          <a:prstGeom prst="rect">
            <a:avLst/>
          </a:prstGeom>
        </p:spPr>
        <p:txBody>
          <a:bodyPr wrap="none">
            <a:spAutoFit/>
          </a:bodyPr>
          <a:lstStyle/>
          <a:p>
            <a:r>
              <a:rPr lang="en-US" dirty="0">
                <a:solidFill>
                  <a:srgbClr val="77C043"/>
                </a:solidFill>
              </a:rPr>
              <a:t>“Goals-Driven Investing”</a:t>
            </a:r>
          </a:p>
        </p:txBody>
      </p:sp>
      <p:sp>
        <p:nvSpPr>
          <p:cNvPr id="45" name="Rectangle 44"/>
          <p:cNvSpPr/>
          <p:nvPr/>
        </p:nvSpPr>
        <p:spPr>
          <a:xfrm>
            <a:off x="523888" y="1418726"/>
            <a:ext cx="2757550" cy="369332"/>
          </a:xfrm>
          <a:prstGeom prst="rect">
            <a:avLst/>
          </a:prstGeom>
        </p:spPr>
        <p:txBody>
          <a:bodyPr wrap="none">
            <a:spAutoFit/>
          </a:bodyPr>
          <a:lstStyle/>
          <a:p>
            <a:r>
              <a:rPr lang="en-US" dirty="0">
                <a:solidFill>
                  <a:srgbClr val="595959"/>
                </a:solidFill>
              </a:rPr>
              <a:t>“Emotion-Driven Investing”</a:t>
            </a:r>
          </a:p>
        </p:txBody>
      </p:sp>
      <p:pic>
        <p:nvPicPr>
          <p:cNvPr id="74" name="Picture 73"/>
          <p:cNvPicPr>
            <a:picLocks noChangeAspect="1" noChangeArrowheads="1"/>
          </p:cNvPicPr>
          <p:nvPr/>
        </p:nvPicPr>
        <p:blipFill rotWithShape="1">
          <a:blip r:embed="rId2">
            <a:extLst>
              <a:ext uri="{28A0092B-C50C-407E-A947-70E740481C1C}">
                <a14:useLocalDpi xmlns:a14="http://schemas.microsoft.com/office/drawing/2010/main" val="0"/>
              </a:ext>
            </a:extLst>
          </a:blip>
          <a:srcRect l="4073" t="5960" r="12310" b="14088"/>
          <a:stretch/>
        </p:blipFill>
        <p:spPr bwMode="auto">
          <a:xfrm>
            <a:off x="4262283" y="2375546"/>
            <a:ext cx="4181169" cy="199103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p:cNvCxnSpPr/>
          <p:nvPr/>
        </p:nvCxnSpPr>
        <p:spPr>
          <a:xfrm>
            <a:off x="728283" y="3472264"/>
            <a:ext cx="2673823" cy="0"/>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28979" y="3249526"/>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77" name="TextBox 76"/>
          <p:cNvSpPr txBox="1"/>
          <p:nvPr/>
        </p:nvSpPr>
        <p:spPr>
          <a:xfrm>
            <a:off x="1165445" y="4097956"/>
            <a:ext cx="394660" cy="230832"/>
          </a:xfrm>
          <a:prstGeom prst="rect">
            <a:avLst/>
          </a:prstGeom>
          <a:noFill/>
        </p:spPr>
        <p:txBody>
          <a:bodyPr wrap="none" rtlCol="0">
            <a:spAutoFit/>
          </a:bodyPr>
          <a:lstStyle/>
          <a:p>
            <a:r>
              <a:rPr lang="en-US" sz="900" b="1" dirty="0">
                <a:solidFill>
                  <a:srgbClr val="9BBB59">
                    <a:lumMod val="50000"/>
                  </a:srgbClr>
                </a:solidFill>
              </a:rPr>
              <a:t>Fear</a:t>
            </a:r>
          </a:p>
        </p:txBody>
      </p:sp>
      <p:sp>
        <p:nvSpPr>
          <p:cNvPr id="78" name="TextBox 77"/>
          <p:cNvSpPr txBox="1"/>
          <p:nvPr/>
        </p:nvSpPr>
        <p:spPr>
          <a:xfrm>
            <a:off x="2369465" y="2860032"/>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79" name="TextBox 78"/>
          <p:cNvSpPr txBox="1"/>
          <p:nvPr/>
        </p:nvSpPr>
        <p:spPr>
          <a:xfrm>
            <a:off x="3072528" y="3480358"/>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cxnSp>
        <p:nvCxnSpPr>
          <p:cNvPr id="80" name="Straight Connector 79"/>
          <p:cNvCxnSpPr>
            <a:stCxn id="89" idx="2"/>
          </p:cNvCxnSpPr>
          <p:nvPr/>
        </p:nvCxnSpPr>
        <p:spPr>
          <a:xfrm>
            <a:off x="758557" y="3480358"/>
            <a:ext cx="604218" cy="617598"/>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362775" y="3090864"/>
            <a:ext cx="1267339" cy="1007092"/>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92" idx="2"/>
          </p:cNvCxnSpPr>
          <p:nvPr/>
        </p:nvCxnSpPr>
        <p:spPr>
          <a:xfrm>
            <a:off x="2630114" y="3090864"/>
            <a:ext cx="771992" cy="389494"/>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828724" y="3078310"/>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84" name="TextBox 83"/>
          <p:cNvSpPr txBox="1"/>
          <p:nvPr/>
        </p:nvSpPr>
        <p:spPr>
          <a:xfrm>
            <a:off x="4999721" y="3789157"/>
            <a:ext cx="394660" cy="230832"/>
          </a:xfrm>
          <a:prstGeom prst="rect">
            <a:avLst/>
          </a:prstGeom>
          <a:noFill/>
        </p:spPr>
        <p:txBody>
          <a:bodyPr wrap="none" rtlCol="0">
            <a:spAutoFit/>
          </a:bodyPr>
          <a:lstStyle/>
          <a:p>
            <a:r>
              <a:rPr lang="en-US" sz="900" b="1" dirty="0">
                <a:solidFill>
                  <a:prstClr val="white"/>
                </a:solidFill>
              </a:rPr>
              <a:t>Fear</a:t>
            </a:r>
          </a:p>
        </p:txBody>
      </p:sp>
      <p:sp>
        <p:nvSpPr>
          <p:cNvPr id="85" name="TextBox 84"/>
          <p:cNvSpPr txBox="1"/>
          <p:nvPr/>
        </p:nvSpPr>
        <p:spPr>
          <a:xfrm>
            <a:off x="5673203" y="2629200"/>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86" name="TextBox 85"/>
          <p:cNvSpPr txBox="1"/>
          <p:nvPr/>
        </p:nvSpPr>
        <p:spPr>
          <a:xfrm>
            <a:off x="6016680" y="3206071"/>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grpSp>
        <p:nvGrpSpPr>
          <p:cNvPr id="87" name="Group 86"/>
          <p:cNvGrpSpPr/>
          <p:nvPr/>
        </p:nvGrpSpPr>
        <p:grpSpPr>
          <a:xfrm>
            <a:off x="707982" y="3320444"/>
            <a:ext cx="4166127" cy="216578"/>
            <a:chOff x="707982" y="2928556"/>
            <a:chExt cx="4166127" cy="216578"/>
          </a:xfrm>
        </p:grpSpPr>
        <p:sp>
          <p:nvSpPr>
            <p:cNvPr id="88" name="Oval 87"/>
            <p:cNvSpPr/>
            <p:nvPr/>
          </p:nvSpPr>
          <p:spPr>
            <a:xfrm>
              <a:off x="707982" y="304398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9" name="Oval 88"/>
            <p:cNvSpPr/>
            <p:nvPr/>
          </p:nvSpPr>
          <p:spPr>
            <a:xfrm>
              <a:off x="4772959" y="2928556"/>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90" name="Group 89"/>
          <p:cNvGrpSpPr/>
          <p:nvPr/>
        </p:nvGrpSpPr>
        <p:grpSpPr>
          <a:xfrm>
            <a:off x="1312200" y="3660615"/>
            <a:ext cx="3908888" cy="502217"/>
            <a:chOff x="1312200" y="3268727"/>
            <a:chExt cx="3908888" cy="502217"/>
          </a:xfrm>
        </p:grpSpPr>
        <p:sp>
          <p:nvSpPr>
            <p:cNvPr id="91" name="Oval 90"/>
            <p:cNvSpPr/>
            <p:nvPr/>
          </p:nvSpPr>
          <p:spPr>
            <a:xfrm>
              <a:off x="1312200" y="366979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2" name="Oval 91"/>
            <p:cNvSpPr/>
            <p:nvPr/>
          </p:nvSpPr>
          <p:spPr>
            <a:xfrm>
              <a:off x="5119938" y="326872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93" name="Group 92"/>
          <p:cNvGrpSpPr/>
          <p:nvPr/>
        </p:nvGrpSpPr>
        <p:grpSpPr>
          <a:xfrm>
            <a:off x="2569423" y="2833733"/>
            <a:ext cx="3415003" cy="319322"/>
            <a:chOff x="2569423" y="2441845"/>
            <a:chExt cx="3415003" cy="319322"/>
          </a:xfrm>
        </p:grpSpPr>
        <p:sp>
          <p:nvSpPr>
            <p:cNvPr id="94" name="Oval 93"/>
            <p:cNvSpPr/>
            <p:nvPr/>
          </p:nvSpPr>
          <p:spPr>
            <a:xfrm>
              <a:off x="2569423" y="266001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5" name="Oval 94"/>
            <p:cNvSpPr/>
            <p:nvPr/>
          </p:nvSpPr>
          <p:spPr>
            <a:xfrm>
              <a:off x="5883276" y="2441845"/>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96" name="Group 95"/>
          <p:cNvGrpSpPr/>
          <p:nvPr/>
        </p:nvGrpSpPr>
        <p:grpSpPr>
          <a:xfrm>
            <a:off x="3351531" y="3105140"/>
            <a:ext cx="2968804" cy="430037"/>
            <a:chOff x="3351531" y="2713252"/>
            <a:chExt cx="2968804" cy="430037"/>
          </a:xfrm>
        </p:grpSpPr>
        <p:sp>
          <p:nvSpPr>
            <p:cNvPr id="97" name="Oval 96"/>
            <p:cNvSpPr/>
            <p:nvPr/>
          </p:nvSpPr>
          <p:spPr>
            <a:xfrm>
              <a:off x="3351531" y="3042139"/>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8" name="Oval 97"/>
            <p:cNvSpPr/>
            <p:nvPr/>
          </p:nvSpPr>
          <p:spPr>
            <a:xfrm>
              <a:off x="6219185" y="2713252"/>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12840"/>
          <a:stretch/>
        </p:blipFill>
        <p:spPr>
          <a:xfrm>
            <a:off x="578210" y="4393243"/>
            <a:ext cx="1722703" cy="146772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10497"/>
          <a:stretch/>
        </p:blipFill>
        <p:spPr>
          <a:xfrm>
            <a:off x="1927630" y="1832469"/>
            <a:ext cx="1457623" cy="988603"/>
          </a:xfrm>
          <a:prstGeom prst="rect">
            <a:avLst/>
          </a:prstGeom>
        </p:spPr>
      </p:pic>
    </p:spTree>
    <p:extLst>
      <p:ext uri="{BB962C8B-B14F-4D97-AF65-F5344CB8AC3E}">
        <p14:creationId xmlns:p14="http://schemas.microsoft.com/office/powerpoint/2010/main" val="377373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 y="2419095"/>
            <a:ext cx="7303705" cy="1819656"/>
          </a:xfrm>
          <a:prstGeom prst="rect">
            <a:avLst/>
          </a:prstGeom>
        </p:spPr>
      </p:pic>
    </p:spTree>
    <p:extLst>
      <p:ext uri="{BB962C8B-B14F-4D97-AF65-F5344CB8AC3E}">
        <p14:creationId xmlns:p14="http://schemas.microsoft.com/office/powerpoint/2010/main" val="4281527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02920" y="283464"/>
            <a:ext cx="7772400" cy="995362"/>
          </a:xfrm>
        </p:spPr>
        <p:txBody>
          <a:bodyPr anchor="t" anchorCtr="0">
            <a:normAutofit/>
          </a:bodyPr>
          <a:lstStyle/>
          <a:p>
            <a:r>
              <a:rPr lang="en-US" sz="2800" dirty="0">
                <a:latin typeface="Calibri" charset="0"/>
                <a:ea typeface="Calibri" charset="0"/>
                <a:cs typeface="Calibri" charset="0"/>
              </a:rPr>
              <a:t>Important Disclosures</a:t>
            </a:r>
          </a:p>
        </p:txBody>
      </p:sp>
      <p:sp>
        <p:nvSpPr>
          <p:cNvPr id="3" name="Rectangle 2"/>
          <p:cNvSpPr/>
          <p:nvPr/>
        </p:nvSpPr>
        <p:spPr>
          <a:xfrm>
            <a:off x="218439" y="1291215"/>
            <a:ext cx="8707120" cy="4339650"/>
          </a:xfrm>
          <a:prstGeom prst="rect">
            <a:avLst/>
          </a:prstGeom>
        </p:spPr>
        <p:txBody>
          <a:bodyPr wrap="square">
            <a:spAutoFit/>
          </a:bodyPr>
          <a:lstStyle/>
          <a:p>
            <a:r>
              <a:rPr lang="en-US" sz="1200" dirty="0">
                <a:solidFill>
                  <a:srgbClr val="595959"/>
                </a:solidFill>
              </a:rPr>
              <a:t>©2018 </a:t>
            </a:r>
            <a:r>
              <a:rPr lang="en-US" sz="1200" dirty="0" err="1">
                <a:solidFill>
                  <a:srgbClr val="595959"/>
                </a:solidFill>
              </a:rPr>
              <a:t>Wealthcare</a:t>
            </a:r>
            <a:r>
              <a:rPr lang="en-US" sz="1200" dirty="0">
                <a:solidFill>
                  <a:srgbClr val="595959"/>
                </a:solidFill>
              </a:rPr>
              <a:t> Capital Management LLC and </a:t>
            </a:r>
            <a:r>
              <a:rPr lang="en-US" sz="1200" dirty="0" err="1">
                <a:solidFill>
                  <a:srgbClr val="595959"/>
                </a:solidFill>
              </a:rPr>
              <a:t>Wealthcare</a:t>
            </a:r>
            <a:r>
              <a:rPr lang="en-US" sz="1200" dirty="0">
                <a:solidFill>
                  <a:srgbClr val="595959"/>
                </a:solidFill>
              </a:rPr>
              <a:t> Advisory Partners LLC (collectively, “</a:t>
            </a:r>
            <a:r>
              <a:rPr lang="en-US" sz="1200" dirty="0" err="1">
                <a:solidFill>
                  <a:srgbClr val="595959"/>
                </a:solidFill>
              </a:rPr>
              <a:t>Wealthcare</a:t>
            </a:r>
            <a:r>
              <a:rPr lang="en-US" sz="1200" dirty="0">
                <a:solidFill>
                  <a:srgbClr val="595959"/>
                </a:solidFill>
              </a:rPr>
              <a:t>”) are registered investment advisors with the U.S. Securities and Exchange Commission (SEC) under the Investment Advisors Act of 1940.  All Rights Reserved. </a:t>
            </a:r>
          </a:p>
          <a:p>
            <a:endParaRPr lang="en-US" sz="1200" dirty="0">
              <a:solidFill>
                <a:srgbClr val="595959"/>
              </a:solidFill>
            </a:endParaRPr>
          </a:p>
          <a:p>
            <a:r>
              <a:rPr lang="en-US" sz="1200" dirty="0">
                <a:solidFill>
                  <a:srgbClr val="595959"/>
                </a:solidFill>
              </a:rPr>
              <a:t>This information is provided for educational and informational purposes only and is not to be considered advice. Information is derived from sources which are believed to be reliable, but are not independently audited. Views and opinions are subject to change at any time based on market and other conditions. It is not intended to offer or deliver investment advice in any way. Information regarding investment services is provided solely to gain an understanding of our investment philosophy, our strategies and to be able to contact us for further information.</a:t>
            </a:r>
          </a:p>
          <a:p>
            <a:endParaRPr lang="en-US" sz="1200" dirty="0">
              <a:solidFill>
                <a:srgbClr val="595959"/>
              </a:solidFill>
            </a:endParaRPr>
          </a:p>
          <a:p>
            <a:r>
              <a:rPr lang="en-US" sz="1200" dirty="0">
                <a:solidFill>
                  <a:srgbClr val="595959"/>
                </a:solidFill>
              </a:rPr>
              <a:t>To better understand the nature and scope of the advisory services and business practices, as well as the AUM breakdown of </a:t>
            </a:r>
            <a:r>
              <a:rPr lang="en-US" sz="1200" dirty="0" err="1">
                <a:solidFill>
                  <a:srgbClr val="595959"/>
                </a:solidFill>
              </a:rPr>
              <a:t>Wealthcare</a:t>
            </a:r>
            <a:r>
              <a:rPr lang="en-US" sz="1200" dirty="0">
                <a:solidFill>
                  <a:srgbClr val="595959"/>
                </a:solidFill>
              </a:rPr>
              <a:t> Capital Management LLC and </a:t>
            </a:r>
            <a:r>
              <a:rPr lang="en-US" sz="1200" dirty="0" err="1">
                <a:solidFill>
                  <a:srgbClr val="595959"/>
                </a:solidFill>
              </a:rPr>
              <a:t>Wealthcare</a:t>
            </a:r>
            <a:r>
              <a:rPr lang="en-US" sz="1200" dirty="0">
                <a:solidFill>
                  <a:srgbClr val="595959"/>
                </a:solidFill>
              </a:rPr>
              <a:t> Advisory Partners LLC, please review our SEC Form ADV Part 2A, which is available by contacting </a:t>
            </a:r>
            <a:r>
              <a:rPr lang="en-US" sz="1200" dirty="0">
                <a:solidFill>
                  <a:srgbClr val="595959"/>
                </a:solidFill>
                <a:hlinkClick r:id="rId2"/>
              </a:rPr>
              <a:t>compliance@wealthcarecapital.com</a:t>
            </a:r>
            <a:r>
              <a:rPr lang="en-US" sz="1200" dirty="0">
                <a:solidFill>
                  <a:srgbClr val="595959"/>
                </a:solidFill>
              </a:rPr>
              <a:t>. </a:t>
            </a:r>
            <a:r>
              <a:rPr lang="en-US" sz="1200" dirty="0" err="1">
                <a:solidFill>
                  <a:srgbClr val="595959"/>
                </a:solidFill>
              </a:rPr>
              <a:t>Wealthcare’s</a:t>
            </a:r>
            <a:r>
              <a:rPr lang="en-US" sz="1200" dirty="0">
                <a:solidFill>
                  <a:srgbClr val="595959"/>
                </a:solidFill>
              </a:rPr>
              <a:t> GDX360® is a fiduciary process that integrates goals-based planning with investment implementation that includes cost and tax management services designed to put clients first. </a:t>
            </a:r>
            <a:r>
              <a:rPr lang="en-US" sz="1200" dirty="0" err="1">
                <a:solidFill>
                  <a:srgbClr val="595959"/>
                </a:solidFill>
              </a:rPr>
              <a:t>WealthcareGDX</a:t>
            </a:r>
            <a:r>
              <a:rPr lang="en-US" sz="1200" dirty="0">
                <a:solidFill>
                  <a:srgbClr val="595959"/>
                </a:solidFill>
              </a:rPr>
              <a:t>® and GDX360® are trademarks of </a:t>
            </a:r>
            <a:r>
              <a:rPr lang="en-US" sz="1200" dirty="0" err="1">
                <a:solidFill>
                  <a:srgbClr val="595959"/>
                </a:solidFill>
              </a:rPr>
              <a:t>Wealthcare</a:t>
            </a:r>
            <a:r>
              <a:rPr lang="en-US" sz="1200" dirty="0">
                <a:solidFill>
                  <a:srgbClr val="595959"/>
                </a:solidFill>
              </a:rPr>
              <a:t> Capital Management IP LLC.</a:t>
            </a:r>
          </a:p>
          <a:p>
            <a:endParaRPr lang="en-US" altLang="en-US" sz="1200" dirty="0">
              <a:solidFill>
                <a:srgbClr val="595959"/>
              </a:solidFill>
              <a:cs typeface="Arial" pitchFamily="34" charset="0"/>
            </a:endParaRPr>
          </a:p>
          <a:p>
            <a:pPr>
              <a:spcBef>
                <a:spcPct val="0"/>
              </a:spcBef>
            </a:pPr>
            <a:r>
              <a:rPr lang="en-US" altLang="en-US" sz="1200" dirty="0">
                <a:solidFill>
                  <a:srgbClr val="595959"/>
                </a:solidFill>
                <a:cs typeface="Arial" pitchFamily="34" charset="0"/>
              </a:rPr>
              <a:t>Examples and concepts used in this presentation are for illustrative, educational purposes and are not a representation or guarantee of specific results for any one specific existing client of </a:t>
            </a:r>
            <a:r>
              <a:rPr lang="en-US" altLang="en-US" sz="1200" dirty="0" err="1">
                <a:solidFill>
                  <a:srgbClr val="595959"/>
                </a:solidFill>
                <a:cs typeface="Arial" pitchFamily="34" charset="0"/>
              </a:rPr>
              <a:t>Wealthcare</a:t>
            </a:r>
            <a:r>
              <a:rPr lang="en-US" altLang="en-US" sz="1200" dirty="0">
                <a:solidFill>
                  <a:srgbClr val="595959"/>
                </a:solidFill>
                <a:cs typeface="Arial" pitchFamily="34" charset="0"/>
              </a:rPr>
              <a:t> or any of its other DBAs. In addition, </a:t>
            </a:r>
            <a:r>
              <a:rPr lang="en-US" altLang="en-US" sz="1200" dirty="0" err="1">
                <a:solidFill>
                  <a:srgbClr val="595959"/>
                </a:solidFill>
                <a:cs typeface="Arial" pitchFamily="34" charset="0"/>
              </a:rPr>
              <a:t>Wealthcare</a:t>
            </a:r>
            <a:r>
              <a:rPr lang="en-US" altLang="en-US" sz="1200" dirty="0">
                <a:solidFill>
                  <a:srgbClr val="595959"/>
                </a:solidFill>
                <a:cs typeface="Arial" pitchFamily="34" charset="0"/>
              </a:rPr>
              <a:t> cannot guarantee any specific financial return results for any client or guarantee a client will in all circumstances of changing personal financial goals and market conditions be able to remain in a client's </a:t>
            </a:r>
            <a:r>
              <a:rPr lang="en-US" altLang="en-US" sz="1200" dirty="0" err="1">
                <a:solidFill>
                  <a:srgbClr val="595959"/>
                </a:solidFill>
                <a:cs typeface="Arial" pitchFamily="34" charset="0"/>
              </a:rPr>
              <a:t>Wealthcare</a:t>
            </a:r>
            <a:r>
              <a:rPr lang="en-US" altLang="en-US" sz="1200" dirty="0">
                <a:solidFill>
                  <a:srgbClr val="595959"/>
                </a:solidFill>
                <a:cs typeface="Arial" pitchFamily="34" charset="0"/>
              </a:rPr>
              <a:t> Comfort Zone®, as that term is illustrated in this presentation.   Past performance is not a guide to future performance.  Illustrative data used in the presentation regarding market, asset class or other investment returns or other investment statistics on exchange-traded funds and mutual funds, including average investor returns, is from sources believed reliable but not verified independently by </a:t>
            </a:r>
            <a:r>
              <a:rPr lang="en-US" altLang="en-US" sz="1200" dirty="0" err="1">
                <a:solidFill>
                  <a:srgbClr val="595959"/>
                </a:solidFill>
                <a:cs typeface="Arial" pitchFamily="34" charset="0"/>
              </a:rPr>
              <a:t>Wealthcare</a:t>
            </a:r>
            <a:r>
              <a:rPr lang="en-US" altLang="en-US" sz="1200" dirty="0">
                <a:solidFill>
                  <a:srgbClr val="595959"/>
                </a:solidFill>
                <a:cs typeface="Arial" pitchFamily="34" charset="0"/>
              </a:rPr>
              <a:t>.</a:t>
            </a:r>
            <a:br>
              <a:rPr lang="en-US" altLang="en-US" sz="1200" dirty="0">
                <a:solidFill>
                  <a:srgbClr val="595959"/>
                </a:solidFill>
                <a:cs typeface="Arial" pitchFamily="34" charset="0"/>
              </a:rPr>
            </a:br>
            <a:endParaRPr lang="en-US" altLang="en-US" sz="1200" dirty="0">
              <a:solidFill>
                <a:srgbClr val="595959"/>
              </a:solidFill>
              <a:cs typeface="Arial" pitchFamily="34" charset="0"/>
            </a:endParaRPr>
          </a:p>
        </p:txBody>
      </p:sp>
      <p:sp>
        <p:nvSpPr>
          <p:cNvPr id="6" name="TextBox 5"/>
          <p:cNvSpPr txBox="1">
            <a:spLocks noChangeArrowheads="1"/>
          </p:cNvSpPr>
          <p:nvPr/>
        </p:nvSpPr>
        <p:spPr bwMode="auto">
          <a:xfrm>
            <a:off x="2514600" y="5804822"/>
            <a:ext cx="4114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SzPct val="85000"/>
              <a:buFont typeface="Lucida Grande"/>
              <a:defRPr b="1">
                <a:solidFill>
                  <a:srgbClr val="3B6E8F"/>
                </a:solidFill>
                <a:latin typeface="Arial Narrow" pitchFamily="34" charset="0"/>
                <a:ea typeface="ＭＳ Ｐゴシック" pitchFamily="34" charset="-128"/>
                <a:cs typeface="Arial Narrow" pitchFamily="34" charset="0"/>
              </a:defRPr>
            </a:lvl1pPr>
            <a:lvl2pPr marL="742950" indent="-285750" eaLnBrk="0" hangingPunct="0">
              <a:spcBef>
                <a:spcPts val="300"/>
              </a:spcBef>
              <a:buSzPct val="85000"/>
              <a:buFont typeface="Lucida Grande"/>
              <a:buChar char="›"/>
              <a:defRPr>
                <a:solidFill>
                  <a:srgbClr val="7F7F7F"/>
                </a:solidFill>
                <a:latin typeface="Arial Narrow" pitchFamily="34" charset="0"/>
                <a:ea typeface="ＭＳ Ｐゴシック" pitchFamily="34" charset="-128"/>
                <a:cs typeface="Arial Narrow" pitchFamily="34" charset="0"/>
              </a:defRPr>
            </a:lvl2pPr>
            <a:lvl3pPr marL="11430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3pPr>
            <a:lvl4pPr marL="16002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4pPr>
            <a:lvl5pPr marL="20574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5pPr>
            <a:lvl6pPr marL="25146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6pPr>
            <a:lvl7pPr marL="29718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7pPr>
            <a:lvl8pPr marL="34290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8pPr>
            <a:lvl9pPr marL="38862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9pPr>
          </a:lstStyle>
          <a:p>
            <a:pPr eaLnBrk="1" hangingPunct="1">
              <a:spcBef>
                <a:spcPct val="0"/>
              </a:spcBef>
              <a:buSzTx/>
              <a:buFontTx/>
              <a:buNone/>
            </a:pPr>
            <a:r>
              <a:rPr lang="en-US" altLang="en-US" sz="1000" b="0" dirty="0">
                <a:solidFill>
                  <a:prstClr val="black">
                    <a:lumMod val="65000"/>
                    <a:lumOff val="35000"/>
                  </a:prstClr>
                </a:solidFill>
                <a:latin typeface="Calibri"/>
                <a:cs typeface="Arial" pitchFamily="34" charset="0"/>
              </a:rPr>
              <a:t>U.S. Patent Nos. 6,947,904, 7,562,040, 7,650,303, 7,765,138, and 7,991,675</a:t>
            </a:r>
          </a:p>
        </p:txBody>
      </p:sp>
    </p:spTree>
    <p:extLst>
      <p:ext uri="{BB962C8B-B14F-4D97-AF65-F5344CB8AC3E}">
        <p14:creationId xmlns:p14="http://schemas.microsoft.com/office/powerpoint/2010/main" val="16962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502920" y="283256"/>
            <a:ext cx="7772400" cy="995362"/>
          </a:xfrm>
        </p:spPr>
        <p:txBody>
          <a:bodyPr/>
          <a:lstStyle/>
          <a:p>
            <a:r>
              <a:rPr lang="en-US" dirty="0"/>
              <a:t>Financial advisor </a:t>
            </a:r>
            <a:r>
              <a:rPr lang="en-US" b="1" dirty="0">
                <a:solidFill>
                  <a:srgbClr val="77C043"/>
                </a:solidFill>
              </a:rPr>
              <a:t>technology</a:t>
            </a:r>
            <a:r>
              <a:rPr lang="en-US" b="1" dirty="0"/>
              <a:t> </a:t>
            </a:r>
            <a:r>
              <a:rPr lang="en-US" b="1" dirty="0">
                <a:solidFill>
                  <a:srgbClr val="77C043"/>
                </a:solidFill>
              </a:rPr>
              <a:t>landscape</a:t>
            </a:r>
          </a:p>
        </p:txBody>
      </p:sp>
      <p:pic>
        <p:nvPicPr>
          <p:cNvPr id="3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011" t="10420" b="8069"/>
          <a:stretch/>
        </p:blipFill>
        <p:spPr bwMode="auto">
          <a:xfrm>
            <a:off x="344831" y="1437915"/>
            <a:ext cx="2824632" cy="415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224" t="10420" r="34461"/>
          <a:stretch/>
        </p:blipFill>
        <p:spPr bwMode="auto">
          <a:xfrm>
            <a:off x="3189409" y="1453500"/>
            <a:ext cx="2702628" cy="421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420" r="66427"/>
          <a:stretch/>
        </p:blipFill>
        <p:spPr bwMode="auto">
          <a:xfrm>
            <a:off x="6036416" y="1450205"/>
            <a:ext cx="2729450" cy="421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6105708" y="1514596"/>
            <a:ext cx="2625505" cy="28065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069495" y="1496488"/>
            <a:ext cx="2616452" cy="276999"/>
          </a:xfrm>
          <a:prstGeom prst="rect">
            <a:avLst/>
          </a:prstGeom>
          <a:noFill/>
        </p:spPr>
        <p:txBody>
          <a:bodyPr wrap="square" rtlCol="0">
            <a:spAutoFit/>
          </a:bodyPr>
          <a:lstStyle/>
          <a:p>
            <a:pPr algn="ctr"/>
            <a:r>
              <a:rPr lang="en-US" sz="1200" b="1" dirty="0">
                <a:solidFill>
                  <a:schemeClr val="bg1"/>
                </a:solidFill>
              </a:rPr>
              <a:t>CRM</a:t>
            </a:r>
          </a:p>
        </p:txBody>
      </p:sp>
      <p:sp>
        <p:nvSpPr>
          <p:cNvPr id="28" name="Rectangle 27"/>
          <p:cNvSpPr/>
          <p:nvPr/>
        </p:nvSpPr>
        <p:spPr>
          <a:xfrm>
            <a:off x="3247675" y="1520982"/>
            <a:ext cx="2625505" cy="28065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247675" y="1511926"/>
            <a:ext cx="2616452" cy="276999"/>
          </a:xfrm>
          <a:prstGeom prst="rect">
            <a:avLst/>
          </a:prstGeom>
          <a:noFill/>
        </p:spPr>
        <p:txBody>
          <a:bodyPr wrap="square" rtlCol="0">
            <a:spAutoFit/>
          </a:bodyPr>
          <a:lstStyle/>
          <a:p>
            <a:pPr algn="ctr"/>
            <a:r>
              <a:rPr lang="en-US" sz="1200" b="1" dirty="0">
                <a:solidFill>
                  <a:schemeClr val="bg1"/>
                </a:solidFill>
              </a:rPr>
              <a:t>PORTFOLIO ACCOUNTING</a:t>
            </a:r>
          </a:p>
        </p:txBody>
      </p:sp>
      <p:sp>
        <p:nvSpPr>
          <p:cNvPr id="30" name="Rectangle 29"/>
          <p:cNvSpPr/>
          <p:nvPr/>
        </p:nvSpPr>
        <p:spPr>
          <a:xfrm>
            <a:off x="384357" y="1514567"/>
            <a:ext cx="2625505" cy="29251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84357" y="1517365"/>
            <a:ext cx="2616452" cy="276999"/>
          </a:xfrm>
          <a:prstGeom prst="rect">
            <a:avLst/>
          </a:prstGeom>
          <a:noFill/>
        </p:spPr>
        <p:txBody>
          <a:bodyPr wrap="square" rtlCol="0">
            <a:spAutoFit/>
          </a:bodyPr>
          <a:lstStyle/>
          <a:p>
            <a:pPr algn="ctr"/>
            <a:r>
              <a:rPr lang="en-US" sz="1200" b="1" dirty="0">
                <a:solidFill>
                  <a:schemeClr val="bg1"/>
                </a:solidFill>
              </a:rPr>
              <a:t>FINANCIAL PLANNING</a:t>
            </a:r>
          </a:p>
        </p:txBody>
      </p:sp>
      <p:sp>
        <p:nvSpPr>
          <p:cNvPr id="32" name="Rectangle 31"/>
          <p:cNvSpPr/>
          <p:nvPr/>
        </p:nvSpPr>
        <p:spPr>
          <a:xfrm>
            <a:off x="6105708" y="3316236"/>
            <a:ext cx="2625505" cy="28065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105708" y="3307181"/>
            <a:ext cx="2616452" cy="276999"/>
          </a:xfrm>
          <a:prstGeom prst="rect">
            <a:avLst/>
          </a:prstGeom>
          <a:noFill/>
        </p:spPr>
        <p:txBody>
          <a:bodyPr wrap="square" rtlCol="0">
            <a:spAutoFit/>
          </a:bodyPr>
          <a:lstStyle/>
          <a:p>
            <a:pPr algn="ctr"/>
            <a:r>
              <a:rPr lang="en-US" sz="1200" b="1" dirty="0">
                <a:solidFill>
                  <a:schemeClr val="bg1"/>
                </a:solidFill>
              </a:rPr>
              <a:t>DOCUMENT MANAGEMENT</a:t>
            </a:r>
          </a:p>
        </p:txBody>
      </p:sp>
      <p:sp>
        <p:nvSpPr>
          <p:cNvPr id="34" name="Rectangle 33"/>
          <p:cNvSpPr/>
          <p:nvPr/>
        </p:nvSpPr>
        <p:spPr>
          <a:xfrm>
            <a:off x="6105708" y="4610882"/>
            <a:ext cx="2625505" cy="28065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114762" y="4601827"/>
            <a:ext cx="2607397" cy="276999"/>
          </a:xfrm>
          <a:prstGeom prst="rect">
            <a:avLst/>
          </a:prstGeom>
          <a:noFill/>
        </p:spPr>
        <p:txBody>
          <a:bodyPr wrap="square" rtlCol="0">
            <a:spAutoFit/>
          </a:bodyPr>
          <a:lstStyle/>
          <a:p>
            <a:pPr algn="ctr"/>
            <a:r>
              <a:rPr lang="en-US" sz="1200" b="1" dirty="0">
                <a:solidFill>
                  <a:schemeClr val="bg1"/>
                </a:solidFill>
              </a:rPr>
              <a:t>ANALYTICS</a:t>
            </a:r>
          </a:p>
        </p:txBody>
      </p:sp>
      <p:sp>
        <p:nvSpPr>
          <p:cNvPr id="39" name="Rectangle 38"/>
          <p:cNvSpPr/>
          <p:nvPr/>
        </p:nvSpPr>
        <p:spPr>
          <a:xfrm>
            <a:off x="3247675" y="3856776"/>
            <a:ext cx="2625505" cy="28065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3247675" y="3847720"/>
            <a:ext cx="2616452" cy="276999"/>
          </a:xfrm>
          <a:prstGeom prst="rect">
            <a:avLst/>
          </a:prstGeom>
          <a:noFill/>
        </p:spPr>
        <p:txBody>
          <a:bodyPr wrap="square" rtlCol="0">
            <a:spAutoFit/>
          </a:bodyPr>
          <a:lstStyle/>
          <a:p>
            <a:pPr algn="ctr"/>
            <a:r>
              <a:rPr lang="en-US" sz="1200" b="1" dirty="0">
                <a:solidFill>
                  <a:schemeClr val="bg1"/>
                </a:solidFill>
              </a:rPr>
              <a:t>INVESTMENT MGMT / AUTOMATION</a:t>
            </a:r>
          </a:p>
        </p:txBody>
      </p:sp>
      <p:sp>
        <p:nvSpPr>
          <p:cNvPr id="43" name="Rectangle 42"/>
          <p:cNvSpPr/>
          <p:nvPr/>
        </p:nvSpPr>
        <p:spPr>
          <a:xfrm>
            <a:off x="418733" y="3179868"/>
            <a:ext cx="2625505" cy="292103"/>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18733" y="3170813"/>
            <a:ext cx="2640726" cy="276999"/>
          </a:xfrm>
          <a:prstGeom prst="rect">
            <a:avLst/>
          </a:prstGeom>
          <a:noFill/>
        </p:spPr>
        <p:txBody>
          <a:bodyPr wrap="square" rtlCol="0">
            <a:spAutoFit/>
          </a:bodyPr>
          <a:lstStyle/>
          <a:p>
            <a:pPr algn="ctr"/>
            <a:r>
              <a:rPr lang="en-US" sz="1200" b="1" dirty="0">
                <a:solidFill>
                  <a:schemeClr val="bg1"/>
                </a:solidFill>
              </a:rPr>
              <a:t>RISK PROFILING</a:t>
            </a:r>
          </a:p>
        </p:txBody>
      </p:sp>
      <p:sp>
        <p:nvSpPr>
          <p:cNvPr id="49" name="Rectangle 48"/>
          <p:cNvSpPr/>
          <p:nvPr/>
        </p:nvSpPr>
        <p:spPr>
          <a:xfrm>
            <a:off x="432484" y="4099647"/>
            <a:ext cx="2629166" cy="31361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432484" y="4090592"/>
            <a:ext cx="2620100" cy="276999"/>
          </a:xfrm>
          <a:prstGeom prst="rect">
            <a:avLst/>
          </a:prstGeom>
          <a:noFill/>
        </p:spPr>
        <p:txBody>
          <a:bodyPr wrap="square" rtlCol="0">
            <a:spAutoFit/>
          </a:bodyPr>
          <a:lstStyle/>
          <a:p>
            <a:pPr algn="ctr"/>
            <a:r>
              <a:rPr lang="en-US" sz="1200" b="1" dirty="0">
                <a:solidFill>
                  <a:schemeClr val="bg1"/>
                </a:solidFill>
              </a:rPr>
              <a:t>DATA AGGREGATION / COLLECTION</a:t>
            </a:r>
          </a:p>
        </p:txBody>
      </p:sp>
    </p:spTree>
    <p:extLst>
      <p:ext uri="{BB962C8B-B14F-4D97-AF65-F5344CB8AC3E}">
        <p14:creationId xmlns:p14="http://schemas.microsoft.com/office/powerpoint/2010/main" val="3828018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502920" y="283256"/>
            <a:ext cx="7772400" cy="995362"/>
          </a:xfrm>
        </p:spPr>
        <p:txBody>
          <a:bodyPr/>
          <a:lstStyle/>
          <a:p>
            <a:r>
              <a:rPr lang="en-US" dirty="0"/>
              <a:t>Our </a:t>
            </a:r>
            <a:r>
              <a:rPr lang="en-US" b="1" dirty="0">
                <a:solidFill>
                  <a:srgbClr val="77C043"/>
                </a:solidFill>
              </a:rPr>
              <a:t>technology</a:t>
            </a:r>
          </a:p>
        </p:txBody>
      </p:sp>
      <p:sp>
        <p:nvSpPr>
          <p:cNvPr id="4" name="Rectangle 3"/>
          <p:cNvSpPr/>
          <p:nvPr/>
        </p:nvSpPr>
        <p:spPr>
          <a:xfrm>
            <a:off x="698276" y="1932363"/>
            <a:ext cx="2820796" cy="4183196"/>
          </a:xfrm>
          <a:prstGeom prst="rect">
            <a:avLst/>
          </a:prstGeom>
        </p:spPr>
        <p:txBody>
          <a:bodyPr wrap="square">
            <a:spAutoFit/>
          </a:bodyPr>
          <a:lstStyle/>
          <a:p>
            <a:pPr>
              <a:spcAft>
                <a:spcPts val="600"/>
              </a:spcAft>
            </a:pPr>
            <a:r>
              <a:rPr lang="en-US" sz="1600" b="1" dirty="0">
                <a:solidFill>
                  <a:srgbClr val="005EA4"/>
                </a:solidFill>
                <a:ea typeface="Calibri Regular" charset="0"/>
                <a:cs typeface="Calibri Regular" charset="0"/>
              </a:rPr>
              <a:t>Planning</a:t>
            </a:r>
          </a:p>
          <a:p>
            <a:pPr marL="285750" indent="-285750">
              <a:buClr>
                <a:srgbClr val="005EA4"/>
              </a:buClr>
              <a:buFont typeface="Wingdings" panose="05000000000000000000" pitchFamily="2" charset="2"/>
              <a:buChar char="§"/>
            </a:pPr>
            <a:r>
              <a:rPr lang="en-US" sz="1300" dirty="0">
                <a:solidFill>
                  <a:srgbClr val="005EA4"/>
                </a:solidFill>
                <a:ea typeface="Calibri Regular" charset="0"/>
                <a:cs typeface="Calibri Regular" charset="0"/>
              </a:rPr>
              <a:t>Planning Platform</a:t>
            </a:r>
          </a:p>
          <a:p>
            <a:pPr marL="285750" indent="-285750">
              <a:buClr>
                <a:srgbClr val="005EA4"/>
              </a:buClr>
              <a:buFont typeface="Wingdings" panose="05000000000000000000" pitchFamily="2" charset="2"/>
              <a:buChar char="§"/>
            </a:pPr>
            <a:r>
              <a:rPr lang="en-US" sz="1300" dirty="0">
                <a:solidFill>
                  <a:srgbClr val="005EA4"/>
                </a:solidFill>
                <a:ea typeface="Calibri Regular" charset="0"/>
                <a:cs typeface="Calibri Regular" charset="0"/>
              </a:rPr>
              <a:t>Risk Profiling</a:t>
            </a:r>
          </a:p>
          <a:p>
            <a:pPr marL="285750" indent="-285750">
              <a:buClr>
                <a:srgbClr val="005EA4"/>
              </a:buClr>
              <a:buFont typeface="Wingdings" panose="05000000000000000000" pitchFamily="2" charset="2"/>
              <a:buChar char="§"/>
            </a:pPr>
            <a:r>
              <a:rPr lang="en-US" sz="1300" dirty="0">
                <a:solidFill>
                  <a:srgbClr val="005EA4"/>
                </a:solidFill>
                <a:ea typeface="Calibri Regular" charset="0"/>
                <a:cs typeface="Calibri Regular" charset="0"/>
              </a:rPr>
              <a:t>Data Aggregation</a:t>
            </a:r>
          </a:p>
          <a:p>
            <a:pPr marL="285750" indent="-285750">
              <a:buClr>
                <a:srgbClr val="005EA4"/>
              </a:buClr>
              <a:buFont typeface="Wingdings" panose="05000000000000000000" pitchFamily="2" charset="2"/>
              <a:buChar char="§"/>
            </a:pPr>
            <a:r>
              <a:rPr lang="en-US" sz="1300" dirty="0">
                <a:solidFill>
                  <a:srgbClr val="005EA4"/>
                </a:solidFill>
                <a:ea typeface="Calibri Regular" charset="0"/>
                <a:cs typeface="Calibri Regular" charset="0"/>
              </a:rPr>
              <a:t>Simulation Engine</a:t>
            </a:r>
          </a:p>
          <a:p>
            <a:pPr marL="285750" indent="-285750">
              <a:buClr>
                <a:srgbClr val="005EA4"/>
              </a:buClr>
              <a:buFont typeface="Wingdings" panose="05000000000000000000" pitchFamily="2" charset="2"/>
              <a:buChar char="§"/>
            </a:pPr>
            <a:r>
              <a:rPr lang="en-US" sz="1300" dirty="0">
                <a:solidFill>
                  <a:srgbClr val="005EA4"/>
                </a:solidFill>
                <a:ea typeface="Calibri Regular" charset="0"/>
                <a:cs typeface="Calibri Regular" charset="0"/>
              </a:rPr>
              <a:t>Goals Management</a:t>
            </a:r>
          </a:p>
          <a:p>
            <a:pPr marL="285750" indent="-285750">
              <a:buClr>
                <a:srgbClr val="005EA4"/>
              </a:buClr>
              <a:buFont typeface="Wingdings" panose="05000000000000000000" pitchFamily="2" charset="2"/>
              <a:buChar char="§"/>
            </a:pPr>
            <a:r>
              <a:rPr lang="en-US" sz="1300" dirty="0">
                <a:solidFill>
                  <a:srgbClr val="005EA4"/>
                </a:solidFill>
                <a:ea typeface="Calibri Regular" charset="0"/>
                <a:cs typeface="Calibri Regular" charset="0"/>
              </a:rPr>
              <a:t>Document Management</a:t>
            </a:r>
          </a:p>
          <a:p>
            <a:pPr marL="285750" indent="-285750">
              <a:spcAft>
                <a:spcPts val="1200"/>
              </a:spcAft>
              <a:buClr>
                <a:srgbClr val="005EA4"/>
              </a:buClr>
              <a:buFont typeface="Wingdings" panose="05000000000000000000" pitchFamily="2" charset="2"/>
              <a:buChar char="§"/>
            </a:pPr>
            <a:r>
              <a:rPr lang="en-US" sz="1300" dirty="0">
                <a:solidFill>
                  <a:srgbClr val="005EA4"/>
                </a:solidFill>
                <a:ea typeface="Calibri Regular" charset="0"/>
                <a:cs typeface="Calibri Regular" charset="0"/>
              </a:rPr>
              <a:t>Client Relationship Management</a:t>
            </a:r>
            <a:endParaRPr lang="en-US" sz="1200" dirty="0">
              <a:solidFill>
                <a:prstClr val="black">
                  <a:lumMod val="75000"/>
                  <a:lumOff val="25000"/>
                </a:prstClr>
              </a:solidFill>
              <a:ea typeface="Calibri Regular" charset="0"/>
              <a:cs typeface="Calibri Regular" charset="0"/>
            </a:endParaRPr>
          </a:p>
          <a:p>
            <a:pPr>
              <a:spcAft>
                <a:spcPts val="600"/>
              </a:spcAft>
            </a:pPr>
            <a:r>
              <a:rPr lang="en-US" sz="1600" b="1" dirty="0">
                <a:solidFill>
                  <a:srgbClr val="6BB041"/>
                </a:solidFill>
                <a:ea typeface="Calibri Regular" charset="0"/>
                <a:cs typeface="Calibri Regular" charset="0"/>
              </a:rPr>
              <a:t>Investing</a:t>
            </a: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Investment </a:t>
            </a:r>
            <a:r>
              <a:rPr lang="en-US" sz="1300" dirty="0" err="1">
                <a:solidFill>
                  <a:srgbClr val="6BB041"/>
                </a:solidFill>
                <a:ea typeface="Calibri Regular" charset="0"/>
                <a:cs typeface="Calibri Regular" charset="0"/>
              </a:rPr>
              <a:t>Mgmt</a:t>
            </a:r>
            <a:r>
              <a:rPr lang="en-US" sz="1300" dirty="0">
                <a:solidFill>
                  <a:srgbClr val="6BB041"/>
                </a:solidFill>
                <a:ea typeface="Calibri Regular" charset="0"/>
                <a:cs typeface="Calibri Regular" charset="0"/>
              </a:rPr>
              <a:t>/Automation</a:t>
            </a: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Portfolio Accounting</a:t>
            </a: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Trading/Rebalancing</a:t>
            </a: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Fiduciary Compliance</a:t>
            </a: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Investment Policy Statements</a:t>
            </a:r>
            <a:endParaRPr lang="en-US" sz="1300" b="1" dirty="0">
              <a:solidFill>
                <a:srgbClr val="6BB041"/>
              </a:solidFill>
              <a:ea typeface="Calibri Regular" charset="0"/>
              <a:cs typeface="Calibri Regular" charset="0"/>
            </a:endParaRP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Household-Based Portfolio </a:t>
            </a:r>
            <a:r>
              <a:rPr lang="en-US" sz="1300" dirty="0" err="1">
                <a:solidFill>
                  <a:srgbClr val="6BB041"/>
                </a:solidFill>
                <a:ea typeface="Calibri Regular" charset="0"/>
                <a:cs typeface="Calibri Regular" charset="0"/>
              </a:rPr>
              <a:t>Mgmt</a:t>
            </a:r>
            <a:endParaRPr lang="en-US" sz="1300" dirty="0">
              <a:solidFill>
                <a:srgbClr val="6BB041"/>
              </a:solidFill>
              <a:ea typeface="Calibri Regular" charset="0"/>
              <a:cs typeface="Calibri Regular" charset="0"/>
            </a:endParaRP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Asset Location (Tax Management)</a:t>
            </a: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Tax Loss Harvesting</a:t>
            </a:r>
          </a:p>
          <a:p>
            <a:pPr marL="285750" indent="-285750">
              <a:buFont typeface="Wingdings" panose="05000000000000000000" pitchFamily="2" charset="2"/>
              <a:buChar char="§"/>
            </a:pPr>
            <a:r>
              <a:rPr lang="en-US" sz="1300" dirty="0">
                <a:solidFill>
                  <a:srgbClr val="6BB041"/>
                </a:solidFill>
                <a:ea typeface="Calibri Regular" charset="0"/>
                <a:cs typeface="Calibri Regular" charset="0"/>
              </a:rPr>
              <a:t>Model Management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305" y="1278618"/>
            <a:ext cx="4578041" cy="4663440"/>
          </a:xfrm>
          <a:prstGeom prst="rect">
            <a:avLst/>
          </a:prstGeom>
        </p:spPr>
      </p:pic>
      <p:sp>
        <p:nvSpPr>
          <p:cNvPr id="10" name="Title 1"/>
          <p:cNvSpPr txBox="1">
            <a:spLocks/>
          </p:cNvSpPr>
          <p:nvPr/>
        </p:nvSpPr>
        <p:spPr>
          <a:xfrm>
            <a:off x="218175" y="-1349235"/>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r>
              <a:rPr lang="en-US" sz="4000" dirty="0">
                <a:latin typeface="+mn-lt"/>
              </a:rPr>
              <a:t>Our Technology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1278618"/>
            <a:ext cx="2200039" cy="402259"/>
          </a:xfrm>
          <a:prstGeom prst="rect">
            <a:avLst/>
          </a:prstGeom>
        </p:spPr>
      </p:pic>
    </p:spTree>
    <p:extLst>
      <p:ext uri="{BB962C8B-B14F-4D97-AF65-F5344CB8AC3E}">
        <p14:creationId xmlns:p14="http://schemas.microsoft.com/office/powerpoint/2010/main" val="49526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1111704"/>
            <a:ext cx="4686300" cy="493580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925230" y="1097280"/>
            <a:ext cx="5218772" cy="58521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3" name="TextBox 2"/>
          <p:cNvSpPr txBox="1"/>
          <p:nvPr/>
        </p:nvSpPr>
        <p:spPr>
          <a:xfrm>
            <a:off x="502920" y="283464"/>
            <a:ext cx="7767867" cy="615549"/>
          </a:xfrm>
          <a:prstGeom prst="rect">
            <a:avLst/>
          </a:prstGeom>
          <a:noFill/>
        </p:spPr>
        <p:txBody>
          <a:bodyPr wrap="square" lIns="121917" tIns="60958" rIns="121917" bIns="60958" rtlCol="0">
            <a:spAutoFit/>
          </a:bodyPr>
          <a:lstStyle/>
          <a:p>
            <a:pPr>
              <a:spcBef>
                <a:spcPct val="0"/>
              </a:spcBef>
            </a:pPr>
            <a:r>
              <a:rPr lang="en-US" sz="3200" dirty="0">
                <a:solidFill>
                  <a:srgbClr val="FFFFFF"/>
                </a:solidFill>
                <a:cs typeface="Arial"/>
              </a:rPr>
              <a:t>Technology &amp; workflow </a:t>
            </a:r>
            <a:r>
              <a:rPr lang="en-US" sz="3200" b="1" dirty="0">
                <a:solidFill>
                  <a:srgbClr val="77C043"/>
                </a:solidFill>
                <a:cs typeface="Arial"/>
              </a:rPr>
              <a:t>simplified</a:t>
            </a:r>
          </a:p>
        </p:txBody>
      </p:sp>
      <p:sp>
        <p:nvSpPr>
          <p:cNvPr id="70" name="TextBox 69"/>
          <p:cNvSpPr txBox="1"/>
          <p:nvPr/>
        </p:nvSpPr>
        <p:spPr>
          <a:xfrm>
            <a:off x="7647659" y="2691244"/>
            <a:ext cx="1021065" cy="369332"/>
          </a:xfrm>
          <a:prstGeom prst="rect">
            <a:avLst/>
          </a:prstGeom>
          <a:noFill/>
        </p:spPr>
        <p:txBody>
          <a:bodyPr wrap="square" rtlCol="0">
            <a:spAutoFit/>
          </a:bodyPr>
          <a:lstStyle/>
          <a:p>
            <a:pPr algn="ctr">
              <a:buClr>
                <a:srgbClr val="77C043"/>
              </a:buClr>
            </a:pPr>
            <a:r>
              <a:rPr lang="en-US" sz="900" b="1">
                <a:solidFill>
                  <a:srgbClr val="005EA4"/>
                </a:solidFill>
              </a:rPr>
              <a:t>Advisor Traded </a:t>
            </a:r>
            <a:endParaRPr lang="en-US" sz="900" b="1" dirty="0">
              <a:solidFill>
                <a:srgbClr val="005EA4"/>
              </a:solidFill>
            </a:endParaRPr>
          </a:p>
          <a:p>
            <a:pPr algn="ctr">
              <a:buClr>
                <a:srgbClr val="77C043"/>
              </a:buClr>
            </a:pPr>
            <a:r>
              <a:rPr lang="en-US" sz="900" b="1" dirty="0">
                <a:solidFill>
                  <a:srgbClr val="005EA4"/>
                </a:solidFill>
              </a:rPr>
              <a:t>Portfolios</a:t>
            </a:r>
          </a:p>
        </p:txBody>
      </p:sp>
      <p:sp>
        <p:nvSpPr>
          <p:cNvPr id="71" name="TextBox 70"/>
          <p:cNvSpPr txBox="1"/>
          <p:nvPr/>
        </p:nvSpPr>
        <p:spPr>
          <a:xfrm>
            <a:off x="6425723" y="2342833"/>
            <a:ext cx="924798" cy="369332"/>
          </a:xfrm>
          <a:prstGeom prst="rect">
            <a:avLst/>
          </a:prstGeom>
          <a:noFill/>
        </p:spPr>
        <p:txBody>
          <a:bodyPr wrap="square" rtlCol="0">
            <a:spAutoFit/>
          </a:bodyPr>
          <a:lstStyle/>
          <a:p>
            <a:pPr algn="ctr">
              <a:buClr>
                <a:srgbClr val="77C043"/>
              </a:buClr>
            </a:pPr>
            <a:r>
              <a:rPr lang="en-US" sz="900" b="1" dirty="0">
                <a:solidFill>
                  <a:srgbClr val="005EA4"/>
                </a:solidFill>
              </a:rPr>
              <a:t>Custody &amp; Clearing</a:t>
            </a:r>
          </a:p>
        </p:txBody>
      </p:sp>
      <p:sp>
        <p:nvSpPr>
          <p:cNvPr id="72" name="TextBox 71"/>
          <p:cNvSpPr txBox="1"/>
          <p:nvPr/>
        </p:nvSpPr>
        <p:spPr>
          <a:xfrm>
            <a:off x="5156858" y="2694403"/>
            <a:ext cx="924798" cy="369332"/>
          </a:xfrm>
          <a:prstGeom prst="rect">
            <a:avLst/>
          </a:prstGeom>
          <a:noFill/>
        </p:spPr>
        <p:txBody>
          <a:bodyPr wrap="square" rtlCol="0">
            <a:spAutoFit/>
          </a:bodyPr>
          <a:lstStyle/>
          <a:p>
            <a:pPr algn="ctr">
              <a:buClr>
                <a:srgbClr val="77C043"/>
              </a:buClr>
            </a:pPr>
            <a:r>
              <a:rPr lang="en-US" sz="900" b="1" dirty="0">
                <a:solidFill>
                  <a:srgbClr val="005EA4"/>
                </a:solidFill>
              </a:rPr>
              <a:t>Paperless Office Suite</a:t>
            </a:r>
          </a:p>
        </p:txBody>
      </p:sp>
      <p:sp>
        <p:nvSpPr>
          <p:cNvPr id="73" name="TextBox 72"/>
          <p:cNvSpPr txBox="1"/>
          <p:nvPr/>
        </p:nvSpPr>
        <p:spPr>
          <a:xfrm>
            <a:off x="4736012" y="3518367"/>
            <a:ext cx="924798" cy="507831"/>
          </a:xfrm>
          <a:prstGeom prst="rect">
            <a:avLst/>
          </a:prstGeom>
          <a:noFill/>
        </p:spPr>
        <p:txBody>
          <a:bodyPr wrap="square" rtlCol="0">
            <a:spAutoFit/>
          </a:bodyPr>
          <a:lstStyle/>
          <a:p>
            <a:pPr algn="ctr">
              <a:buClr>
                <a:srgbClr val="77C043"/>
              </a:buClr>
            </a:pPr>
            <a:r>
              <a:rPr lang="en-US" sz="900" b="1" dirty="0">
                <a:solidFill>
                  <a:srgbClr val="005EA4"/>
                </a:solidFill>
              </a:rPr>
              <a:t>Client</a:t>
            </a:r>
            <a:br>
              <a:rPr lang="en-US" sz="900" b="1" dirty="0">
                <a:solidFill>
                  <a:srgbClr val="005EA4"/>
                </a:solidFill>
              </a:rPr>
            </a:br>
            <a:r>
              <a:rPr lang="en-US" sz="900" b="1" dirty="0">
                <a:solidFill>
                  <a:srgbClr val="005EA4"/>
                </a:solidFill>
              </a:rPr>
              <a:t>Workflow Interface</a:t>
            </a:r>
          </a:p>
        </p:txBody>
      </p:sp>
      <p:sp>
        <p:nvSpPr>
          <p:cNvPr id="81" name="TextBox 80"/>
          <p:cNvSpPr txBox="1"/>
          <p:nvPr/>
        </p:nvSpPr>
        <p:spPr>
          <a:xfrm>
            <a:off x="8170542" y="3570430"/>
            <a:ext cx="754117" cy="369332"/>
          </a:xfrm>
          <a:prstGeom prst="rect">
            <a:avLst/>
          </a:prstGeom>
          <a:noFill/>
        </p:spPr>
        <p:txBody>
          <a:bodyPr wrap="square" rtlCol="0">
            <a:spAutoFit/>
          </a:bodyPr>
          <a:lstStyle/>
          <a:p>
            <a:pPr algn="ctr">
              <a:buClr>
                <a:srgbClr val="77C043"/>
              </a:buClr>
            </a:pPr>
            <a:r>
              <a:rPr lang="en-US" sz="900" b="1" dirty="0">
                <a:solidFill>
                  <a:srgbClr val="005EA4"/>
                </a:solidFill>
              </a:rPr>
              <a:t>Trust Services </a:t>
            </a:r>
          </a:p>
        </p:txBody>
      </p:sp>
      <p:sp>
        <p:nvSpPr>
          <p:cNvPr id="83" name="TextBox 82"/>
          <p:cNvSpPr txBox="1"/>
          <p:nvPr/>
        </p:nvSpPr>
        <p:spPr>
          <a:xfrm>
            <a:off x="7678767" y="4634527"/>
            <a:ext cx="961152" cy="369332"/>
          </a:xfrm>
          <a:prstGeom prst="rect">
            <a:avLst/>
          </a:prstGeom>
          <a:noFill/>
        </p:spPr>
        <p:txBody>
          <a:bodyPr wrap="square" rtlCol="0">
            <a:spAutoFit/>
          </a:bodyPr>
          <a:lstStyle/>
          <a:p>
            <a:pPr algn="ctr">
              <a:buClr>
                <a:srgbClr val="77C043"/>
              </a:buClr>
            </a:pPr>
            <a:r>
              <a:rPr lang="en-US" sz="900" b="1" dirty="0">
                <a:solidFill>
                  <a:srgbClr val="005EA4"/>
                </a:solidFill>
              </a:rPr>
              <a:t>Insurance </a:t>
            </a:r>
            <a:br>
              <a:rPr lang="en-US" sz="900" b="1" dirty="0">
                <a:solidFill>
                  <a:srgbClr val="005EA4"/>
                </a:solidFill>
              </a:rPr>
            </a:br>
            <a:r>
              <a:rPr lang="en-US" sz="900" b="1" dirty="0">
                <a:solidFill>
                  <a:srgbClr val="005EA4"/>
                </a:solidFill>
              </a:rPr>
              <a:t>&amp; Annuities</a:t>
            </a:r>
          </a:p>
        </p:txBody>
      </p:sp>
      <p:sp>
        <p:nvSpPr>
          <p:cNvPr id="84" name="TextBox 83"/>
          <p:cNvSpPr txBox="1"/>
          <p:nvPr/>
        </p:nvSpPr>
        <p:spPr>
          <a:xfrm>
            <a:off x="6516759" y="4991001"/>
            <a:ext cx="882151" cy="369332"/>
          </a:xfrm>
          <a:prstGeom prst="rect">
            <a:avLst/>
          </a:prstGeom>
          <a:noFill/>
        </p:spPr>
        <p:txBody>
          <a:bodyPr wrap="square" rtlCol="0">
            <a:spAutoFit/>
          </a:bodyPr>
          <a:lstStyle/>
          <a:p>
            <a:pPr algn="ctr">
              <a:buClr>
                <a:srgbClr val="77C043"/>
              </a:buClr>
            </a:pPr>
            <a:r>
              <a:rPr lang="en-US" sz="900" b="1" dirty="0">
                <a:solidFill>
                  <a:srgbClr val="005EA4"/>
                </a:solidFill>
              </a:rPr>
              <a:t>Retirement Plan Business</a:t>
            </a:r>
          </a:p>
        </p:txBody>
      </p:sp>
      <p:sp>
        <p:nvSpPr>
          <p:cNvPr id="85" name="TextBox 84"/>
          <p:cNvSpPr txBox="1"/>
          <p:nvPr/>
        </p:nvSpPr>
        <p:spPr>
          <a:xfrm>
            <a:off x="5016637" y="4631825"/>
            <a:ext cx="1411123" cy="369332"/>
          </a:xfrm>
          <a:prstGeom prst="rect">
            <a:avLst/>
          </a:prstGeom>
          <a:noFill/>
        </p:spPr>
        <p:txBody>
          <a:bodyPr wrap="square" rtlCol="0">
            <a:spAutoFit/>
          </a:bodyPr>
          <a:lstStyle/>
          <a:p>
            <a:pPr algn="ctr">
              <a:buClr>
                <a:srgbClr val="77C043"/>
              </a:buClr>
            </a:pPr>
            <a:r>
              <a:rPr lang="en-US" sz="900" b="1" dirty="0">
                <a:solidFill>
                  <a:srgbClr val="005EA4"/>
                </a:solidFill>
              </a:rPr>
              <a:t>Centrally Managed Advisory</a:t>
            </a:r>
          </a:p>
        </p:txBody>
      </p:sp>
      <p:pic>
        <p:nvPicPr>
          <p:cNvPr id="37" name="Picture 2" descr="C:\Users\rreinhart\Pictures\client wor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752" y="3766684"/>
            <a:ext cx="1495498" cy="4304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rreinhart\Pictures\lpl 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567" y="3413322"/>
            <a:ext cx="1539248" cy="31717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185" y="2633472"/>
            <a:ext cx="2960747" cy="3015977"/>
          </a:xfrm>
          <a:prstGeom prst="rect">
            <a:avLst/>
          </a:prstGeom>
        </p:spPr>
      </p:pic>
      <p:sp>
        <p:nvSpPr>
          <p:cNvPr id="15" name="Rectangle 14"/>
          <p:cNvSpPr/>
          <p:nvPr/>
        </p:nvSpPr>
        <p:spPr>
          <a:xfrm>
            <a:off x="0" y="1097280"/>
            <a:ext cx="4687503" cy="585216"/>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0" y="1214910"/>
            <a:ext cx="4686300" cy="369332"/>
          </a:xfrm>
          <a:prstGeom prst="rect">
            <a:avLst/>
          </a:prstGeom>
          <a:noFill/>
        </p:spPr>
        <p:txBody>
          <a:bodyPr wrap="square" rtlCol="0">
            <a:spAutoFit/>
          </a:bodyPr>
          <a:lstStyle/>
          <a:p>
            <a:pPr algn="ctr"/>
            <a:r>
              <a:rPr lang="en-US" spc="300" dirty="0">
                <a:solidFill>
                  <a:schemeClr val="bg1"/>
                </a:solidFill>
              </a:rPr>
              <a:t>A WAY OF SERVING CLIENTS</a:t>
            </a:r>
          </a:p>
        </p:txBody>
      </p:sp>
      <p:sp>
        <p:nvSpPr>
          <p:cNvPr id="50" name="TextBox 49"/>
          <p:cNvSpPr txBox="1"/>
          <p:nvPr/>
        </p:nvSpPr>
        <p:spPr>
          <a:xfrm>
            <a:off x="4634107" y="1214910"/>
            <a:ext cx="4700016" cy="369332"/>
          </a:xfrm>
          <a:prstGeom prst="rect">
            <a:avLst/>
          </a:prstGeom>
          <a:noFill/>
        </p:spPr>
        <p:txBody>
          <a:bodyPr wrap="square" rtlCol="0">
            <a:spAutoFit/>
          </a:bodyPr>
          <a:lstStyle/>
          <a:p>
            <a:pPr algn="ctr"/>
            <a:r>
              <a:rPr lang="en-US" spc="300" dirty="0">
                <a:solidFill>
                  <a:schemeClr val="bg1"/>
                </a:solidFill>
              </a:rPr>
              <a:t>PLATFORM &amp; RESOURCES</a:t>
            </a:r>
            <a:endParaRPr lang="en-US" spc="300" baseline="30000" dirty="0">
              <a:solidFill>
                <a:schemeClr val="bg1"/>
              </a:solidFill>
            </a:endParaRPr>
          </a:p>
        </p:txBody>
      </p:sp>
      <p:cxnSp>
        <p:nvCxnSpPr>
          <p:cNvPr id="46" name="Straight Arrow Connector 45"/>
          <p:cNvCxnSpPr/>
          <p:nvPr/>
        </p:nvCxnSpPr>
        <p:spPr>
          <a:xfrm flipV="1">
            <a:off x="7761249" y="3739377"/>
            <a:ext cx="587297" cy="7433"/>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5502990" y="3768799"/>
            <a:ext cx="503800" cy="313"/>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5783767" y="3033132"/>
            <a:ext cx="304800" cy="297367"/>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7701776" y="3045707"/>
            <a:ext cx="292865" cy="299659"/>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flipV="1">
            <a:off x="6913757" y="2698908"/>
            <a:ext cx="7434" cy="579551"/>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5541264" y="4334257"/>
            <a:ext cx="2414016" cy="1828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rot="10800000">
            <a:off x="5850673" y="4170556"/>
            <a:ext cx="2308670" cy="820445"/>
            <a:chOff x="5646581" y="2641798"/>
            <a:chExt cx="2308670" cy="820445"/>
          </a:xfrm>
        </p:grpSpPr>
        <p:cxnSp>
          <p:nvCxnSpPr>
            <p:cNvPr id="97" name="Straight Arrow Connector 96"/>
            <p:cNvCxnSpPr/>
            <p:nvPr/>
          </p:nvCxnSpPr>
          <p:spPr>
            <a:xfrm rot="10800000" flipH="1">
              <a:off x="7665319" y="2971589"/>
              <a:ext cx="289932" cy="416312"/>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rot="10800000" flipH="1">
              <a:off x="6869865" y="2641798"/>
              <a:ext cx="526" cy="731235"/>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endCxn id="83" idx="0"/>
            </p:cNvCxnSpPr>
            <p:nvPr/>
          </p:nvCxnSpPr>
          <p:spPr>
            <a:xfrm rot="10800000">
              <a:off x="5646581" y="2998272"/>
              <a:ext cx="435265" cy="463971"/>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18" y="2003071"/>
            <a:ext cx="2926080" cy="464681"/>
          </a:xfrm>
          <a:prstGeom prst="rect">
            <a:avLst/>
          </a:prstGeom>
        </p:spPr>
      </p:pic>
    </p:spTree>
    <p:extLst>
      <p:ext uri="{BB962C8B-B14F-4D97-AF65-F5344CB8AC3E}">
        <p14:creationId xmlns:p14="http://schemas.microsoft.com/office/powerpoint/2010/main" val="162815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1109287"/>
            <a:ext cx="4690872" cy="49174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925230" y="1097280"/>
            <a:ext cx="5218772" cy="58521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3" name="TextBox 2"/>
          <p:cNvSpPr txBox="1"/>
          <p:nvPr/>
        </p:nvSpPr>
        <p:spPr>
          <a:xfrm>
            <a:off x="502920" y="283464"/>
            <a:ext cx="7767867" cy="615549"/>
          </a:xfrm>
          <a:prstGeom prst="rect">
            <a:avLst/>
          </a:prstGeom>
          <a:noFill/>
        </p:spPr>
        <p:txBody>
          <a:bodyPr wrap="square" lIns="121917" tIns="60958" rIns="121917" bIns="60958" rtlCol="0">
            <a:spAutoFit/>
          </a:bodyPr>
          <a:lstStyle/>
          <a:p>
            <a:pPr>
              <a:spcBef>
                <a:spcPct val="0"/>
              </a:spcBef>
            </a:pPr>
            <a:r>
              <a:rPr lang="en-US" sz="3200" dirty="0">
                <a:solidFill>
                  <a:srgbClr val="FFFFFF"/>
                </a:solidFill>
                <a:cs typeface="Arial"/>
              </a:rPr>
              <a:t>Technology &amp; workflow </a:t>
            </a:r>
            <a:r>
              <a:rPr lang="en-US" sz="3200" b="1" dirty="0">
                <a:solidFill>
                  <a:srgbClr val="77C043"/>
                </a:solidFill>
                <a:cs typeface="Arial"/>
              </a:rPr>
              <a:t>diversified</a:t>
            </a:r>
          </a:p>
        </p:txBody>
      </p:sp>
      <p:sp>
        <p:nvSpPr>
          <p:cNvPr id="70" name="TextBox 69"/>
          <p:cNvSpPr txBox="1"/>
          <p:nvPr/>
        </p:nvSpPr>
        <p:spPr>
          <a:xfrm>
            <a:off x="7647659" y="2691244"/>
            <a:ext cx="1021065" cy="369332"/>
          </a:xfrm>
          <a:prstGeom prst="rect">
            <a:avLst/>
          </a:prstGeom>
          <a:noFill/>
        </p:spPr>
        <p:txBody>
          <a:bodyPr wrap="square" rtlCol="0">
            <a:spAutoFit/>
          </a:bodyPr>
          <a:lstStyle/>
          <a:p>
            <a:pPr algn="ctr">
              <a:buClr>
                <a:srgbClr val="77C043"/>
              </a:buClr>
            </a:pPr>
            <a:r>
              <a:rPr lang="en-US" sz="900" b="1">
                <a:solidFill>
                  <a:srgbClr val="005EA4"/>
                </a:solidFill>
              </a:rPr>
              <a:t>Advisor Traded </a:t>
            </a:r>
            <a:endParaRPr lang="en-US" sz="900" b="1" dirty="0">
              <a:solidFill>
                <a:srgbClr val="005EA4"/>
              </a:solidFill>
            </a:endParaRPr>
          </a:p>
          <a:p>
            <a:pPr algn="ctr">
              <a:buClr>
                <a:srgbClr val="77C043"/>
              </a:buClr>
            </a:pPr>
            <a:r>
              <a:rPr lang="en-US" sz="900" b="1" dirty="0">
                <a:solidFill>
                  <a:srgbClr val="005EA4"/>
                </a:solidFill>
              </a:rPr>
              <a:t>Portfolios</a:t>
            </a:r>
          </a:p>
        </p:txBody>
      </p:sp>
      <p:sp>
        <p:nvSpPr>
          <p:cNvPr id="71" name="TextBox 70"/>
          <p:cNvSpPr txBox="1"/>
          <p:nvPr/>
        </p:nvSpPr>
        <p:spPr>
          <a:xfrm>
            <a:off x="6425723" y="2342833"/>
            <a:ext cx="924798" cy="369332"/>
          </a:xfrm>
          <a:prstGeom prst="rect">
            <a:avLst/>
          </a:prstGeom>
          <a:noFill/>
        </p:spPr>
        <p:txBody>
          <a:bodyPr wrap="square" rtlCol="0">
            <a:spAutoFit/>
          </a:bodyPr>
          <a:lstStyle/>
          <a:p>
            <a:pPr algn="ctr">
              <a:buClr>
                <a:srgbClr val="77C043"/>
              </a:buClr>
            </a:pPr>
            <a:r>
              <a:rPr lang="en-US" sz="900" b="1" dirty="0">
                <a:solidFill>
                  <a:srgbClr val="005EA4"/>
                </a:solidFill>
              </a:rPr>
              <a:t>Custody &amp; Clearing</a:t>
            </a:r>
          </a:p>
        </p:txBody>
      </p:sp>
      <p:sp>
        <p:nvSpPr>
          <p:cNvPr id="72" name="TextBox 71"/>
          <p:cNvSpPr txBox="1"/>
          <p:nvPr/>
        </p:nvSpPr>
        <p:spPr>
          <a:xfrm>
            <a:off x="5156858" y="2694403"/>
            <a:ext cx="924798" cy="369332"/>
          </a:xfrm>
          <a:prstGeom prst="rect">
            <a:avLst/>
          </a:prstGeom>
          <a:noFill/>
        </p:spPr>
        <p:txBody>
          <a:bodyPr wrap="square" rtlCol="0">
            <a:spAutoFit/>
          </a:bodyPr>
          <a:lstStyle/>
          <a:p>
            <a:pPr algn="ctr">
              <a:buClr>
                <a:srgbClr val="77C043"/>
              </a:buClr>
            </a:pPr>
            <a:r>
              <a:rPr lang="en-US" sz="900" b="1" dirty="0">
                <a:solidFill>
                  <a:srgbClr val="005EA4"/>
                </a:solidFill>
              </a:rPr>
              <a:t>Paperless Office Suite</a:t>
            </a:r>
          </a:p>
        </p:txBody>
      </p:sp>
      <p:sp>
        <p:nvSpPr>
          <p:cNvPr id="73" name="TextBox 72"/>
          <p:cNvSpPr txBox="1"/>
          <p:nvPr/>
        </p:nvSpPr>
        <p:spPr>
          <a:xfrm>
            <a:off x="4736012" y="3518367"/>
            <a:ext cx="924798" cy="507831"/>
          </a:xfrm>
          <a:prstGeom prst="rect">
            <a:avLst/>
          </a:prstGeom>
          <a:noFill/>
        </p:spPr>
        <p:txBody>
          <a:bodyPr wrap="square" rtlCol="0">
            <a:spAutoFit/>
          </a:bodyPr>
          <a:lstStyle/>
          <a:p>
            <a:pPr algn="ctr">
              <a:buClr>
                <a:srgbClr val="77C043"/>
              </a:buClr>
            </a:pPr>
            <a:r>
              <a:rPr lang="en-US" sz="900" b="1" dirty="0">
                <a:solidFill>
                  <a:srgbClr val="005EA4"/>
                </a:solidFill>
              </a:rPr>
              <a:t>Client</a:t>
            </a:r>
            <a:br>
              <a:rPr lang="en-US" sz="900" b="1" dirty="0">
                <a:solidFill>
                  <a:srgbClr val="005EA4"/>
                </a:solidFill>
              </a:rPr>
            </a:br>
            <a:r>
              <a:rPr lang="en-US" sz="900" b="1" dirty="0">
                <a:solidFill>
                  <a:srgbClr val="005EA4"/>
                </a:solidFill>
              </a:rPr>
              <a:t>Workflow Interface</a:t>
            </a:r>
          </a:p>
        </p:txBody>
      </p:sp>
      <p:sp>
        <p:nvSpPr>
          <p:cNvPr id="81" name="TextBox 80"/>
          <p:cNvSpPr txBox="1"/>
          <p:nvPr/>
        </p:nvSpPr>
        <p:spPr>
          <a:xfrm>
            <a:off x="8170542" y="3570430"/>
            <a:ext cx="754117" cy="369332"/>
          </a:xfrm>
          <a:prstGeom prst="rect">
            <a:avLst/>
          </a:prstGeom>
          <a:noFill/>
        </p:spPr>
        <p:txBody>
          <a:bodyPr wrap="square" rtlCol="0">
            <a:spAutoFit/>
          </a:bodyPr>
          <a:lstStyle/>
          <a:p>
            <a:pPr algn="ctr">
              <a:buClr>
                <a:srgbClr val="77C043"/>
              </a:buClr>
            </a:pPr>
            <a:r>
              <a:rPr lang="en-US" sz="900" b="1" dirty="0">
                <a:solidFill>
                  <a:srgbClr val="005EA4"/>
                </a:solidFill>
              </a:rPr>
              <a:t>Trust Services </a:t>
            </a:r>
          </a:p>
        </p:txBody>
      </p:sp>
      <p:sp>
        <p:nvSpPr>
          <p:cNvPr id="83" name="TextBox 82"/>
          <p:cNvSpPr txBox="1"/>
          <p:nvPr/>
        </p:nvSpPr>
        <p:spPr>
          <a:xfrm>
            <a:off x="7678767" y="4634527"/>
            <a:ext cx="961152" cy="369332"/>
          </a:xfrm>
          <a:prstGeom prst="rect">
            <a:avLst/>
          </a:prstGeom>
          <a:noFill/>
        </p:spPr>
        <p:txBody>
          <a:bodyPr wrap="square" rtlCol="0">
            <a:spAutoFit/>
          </a:bodyPr>
          <a:lstStyle/>
          <a:p>
            <a:pPr algn="ctr">
              <a:buClr>
                <a:srgbClr val="77C043"/>
              </a:buClr>
            </a:pPr>
            <a:r>
              <a:rPr lang="en-US" sz="900" b="1" dirty="0">
                <a:solidFill>
                  <a:srgbClr val="005EA4"/>
                </a:solidFill>
              </a:rPr>
              <a:t>Insurance </a:t>
            </a:r>
            <a:br>
              <a:rPr lang="en-US" sz="900" b="1" dirty="0">
                <a:solidFill>
                  <a:srgbClr val="005EA4"/>
                </a:solidFill>
              </a:rPr>
            </a:br>
            <a:r>
              <a:rPr lang="en-US" sz="900" b="1" dirty="0">
                <a:solidFill>
                  <a:srgbClr val="005EA4"/>
                </a:solidFill>
              </a:rPr>
              <a:t>&amp; Annuities</a:t>
            </a:r>
          </a:p>
        </p:txBody>
      </p:sp>
      <p:sp>
        <p:nvSpPr>
          <p:cNvPr id="84" name="TextBox 83"/>
          <p:cNvSpPr txBox="1"/>
          <p:nvPr/>
        </p:nvSpPr>
        <p:spPr>
          <a:xfrm>
            <a:off x="6516759" y="4991001"/>
            <a:ext cx="882151" cy="369332"/>
          </a:xfrm>
          <a:prstGeom prst="rect">
            <a:avLst/>
          </a:prstGeom>
          <a:noFill/>
        </p:spPr>
        <p:txBody>
          <a:bodyPr wrap="square" rtlCol="0">
            <a:spAutoFit/>
          </a:bodyPr>
          <a:lstStyle/>
          <a:p>
            <a:pPr algn="ctr">
              <a:buClr>
                <a:srgbClr val="77C043"/>
              </a:buClr>
            </a:pPr>
            <a:r>
              <a:rPr lang="en-US" sz="900" b="1" dirty="0">
                <a:solidFill>
                  <a:srgbClr val="005EA4"/>
                </a:solidFill>
              </a:rPr>
              <a:t>Retirement Plan Business</a:t>
            </a:r>
          </a:p>
        </p:txBody>
      </p:sp>
      <p:sp>
        <p:nvSpPr>
          <p:cNvPr id="85" name="TextBox 84"/>
          <p:cNvSpPr txBox="1"/>
          <p:nvPr/>
        </p:nvSpPr>
        <p:spPr>
          <a:xfrm>
            <a:off x="5016637" y="4631825"/>
            <a:ext cx="1411123" cy="369332"/>
          </a:xfrm>
          <a:prstGeom prst="rect">
            <a:avLst/>
          </a:prstGeom>
          <a:noFill/>
        </p:spPr>
        <p:txBody>
          <a:bodyPr wrap="square" rtlCol="0">
            <a:spAutoFit/>
          </a:bodyPr>
          <a:lstStyle/>
          <a:p>
            <a:pPr algn="ctr">
              <a:buClr>
                <a:srgbClr val="77C043"/>
              </a:buClr>
            </a:pPr>
            <a:r>
              <a:rPr lang="en-US" sz="900" b="1" dirty="0">
                <a:solidFill>
                  <a:srgbClr val="005EA4"/>
                </a:solidFill>
              </a:rPr>
              <a:t>Centrally Managed Advisory</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85" y="2633472"/>
            <a:ext cx="2960747" cy="3015977"/>
          </a:xfrm>
          <a:prstGeom prst="rect">
            <a:avLst/>
          </a:prstGeom>
        </p:spPr>
      </p:pic>
      <p:sp>
        <p:nvSpPr>
          <p:cNvPr id="15" name="Rectangle 14"/>
          <p:cNvSpPr/>
          <p:nvPr/>
        </p:nvSpPr>
        <p:spPr>
          <a:xfrm>
            <a:off x="0" y="1097280"/>
            <a:ext cx="4687503" cy="585216"/>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0" y="1214910"/>
            <a:ext cx="4681728" cy="369332"/>
          </a:xfrm>
          <a:prstGeom prst="rect">
            <a:avLst/>
          </a:prstGeom>
          <a:noFill/>
          <a:ln>
            <a:noFill/>
          </a:ln>
        </p:spPr>
        <p:txBody>
          <a:bodyPr wrap="square" rtlCol="0">
            <a:spAutoFit/>
          </a:bodyPr>
          <a:lstStyle/>
          <a:p>
            <a:pPr algn="ctr"/>
            <a:r>
              <a:rPr lang="en-US" spc="300" dirty="0">
                <a:solidFill>
                  <a:schemeClr val="bg1"/>
                </a:solidFill>
              </a:rPr>
              <a:t>A WAY OF SERVING CLIENTS</a:t>
            </a:r>
          </a:p>
        </p:txBody>
      </p:sp>
      <p:sp>
        <p:nvSpPr>
          <p:cNvPr id="50" name="TextBox 49"/>
          <p:cNvSpPr txBox="1"/>
          <p:nvPr/>
        </p:nvSpPr>
        <p:spPr>
          <a:xfrm>
            <a:off x="4634107" y="1214910"/>
            <a:ext cx="4700016" cy="369332"/>
          </a:xfrm>
          <a:prstGeom prst="rect">
            <a:avLst/>
          </a:prstGeom>
          <a:noFill/>
        </p:spPr>
        <p:txBody>
          <a:bodyPr wrap="square" rtlCol="0">
            <a:spAutoFit/>
          </a:bodyPr>
          <a:lstStyle/>
          <a:p>
            <a:pPr algn="ctr"/>
            <a:r>
              <a:rPr lang="en-US" spc="300" dirty="0">
                <a:solidFill>
                  <a:schemeClr val="bg1"/>
                </a:solidFill>
              </a:rPr>
              <a:t>PLATFORM &amp; RESOURCES</a:t>
            </a:r>
            <a:r>
              <a:rPr lang="en-US" spc="300" baseline="30000" dirty="0">
                <a:solidFill>
                  <a:schemeClr val="bg1"/>
                </a:solidFill>
              </a:rPr>
              <a:t>1</a:t>
            </a:r>
          </a:p>
        </p:txBody>
      </p:sp>
      <p:cxnSp>
        <p:nvCxnSpPr>
          <p:cNvPr id="46" name="Straight Arrow Connector 45"/>
          <p:cNvCxnSpPr/>
          <p:nvPr/>
        </p:nvCxnSpPr>
        <p:spPr>
          <a:xfrm flipV="1">
            <a:off x="7776118" y="3746811"/>
            <a:ext cx="587297" cy="7433"/>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5502990" y="3768799"/>
            <a:ext cx="503800" cy="313"/>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5783767" y="3033132"/>
            <a:ext cx="304800" cy="297367"/>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7701776" y="3045707"/>
            <a:ext cx="292865" cy="299659"/>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flipV="1">
            <a:off x="6913757" y="2698908"/>
            <a:ext cx="7434" cy="579551"/>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5541264" y="4334257"/>
            <a:ext cx="2414016" cy="1828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Arrow Connector 96"/>
          <p:cNvCxnSpPr/>
          <p:nvPr/>
        </p:nvCxnSpPr>
        <p:spPr>
          <a:xfrm flipH="1">
            <a:off x="5850673" y="4408449"/>
            <a:ext cx="178420" cy="252761"/>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6935533" y="4259766"/>
            <a:ext cx="526" cy="731235"/>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endCxn id="83" idx="0"/>
          </p:cNvCxnSpPr>
          <p:nvPr/>
        </p:nvCxnSpPr>
        <p:spPr>
          <a:xfrm>
            <a:off x="7724078" y="4170556"/>
            <a:ext cx="435265" cy="463971"/>
          </a:xfrm>
          <a:prstGeom prst="straightConnector1">
            <a:avLst/>
          </a:prstGeom>
          <a:ln>
            <a:solidFill>
              <a:srgbClr val="92D050"/>
            </a:solidFill>
            <a:tailEnd type="arrow"/>
          </a:ln>
          <a:effectLst/>
        </p:spPr>
        <p:style>
          <a:lnRef idx="2">
            <a:schemeClr val="accent1"/>
          </a:lnRef>
          <a:fillRef idx="0">
            <a:schemeClr val="accent1"/>
          </a:fillRef>
          <a:effectRef idx="1">
            <a:schemeClr val="accent1"/>
          </a:effectRef>
          <a:fontRef idx="minor">
            <a:schemeClr val="tx1"/>
          </a:fontRef>
        </p:style>
      </p:cxnSp>
      <p:pic>
        <p:nvPicPr>
          <p:cNvPr id="113" name="Picture 112"/>
          <p:cNvPicPr>
            <a:picLocks noChangeAspect="1"/>
          </p:cNvPicPr>
          <p:nvPr/>
        </p:nvPicPr>
        <p:blipFill rotWithShape="1">
          <a:blip r:embed="rId4">
            <a:extLst>
              <a:ext uri="{28A0092B-C50C-407E-A947-70E740481C1C}">
                <a14:useLocalDpi xmlns:a14="http://schemas.microsoft.com/office/drawing/2010/main" val="0"/>
              </a:ext>
            </a:extLst>
          </a:blip>
          <a:srcRect l="8309" t="36149" r="9795" b="30118"/>
          <a:stretch/>
        </p:blipFill>
        <p:spPr>
          <a:xfrm>
            <a:off x="5776332" y="3356701"/>
            <a:ext cx="1202358" cy="284656"/>
          </a:xfrm>
          <a:prstGeom prst="rect">
            <a:avLst/>
          </a:prstGeom>
          <a:ln>
            <a:noFill/>
          </a:ln>
          <a:effectLst/>
        </p:spPr>
      </p:pic>
      <p:pic>
        <p:nvPicPr>
          <p:cNvPr id="114" name="Picture 2" descr="C:\Users\rreinhart\Pictures\Fidelity.png"/>
          <p:cNvPicPr>
            <a:picLocks noChangeAspect="1" noChangeArrowheads="1"/>
          </p:cNvPicPr>
          <p:nvPr/>
        </p:nvPicPr>
        <p:blipFill rotWithShape="1">
          <a:blip r:embed="rId5">
            <a:extLst>
              <a:ext uri="{28A0092B-C50C-407E-A947-70E740481C1C}">
                <a14:useLocalDpi xmlns:a14="http://schemas.microsoft.com/office/drawing/2010/main" val="0"/>
              </a:ext>
            </a:extLst>
          </a:blip>
          <a:srcRect l="7437" t="28023" r="7639" b="37187"/>
          <a:stretch/>
        </p:blipFill>
        <p:spPr bwMode="auto">
          <a:xfrm>
            <a:off x="7058003" y="3360233"/>
            <a:ext cx="943367" cy="22196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15" name="Picture 21" descr="Image result for pershing advisor solutions"/>
          <p:cNvPicPr>
            <a:picLocks noChangeAspect="1" noChangeArrowheads="1"/>
          </p:cNvPicPr>
          <p:nvPr/>
        </p:nvPicPr>
        <p:blipFill rotWithShape="1">
          <a:blip r:embed="rId6">
            <a:extLst>
              <a:ext uri="{28A0092B-C50C-407E-A947-70E740481C1C}">
                <a14:useLocalDpi xmlns:a14="http://schemas.microsoft.com/office/drawing/2010/main" val="0"/>
              </a:ext>
            </a:extLst>
          </a:blip>
          <a:srcRect l="13961" t="20072" r="14935" b="20003"/>
          <a:stretch/>
        </p:blipFill>
        <p:spPr bwMode="auto">
          <a:xfrm>
            <a:off x="5908581" y="3925970"/>
            <a:ext cx="953135" cy="41346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16" name="Picture 23" descr="Image result for schwab custodi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6953" y="3866863"/>
            <a:ext cx="627651" cy="62192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17" name="Picture 116"/>
          <p:cNvPicPr>
            <a:picLocks noChangeAspect="1"/>
          </p:cNvPicPr>
          <p:nvPr/>
        </p:nvPicPr>
        <p:blipFill>
          <a:blip r:embed="rId8"/>
          <a:stretch>
            <a:fillRect/>
          </a:stretch>
        </p:blipFill>
        <p:spPr>
          <a:xfrm>
            <a:off x="6280447" y="3637437"/>
            <a:ext cx="1351124" cy="176279"/>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18" y="2003071"/>
            <a:ext cx="2926080" cy="464681"/>
          </a:xfrm>
          <a:prstGeom prst="rect">
            <a:avLst/>
          </a:prstGeom>
        </p:spPr>
      </p:pic>
      <p:sp>
        <p:nvSpPr>
          <p:cNvPr id="2" name="Rectangle 1"/>
          <p:cNvSpPr/>
          <p:nvPr/>
        </p:nvSpPr>
        <p:spPr>
          <a:xfrm>
            <a:off x="5743404" y="5834198"/>
            <a:ext cx="2340705" cy="246221"/>
          </a:xfrm>
          <a:prstGeom prst="rect">
            <a:avLst/>
          </a:prstGeom>
        </p:spPr>
        <p:txBody>
          <a:bodyPr wrap="none">
            <a:spAutoFit/>
          </a:bodyPr>
          <a:lstStyle/>
          <a:p>
            <a:r>
              <a:rPr lang="en-US" sz="1000" baseline="30000" dirty="0">
                <a:solidFill>
                  <a:srgbClr val="595959"/>
                </a:solidFill>
              </a:rPr>
              <a:t>1</a:t>
            </a:r>
            <a:r>
              <a:rPr lang="en-US" sz="1000" dirty="0">
                <a:solidFill>
                  <a:srgbClr val="595959"/>
                </a:solidFill>
              </a:rPr>
              <a:t> Service offerings may vary by custodian.</a:t>
            </a:r>
          </a:p>
        </p:txBody>
      </p:sp>
    </p:spTree>
    <p:extLst>
      <p:ext uri="{BB962C8B-B14F-4D97-AF65-F5344CB8AC3E}">
        <p14:creationId xmlns:p14="http://schemas.microsoft.com/office/powerpoint/2010/main" val="422596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2931504"/>
            <a:ext cx="9144000" cy="738660"/>
          </a:xfrm>
          <a:prstGeom prst="rect">
            <a:avLst/>
          </a:prstGeom>
          <a:noFill/>
        </p:spPr>
        <p:txBody>
          <a:bodyPr wrap="square" lIns="121917" tIns="60958" rIns="121917" bIns="60958" rtlCol="0">
            <a:spAutoFit/>
          </a:bodyPr>
          <a:lstStyle/>
          <a:p>
            <a:pPr algn="ctr">
              <a:spcBef>
                <a:spcPct val="0"/>
              </a:spcBef>
            </a:pPr>
            <a:r>
              <a:rPr lang="en-US" sz="4000" dirty="0">
                <a:solidFill>
                  <a:srgbClr val="005EA4"/>
                </a:solidFill>
                <a:cs typeface="Arial"/>
              </a:rPr>
              <a:t>Where’s Your </a:t>
            </a:r>
            <a:r>
              <a:rPr lang="en-US" sz="4000" b="1" dirty="0">
                <a:solidFill>
                  <a:srgbClr val="77C043"/>
                </a:solidFill>
                <a:cs typeface="Arial"/>
              </a:rPr>
              <a:t>Dot</a:t>
            </a:r>
            <a:r>
              <a:rPr lang="en-US" sz="4000" dirty="0">
                <a:solidFill>
                  <a:srgbClr val="005EA4"/>
                </a:solidFill>
                <a:cs typeface="Arial"/>
              </a:rPr>
              <a:t>?</a:t>
            </a:r>
          </a:p>
        </p:txBody>
      </p:sp>
    </p:spTree>
    <p:extLst>
      <p:ext uri="{BB962C8B-B14F-4D97-AF65-F5344CB8AC3E}">
        <p14:creationId xmlns:p14="http://schemas.microsoft.com/office/powerpoint/2010/main" val="2786250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9180" y="1568918"/>
            <a:ext cx="4304536" cy="2685448"/>
            <a:chOff x="1934210" y="951947"/>
            <a:chExt cx="5681362" cy="344129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210" y="951947"/>
              <a:ext cx="5681362" cy="3441298"/>
            </a:xfrm>
            <a:prstGeom prst="rect">
              <a:avLst/>
            </a:prstGeom>
            <a:ln>
              <a:noFill/>
            </a:ln>
            <a:effectLst>
              <a:outerShdw blurRad="292100" dist="139700" dir="2700000" sx="97000" sy="97000" algn="tl" rotWithShape="0">
                <a:srgbClr val="333333">
                  <a:alpha val="65000"/>
                </a:srgbClr>
              </a:outerShdw>
            </a:effectLst>
          </p:spPr>
        </p:pic>
        <p:cxnSp>
          <p:nvCxnSpPr>
            <p:cNvPr id="5" name="Straight Arrow Connector 4"/>
            <p:cNvCxnSpPr/>
            <p:nvPr/>
          </p:nvCxnSpPr>
          <p:spPr>
            <a:xfrm flipV="1">
              <a:off x="2964180" y="1432560"/>
              <a:ext cx="0" cy="2110740"/>
            </a:xfrm>
            <a:prstGeom prst="straightConnector1">
              <a:avLst/>
            </a:prstGeom>
            <a:ln>
              <a:solidFill>
                <a:srgbClr val="005EA4"/>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964180" y="3543300"/>
              <a:ext cx="3543300" cy="0"/>
            </a:xfrm>
            <a:prstGeom prst="straightConnector1">
              <a:avLst/>
            </a:prstGeom>
            <a:ln>
              <a:solidFill>
                <a:srgbClr val="005EA4"/>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874895" y="1493520"/>
              <a:ext cx="0" cy="1905000"/>
            </a:xfrm>
            <a:prstGeom prst="line">
              <a:avLst/>
            </a:prstGeom>
            <a:ln w="635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3227070" y="2324100"/>
              <a:ext cx="3280410" cy="0"/>
            </a:xfrm>
            <a:prstGeom prst="line">
              <a:avLst/>
            </a:prstGeom>
            <a:ln w="635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581400" y="1767840"/>
              <a:ext cx="210312" cy="205740"/>
            </a:xfrm>
            <a:prstGeom prst="ellipse">
              <a:avLst/>
            </a:prstGeom>
            <a:solidFill>
              <a:srgbClr val="7CBC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rot="16200000">
              <a:off x="1923097" y="2220892"/>
              <a:ext cx="1531505" cy="675442"/>
            </a:xfrm>
            <a:prstGeom prst="rect">
              <a:avLst/>
            </a:prstGeom>
            <a:noFill/>
          </p:spPr>
          <p:txBody>
            <a:bodyPr wrap="square" rtlCol="0">
              <a:spAutoFit/>
            </a:bodyPr>
            <a:lstStyle/>
            <a:p>
              <a:pPr algn="ctr"/>
              <a:r>
                <a:rPr lang="en-US" sz="2100" dirty="0">
                  <a:solidFill>
                    <a:srgbClr val="69C5EA"/>
                  </a:solidFill>
                </a:rPr>
                <a:t>Return</a:t>
              </a:r>
            </a:p>
          </p:txBody>
        </p:sp>
        <p:sp>
          <p:nvSpPr>
            <p:cNvPr id="17" name="TextBox 16"/>
            <p:cNvSpPr txBox="1"/>
            <p:nvPr/>
          </p:nvSpPr>
          <p:spPr>
            <a:xfrm>
              <a:off x="4128688" y="3604803"/>
              <a:ext cx="1357881" cy="445886"/>
            </a:xfrm>
            <a:prstGeom prst="rect">
              <a:avLst/>
            </a:prstGeom>
            <a:noFill/>
          </p:spPr>
          <p:txBody>
            <a:bodyPr wrap="square" rtlCol="0">
              <a:spAutoFit/>
            </a:bodyPr>
            <a:lstStyle/>
            <a:p>
              <a:pPr algn="ctr"/>
              <a:r>
                <a:rPr lang="en-US" sz="2100" dirty="0">
                  <a:solidFill>
                    <a:srgbClr val="69C5EA"/>
                  </a:solidFill>
                </a:rPr>
                <a:t>Risk</a:t>
              </a:r>
            </a:p>
          </p:txBody>
        </p:sp>
      </p:grpSp>
      <p:sp>
        <p:nvSpPr>
          <p:cNvPr id="3" name="Rectangle 2"/>
          <p:cNvSpPr/>
          <p:nvPr/>
        </p:nvSpPr>
        <p:spPr>
          <a:xfrm>
            <a:off x="4283242" y="2714324"/>
            <a:ext cx="4340994" cy="2541069"/>
          </a:xfrm>
          <a:prstGeom prst="rect">
            <a:avLst/>
          </a:prstGeom>
          <a:solidFill>
            <a:schemeClr val="bg1"/>
          </a:solidFill>
          <a:ln>
            <a:noFill/>
          </a:ln>
          <a:effectLst>
            <a:outerShdw blurRad="330200" dist="139700" dir="2820000" sx="97000" sy="97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61" t="5766" r="10385" b="12833"/>
          <a:stretch/>
        </p:blipFill>
        <p:spPr bwMode="auto">
          <a:xfrm>
            <a:off x="4402596" y="2881324"/>
            <a:ext cx="4051173" cy="224028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13"/>
          <p:cNvSpPr>
            <a:spLocks noGrp="1"/>
          </p:cNvSpPr>
          <p:nvPr>
            <p:ph type="body" sz="quarter" idx="10"/>
          </p:nvPr>
        </p:nvSpPr>
        <p:spPr>
          <a:xfrm>
            <a:off x="502920" y="283256"/>
            <a:ext cx="7772400" cy="995362"/>
          </a:xfrm>
        </p:spPr>
        <p:txBody>
          <a:bodyPr/>
          <a:lstStyle/>
          <a:p>
            <a:r>
              <a:rPr lang="en-US" dirty="0">
                <a:latin typeface="Calibri" charset="0"/>
                <a:ea typeface="Calibri" charset="0"/>
                <a:cs typeface="Calibri" charset="0"/>
              </a:rPr>
              <a:t>Where’s your </a:t>
            </a:r>
            <a:r>
              <a:rPr lang="en-US" b="1" dirty="0">
                <a:solidFill>
                  <a:srgbClr val="77C043"/>
                </a:solidFill>
              </a:rPr>
              <a:t>dot</a:t>
            </a:r>
            <a:r>
              <a:rPr lang="en-US" dirty="0">
                <a:latin typeface="Calibri" charset="0"/>
                <a:ea typeface="Calibri" charset="0"/>
                <a:cs typeface="Calibri" charset="0"/>
              </a:rPr>
              <a:t>?</a:t>
            </a:r>
          </a:p>
        </p:txBody>
      </p:sp>
    </p:spTree>
    <p:extLst>
      <p:ext uri="{BB962C8B-B14F-4D97-AF65-F5344CB8AC3E}">
        <p14:creationId xmlns:p14="http://schemas.microsoft.com/office/powerpoint/2010/main" val="3178930911"/>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erenc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erence17-Mark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ference17-WM&amp;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ference17-W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3369ba-2fae-4e9b-b033-448e5751c42b" xsi:nil="true"/>
    <lcf76f155ced4ddcb4097134ff3c332f xmlns="99d3a1a8-2c0f-4418-82f5-37072e7681f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BCEF4911487B4194EEDB330B39F4E4" ma:contentTypeVersion="17" ma:contentTypeDescription="Create a new document." ma:contentTypeScope="" ma:versionID="e2feac54abb28b45bce5e22a11b7e91d">
  <xsd:schema xmlns:xsd="http://www.w3.org/2001/XMLSchema" xmlns:xs="http://www.w3.org/2001/XMLSchema" xmlns:p="http://schemas.microsoft.com/office/2006/metadata/properties" xmlns:ns2="99d3a1a8-2c0f-4418-82f5-37072e7681fe" xmlns:ns3="7f3369ba-2fae-4e9b-b033-448e5751c42b" targetNamespace="http://schemas.microsoft.com/office/2006/metadata/properties" ma:root="true" ma:fieldsID="7e57d23bff22e841d3d91476cbfbb19e" ns2:_="" ns3:_="">
    <xsd:import namespace="99d3a1a8-2c0f-4418-82f5-37072e7681fe"/>
    <xsd:import namespace="7f3369ba-2fae-4e9b-b033-448e5751c4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3a1a8-2c0f-4418-82f5-37072e768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b9c874f-9d1d-452f-8298-9fee03f0a3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369ba-2fae-4e9b-b033-448e5751c4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0e3eb7-eb1e-482f-b3d0-9c1855c7ad38}" ma:internalName="TaxCatchAll" ma:showField="CatchAllData" ma:web="7f3369ba-2fae-4e9b-b033-448e5751c4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E1D5C4-00DF-4562-AC5B-FC3C3891652E}">
  <ds:schemaRefs>
    <ds:schemaRef ds:uri="http://schemas.microsoft.com/office/2006/metadata/properties"/>
    <ds:schemaRef ds:uri="http://schemas.microsoft.com/office/infopath/2007/PartnerControls"/>
    <ds:schemaRef ds:uri="7f3369ba-2fae-4e9b-b033-448e5751c42b"/>
    <ds:schemaRef ds:uri="99d3a1a8-2c0f-4418-82f5-37072e7681fe"/>
  </ds:schemaRefs>
</ds:datastoreItem>
</file>

<file path=customXml/itemProps2.xml><?xml version="1.0" encoding="utf-8"?>
<ds:datastoreItem xmlns:ds="http://schemas.openxmlformats.org/officeDocument/2006/customXml" ds:itemID="{02A28D80-3C1E-441A-98B0-44D4F87FA19C}">
  <ds:schemaRefs>
    <ds:schemaRef ds:uri="http://schemas.microsoft.com/sharepoint/v3/contenttype/forms"/>
  </ds:schemaRefs>
</ds:datastoreItem>
</file>

<file path=customXml/itemProps3.xml><?xml version="1.0" encoding="utf-8"?>
<ds:datastoreItem xmlns:ds="http://schemas.openxmlformats.org/officeDocument/2006/customXml" ds:itemID="{48CF4D1E-A0D2-4FD2-8918-C141558AB5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3a1a8-2c0f-4418-82f5-37072e7681fe"/>
    <ds:schemaRef ds:uri="7f3369ba-2fae-4e9b-b033-448e5751c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3613</TotalTime>
  <Words>2187</Words>
  <Application>Microsoft Office PowerPoint</Application>
  <PresentationFormat>On-screen Show (4:3)</PresentationFormat>
  <Paragraphs>552</Paragraphs>
  <Slides>37</Slides>
  <Notes>13</Notes>
  <HiddenSlides>0</HiddenSlides>
  <MMClips>0</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Title Slide</vt:lpstr>
      <vt:lpstr>Conference17</vt:lpstr>
      <vt:lpstr>Conference17-Marketing</vt:lpstr>
      <vt:lpstr>Conference17-WM&amp;BKGD</vt:lpstr>
      <vt:lpstr>Conference17-WM</vt:lpstr>
      <vt:lpstr>Wealthcare Overview</vt:lpstr>
      <vt:lpstr> Meet Steve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center of the client experience</vt:lpstr>
      <vt:lpstr>PowerPoint Presentation</vt:lpstr>
      <vt:lpstr>Introducing the Wealthcare Experience to Clients (Advisor Name/Title)</vt:lpstr>
      <vt:lpstr>PowerPoint Presentation</vt:lpstr>
      <vt:lpstr>PowerPoint Presentation</vt:lpstr>
      <vt:lpstr>PowerPoint Presentation</vt:lpstr>
      <vt:lpstr> The WEALTHCAREGDX® approach</vt:lpstr>
      <vt:lpstr> Goals are not data points </vt:lpstr>
      <vt:lpstr> How does stress testing work?</vt:lpstr>
      <vt:lpstr> Stress testing for sacrifice</vt:lpstr>
      <vt:lpstr> Stress testing for uncertainty</vt:lpstr>
      <vt:lpstr>     </vt:lpstr>
      <vt:lpstr> Sample client recommendation</vt:lpstr>
      <vt:lpstr> Monitoring progress toward goals</vt:lpstr>
      <vt:lpstr> Knowing what to do…and when</vt:lpstr>
      <vt:lpstr> Simple process combining life goals and investing</vt:lpstr>
      <vt:lpstr> Traditional account based portfolio management  </vt:lpstr>
      <vt:lpstr> Pitfalls of account-based portfolio management</vt:lpstr>
      <vt:lpstr>Controlling the controllable </vt:lpstr>
      <vt:lpstr>PowerPoint Presentation</vt:lpstr>
      <vt:lpstr> Managing portfolios at the household level</vt:lpstr>
      <vt:lpstr> Asset location — tax management strategies</vt:lpstr>
      <vt:lpstr> Household-based trading &amp; rebalancing</vt:lpstr>
      <vt:lpstr> Smart withdrawal strategies</vt:lpstr>
      <vt:lpstr> Other tax management strategies</vt:lpstr>
      <vt:lpstr>Managing investing behavior &amp; goals through  Comfort Zone monitoring</vt:lpstr>
      <vt:lpstr>PowerPoint Presentation</vt:lpstr>
      <vt:lpstr>PowerPoint Presentation</vt:lpstr>
    </vt:vector>
  </TitlesOfParts>
  <Company>Wealthcare Capital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Shree Naidoo</dc:creator>
  <cp:lastModifiedBy>Shantese Smithers-Alexander</cp:lastModifiedBy>
  <cp:revision>128</cp:revision>
  <dcterms:created xsi:type="dcterms:W3CDTF">2017-09-14T18:18:54Z</dcterms:created>
  <dcterms:modified xsi:type="dcterms:W3CDTF">2023-07-31T02:13:50Z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0x0101009DBCEF4911487B4194EEDB330B39F4E4</vt:lpwstr>
  </property>
  <property fmtid="{D5CDD505-2E9C-101B-9397-08002B2CF9AE}" pid="3" name="MSIP_Label_3051285f-f755-4462-b4c0-b07610771de8_Enabled">
    <vt:lpwstr>true</vt:lpwstr>
  </property>
  <property fmtid="{D5CDD505-2E9C-101B-9397-08002B2CF9AE}" pid="4" name="MSIP_Label_3051285f-f755-4462-b4c0-b07610771de8_SetDate">
    <vt:lpwstr>2023-07-31T02:13:34Z</vt:lpwstr>
  </property>
  <property fmtid="{D5CDD505-2E9C-101B-9397-08002B2CF9AE}" pid="5" name="MSIP_Label_3051285f-f755-4462-b4c0-b07610771de8_Method">
    <vt:lpwstr>Standard</vt:lpwstr>
  </property>
  <property fmtid="{D5CDD505-2E9C-101B-9397-08002B2CF9AE}" pid="6" name="MSIP_Label_3051285f-f755-4462-b4c0-b07610771de8_Name">
    <vt:lpwstr>WCM Interlnal</vt:lpwstr>
  </property>
  <property fmtid="{D5CDD505-2E9C-101B-9397-08002B2CF9AE}" pid="7" name="MSIP_Label_3051285f-f755-4462-b4c0-b07610771de8_SiteId">
    <vt:lpwstr>b1a78cb6-4498-4a21-98a9-b7d99bda0530</vt:lpwstr>
  </property>
  <property fmtid="{D5CDD505-2E9C-101B-9397-08002B2CF9AE}" pid="8" name="MSIP_Label_3051285f-f755-4462-b4c0-b07610771de8_ActionId">
    <vt:lpwstr>b5c1db50-fab6-47cb-9b96-582b77282f57</vt:lpwstr>
  </property>
  <property fmtid="{D5CDD505-2E9C-101B-9397-08002B2CF9AE}" pid="9" name="MSIP_Label_3051285f-f755-4462-b4c0-b07610771de8_ContentBits">
    <vt:lpwstr>0</vt:lpwstr>
  </property>
</Properties>
</file>