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7" r:id="rId4"/>
    <p:sldMasterId id="2147483684" r:id="rId5"/>
    <p:sldMasterId id="2147483730" r:id="rId6"/>
    <p:sldMasterId id="2147483696" r:id="rId7"/>
    <p:sldMasterId id="2147483708" r:id="rId8"/>
  </p:sldMasterIdLst>
  <p:notesMasterIdLst>
    <p:notesMasterId r:id="rId30"/>
  </p:notesMasterIdLst>
  <p:sldIdLst>
    <p:sldId id="304" r:id="rId9"/>
    <p:sldId id="312" r:id="rId10"/>
    <p:sldId id="313" r:id="rId11"/>
    <p:sldId id="314" r:id="rId12"/>
    <p:sldId id="315" r:id="rId13"/>
    <p:sldId id="316" r:id="rId14"/>
    <p:sldId id="282" r:id="rId15"/>
    <p:sldId id="317" r:id="rId16"/>
    <p:sldId id="318" r:id="rId17"/>
    <p:sldId id="319" r:id="rId18"/>
    <p:sldId id="320" r:id="rId19"/>
    <p:sldId id="321" r:id="rId20"/>
    <p:sldId id="322" r:id="rId21"/>
    <p:sldId id="323" r:id="rId22"/>
    <p:sldId id="324" r:id="rId23"/>
    <p:sldId id="327" r:id="rId24"/>
    <p:sldId id="328" r:id="rId25"/>
    <p:sldId id="329" r:id="rId26"/>
    <p:sldId id="334" r:id="rId27"/>
    <p:sldId id="302" r:id="rId28"/>
    <p:sldId id="303" r:id="rId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7C043"/>
    <a:srgbClr val="005EA4"/>
    <a:srgbClr val="6BB041"/>
    <a:srgbClr val="595959"/>
    <a:srgbClr val="689F31"/>
    <a:srgbClr val="009CC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F3E7E5-1A28-410A-8F6C-14AE6F95F513}" v="260" dt="2020-09-30T15:21:34.888"/>
  </p1510:revLst>
</p1510:revInfo>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69" autoAdjust="0"/>
    <p:restoredTop sz="76046" autoAdjust="0"/>
  </p:normalViewPr>
  <p:slideViewPr>
    <p:cSldViewPr snapToGrid="0" snapToObjects="1">
      <p:cViewPr varScale="1">
        <p:scale>
          <a:sx n="84" d="100"/>
          <a:sy n="84" d="100"/>
        </p:scale>
        <p:origin x="2466"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microsoft.com/office/2015/10/relationships/revisionInfo" Target="revisionInfo.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Master" Target="slideMasters/slideMaster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icia Lugg" userId="65b6d2b3-5259-44fe-896d-7e7d70d5b01f" providerId="ADAL" clId="{83AF09AA-BC66-4E59-9A63-79F6ADB2920B}"/>
    <pc:docChg chg="undo custSel modSld">
      <pc:chgData name="Alicia Lugg" userId="65b6d2b3-5259-44fe-896d-7e7d70d5b01f" providerId="ADAL" clId="{83AF09AA-BC66-4E59-9A63-79F6ADB2920B}" dt="2020-09-30T15:22:53.714" v="955" actId="20577"/>
      <pc:docMkLst>
        <pc:docMk/>
      </pc:docMkLst>
      <pc:sldChg chg="addSp delSp modSp">
        <pc:chgData name="Alicia Lugg" userId="65b6d2b3-5259-44fe-896d-7e7d70d5b01f" providerId="ADAL" clId="{83AF09AA-BC66-4E59-9A63-79F6ADB2920B}" dt="2020-09-30T14:56:07.750" v="276" actId="5793"/>
        <pc:sldMkLst>
          <pc:docMk/>
          <pc:sldMk cId="380615773" sldId="313"/>
        </pc:sldMkLst>
        <pc:spChg chg="mod">
          <ac:chgData name="Alicia Lugg" userId="65b6d2b3-5259-44fe-896d-7e7d70d5b01f" providerId="ADAL" clId="{83AF09AA-BC66-4E59-9A63-79F6ADB2920B}" dt="2020-09-30T14:56:07.750" v="276" actId="5793"/>
          <ac:spMkLst>
            <pc:docMk/>
            <pc:sldMk cId="380615773" sldId="313"/>
            <ac:spMk id="4" creationId="{00000000-0000-0000-0000-000000000000}"/>
          </ac:spMkLst>
        </pc:spChg>
        <pc:spChg chg="mod">
          <ac:chgData name="Alicia Lugg" userId="65b6d2b3-5259-44fe-896d-7e7d70d5b01f" providerId="ADAL" clId="{83AF09AA-BC66-4E59-9A63-79F6ADB2920B}" dt="2020-09-30T14:50:57.365" v="2"/>
          <ac:spMkLst>
            <pc:docMk/>
            <pc:sldMk cId="380615773" sldId="313"/>
            <ac:spMk id="10" creationId="{00000000-0000-0000-0000-000000000000}"/>
          </ac:spMkLst>
        </pc:spChg>
        <pc:picChg chg="del">
          <ac:chgData name="Alicia Lugg" userId="65b6d2b3-5259-44fe-896d-7e7d70d5b01f" providerId="ADAL" clId="{83AF09AA-BC66-4E59-9A63-79F6ADB2920B}" dt="2020-09-30T14:55:14.803" v="246" actId="478"/>
          <ac:picMkLst>
            <pc:docMk/>
            <pc:sldMk cId="380615773" sldId="313"/>
            <ac:picMk id="7" creationId="{B7D1521B-3280-4D8A-945B-06EE0440395F}"/>
          </ac:picMkLst>
        </pc:picChg>
        <pc:picChg chg="add mod modCrop">
          <ac:chgData name="Alicia Lugg" userId="65b6d2b3-5259-44fe-896d-7e7d70d5b01f" providerId="ADAL" clId="{83AF09AA-BC66-4E59-9A63-79F6ADB2920B}" dt="2020-09-30T14:55:51.854" v="267" actId="732"/>
          <ac:picMkLst>
            <pc:docMk/>
            <pc:sldMk cId="380615773" sldId="313"/>
            <ac:picMk id="8" creationId="{A4D19B4E-49B0-4E90-96C3-55DC6F7C813D}"/>
          </ac:picMkLst>
        </pc:picChg>
      </pc:sldChg>
      <pc:sldChg chg="modSp modNotes modNotesTx">
        <pc:chgData name="Alicia Lugg" userId="65b6d2b3-5259-44fe-896d-7e7d70d5b01f" providerId="ADAL" clId="{83AF09AA-BC66-4E59-9A63-79F6ADB2920B}" dt="2020-09-30T15:00:49.168" v="403" actId="6549"/>
        <pc:sldMkLst>
          <pc:docMk/>
          <pc:sldMk cId="600867207" sldId="316"/>
        </pc:sldMkLst>
        <pc:graphicFrameChg chg="mod modGraphic">
          <ac:chgData name="Alicia Lugg" userId="65b6d2b3-5259-44fe-896d-7e7d70d5b01f" providerId="ADAL" clId="{83AF09AA-BC66-4E59-9A63-79F6ADB2920B}" dt="2020-09-30T15:00:01.335" v="390" actId="20577"/>
          <ac:graphicFrameMkLst>
            <pc:docMk/>
            <pc:sldMk cId="600867207" sldId="316"/>
            <ac:graphicFrameMk id="3" creationId="{00000000-0000-0000-0000-000000000000}"/>
          </ac:graphicFrameMkLst>
        </pc:graphicFrameChg>
      </pc:sldChg>
      <pc:sldChg chg="addSp delSp modSp modNotes modNotesTx">
        <pc:chgData name="Alicia Lugg" userId="65b6d2b3-5259-44fe-896d-7e7d70d5b01f" providerId="ADAL" clId="{83AF09AA-BC66-4E59-9A63-79F6ADB2920B}" dt="2020-09-30T15:11:21.863" v="942" actId="20577"/>
        <pc:sldMkLst>
          <pc:docMk/>
          <pc:sldMk cId="3719769341" sldId="321"/>
        </pc:sldMkLst>
        <pc:spChg chg="mod">
          <ac:chgData name="Alicia Lugg" userId="65b6d2b3-5259-44fe-896d-7e7d70d5b01f" providerId="ADAL" clId="{83AF09AA-BC66-4E59-9A63-79F6ADB2920B}" dt="2020-09-30T15:05:53.663" v="419" actId="20577"/>
          <ac:spMkLst>
            <pc:docMk/>
            <pc:sldMk cId="3719769341" sldId="321"/>
            <ac:spMk id="15" creationId="{6775126E-05A5-4189-AFAB-AC8E65DC333D}"/>
          </ac:spMkLst>
        </pc:spChg>
        <pc:picChg chg="add mod">
          <ac:chgData name="Alicia Lugg" userId="65b6d2b3-5259-44fe-896d-7e7d70d5b01f" providerId="ADAL" clId="{83AF09AA-BC66-4E59-9A63-79F6ADB2920B}" dt="2020-09-30T15:05:43.547" v="417" actId="1076"/>
          <ac:picMkLst>
            <pc:docMk/>
            <pc:sldMk cId="3719769341" sldId="321"/>
            <ac:picMk id="3" creationId="{0B7186E6-BCA0-4C61-841E-7FD086127A28}"/>
          </ac:picMkLst>
        </pc:picChg>
        <pc:picChg chg="del">
          <ac:chgData name="Alicia Lugg" userId="65b6d2b3-5259-44fe-896d-7e7d70d5b01f" providerId="ADAL" clId="{83AF09AA-BC66-4E59-9A63-79F6ADB2920B}" dt="2020-09-30T15:05:18.282" v="404" actId="478"/>
          <ac:picMkLst>
            <pc:docMk/>
            <pc:sldMk cId="3719769341" sldId="321"/>
            <ac:picMk id="14" creationId="{33C1CB33-9A54-4235-B71A-597DB85E4B12}"/>
          </ac:picMkLst>
        </pc:picChg>
      </pc:sldChg>
      <pc:sldChg chg="addSp delSp modSp modNotes modNotesTx">
        <pc:chgData name="Alicia Lugg" userId="65b6d2b3-5259-44fe-896d-7e7d70d5b01f" providerId="ADAL" clId="{83AF09AA-BC66-4E59-9A63-79F6ADB2920B}" dt="2020-09-30T15:22:53.714" v="955" actId="20577"/>
        <pc:sldMkLst>
          <pc:docMk/>
          <pc:sldMk cId="750160409" sldId="323"/>
        </pc:sldMkLst>
        <pc:grpChg chg="del">
          <ac:chgData name="Alicia Lugg" userId="65b6d2b3-5259-44fe-896d-7e7d70d5b01f" providerId="ADAL" clId="{83AF09AA-BC66-4E59-9A63-79F6ADB2920B}" dt="2020-09-30T15:21:20.280" v="946" actId="478"/>
          <ac:grpSpMkLst>
            <pc:docMk/>
            <pc:sldMk cId="750160409" sldId="323"/>
            <ac:grpSpMk id="25" creationId="{951777B4-A8FE-458E-BC18-0F9B5C386799}"/>
          </ac:grpSpMkLst>
        </pc:grpChg>
        <pc:picChg chg="add mod">
          <ac:chgData name="Alicia Lugg" userId="65b6d2b3-5259-44fe-896d-7e7d70d5b01f" providerId="ADAL" clId="{83AF09AA-BC66-4E59-9A63-79F6ADB2920B}" dt="2020-09-30T15:21:46.596" v="952" actId="1440"/>
          <ac:picMkLst>
            <pc:docMk/>
            <pc:sldMk cId="750160409" sldId="323"/>
            <ac:picMk id="4" creationId="{A0D81033-76D8-4B9E-846C-EF397D6EE96E}"/>
          </ac:picMkLst>
        </pc:picChg>
        <pc:picChg chg="del">
          <ac:chgData name="Alicia Lugg" userId="65b6d2b3-5259-44fe-896d-7e7d70d5b01f" providerId="ADAL" clId="{83AF09AA-BC66-4E59-9A63-79F6ADB2920B}" dt="2020-09-30T15:20:20.477" v="943" actId="478"/>
          <ac:picMkLst>
            <pc:docMk/>
            <pc:sldMk cId="750160409" sldId="323"/>
            <ac:picMk id="5" creationId="{DDB3F05F-3466-44C0-B997-CE91667A78BB}"/>
          </ac:picMkLst>
        </pc:picChg>
        <pc:picChg chg="add mod">
          <ac:chgData name="Alicia Lugg" userId="65b6d2b3-5259-44fe-896d-7e7d70d5b01f" providerId="ADAL" clId="{83AF09AA-BC66-4E59-9A63-79F6ADB2920B}" dt="2020-09-30T15:21:42.588" v="950" actId="1440"/>
          <ac:picMkLst>
            <pc:docMk/>
            <pc:sldMk cId="750160409" sldId="323"/>
            <ac:picMk id="6" creationId="{BEB522F0-362F-4899-A1DB-3C39433D586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1F14F49-209D-EF4C-B7FF-2BCC78BF7AD5}" type="datetimeFigureOut">
              <a:rPr lang="en-US" smtClean="0"/>
              <a:t>9/30/2020</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ABB55AF-E158-0049-BA02-8B08A27F8040}" type="slidenum">
              <a:rPr lang="en-US" smtClean="0"/>
              <a:t>‹#›</a:t>
            </a:fld>
            <a:endParaRPr lang="en-US" dirty="0"/>
          </a:p>
        </p:txBody>
      </p:sp>
    </p:spTree>
    <p:extLst>
      <p:ext uri="{BB962C8B-B14F-4D97-AF65-F5344CB8AC3E}">
        <p14:creationId xmlns:p14="http://schemas.microsoft.com/office/powerpoint/2010/main" val="244544582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BB55AF-E158-0049-BA02-8B08A27F8040}" type="slidenum">
              <a:rPr lang="en-US" smtClean="0"/>
              <a:t>1</a:t>
            </a:fld>
            <a:endParaRPr lang="en-US" dirty="0"/>
          </a:p>
        </p:txBody>
      </p:sp>
    </p:spTree>
    <p:extLst>
      <p:ext uri="{BB962C8B-B14F-4D97-AF65-F5344CB8AC3E}">
        <p14:creationId xmlns:p14="http://schemas.microsoft.com/office/powerpoint/2010/main" val="22878597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That</a:t>
            </a:r>
            <a:r>
              <a:rPr lang="en-US" baseline="0" dirty="0"/>
              <a:t> leaves us with what we call the Comfort Zone, between 75% and 90% confidence.  We believe this is a solid balance because it avoids being too conservative with a confidence level over 90% as well as being too aggressive with less than a three out of four chance of living the life you want.  My job is to get my client’s financial plans into the Comfort Zone and help them monitor them so they stay there.</a:t>
            </a:r>
            <a:endParaRPr lang="en-US" dirty="0"/>
          </a:p>
          <a:p>
            <a:endParaRPr lang="en-US" dirty="0"/>
          </a:p>
        </p:txBody>
      </p:sp>
      <p:sp>
        <p:nvSpPr>
          <p:cNvPr id="4" name="Slide Number Placeholder 3"/>
          <p:cNvSpPr>
            <a:spLocks noGrp="1"/>
          </p:cNvSpPr>
          <p:nvPr>
            <p:ph type="sldNum" sz="quarter" idx="10"/>
          </p:nvPr>
        </p:nvSpPr>
        <p:spPr/>
        <p:txBody>
          <a:bodyPr/>
          <a:lstStyle/>
          <a:p>
            <a:fld id="{AABB55AF-E158-0049-BA02-8B08A27F8040}" type="slidenum">
              <a:rPr lang="en-US" smtClean="0"/>
              <a:t>11</a:t>
            </a:fld>
            <a:endParaRPr lang="en-US" dirty="0"/>
          </a:p>
        </p:txBody>
      </p:sp>
    </p:spTree>
    <p:extLst>
      <p:ext uri="{BB962C8B-B14F-4D97-AF65-F5344CB8AC3E}">
        <p14:creationId xmlns:p14="http://schemas.microsoft.com/office/powerpoint/2010/main" val="30443425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apply this framework</a:t>
            </a:r>
            <a:r>
              <a:rPr lang="en-US" baseline="0" dirty="0"/>
              <a:t> to our sample clients, Bill and Brenda.  When running their ideal set of goals through the stress testing process, there is currently a 0% likelihood this plan would work.  While the ideal is clearly not a feasible plan, this is quite normal.  The ideal is meant to be aspirational in nature, so single digit percentages (or even zero percent) are common.  </a:t>
            </a:r>
          </a:p>
          <a:p>
            <a:endParaRPr lang="en-US" baseline="0" dirty="0"/>
          </a:p>
          <a:p>
            <a:r>
              <a:rPr lang="en-US" baseline="0" dirty="0"/>
              <a:t>On the other hand, the acceptable set of goals currently has a 100% confidence level.  With a confidence score in that sacrifice zone above 90%, this is not a feasible starting point either.  The good news is that the client has a plan that currently has a high likelihood of working out to fall back upon if the markets took a hit.</a:t>
            </a:r>
          </a:p>
          <a:p>
            <a:endParaRPr lang="en-US" baseline="0" dirty="0"/>
          </a:p>
          <a:p>
            <a:r>
              <a:rPr lang="en-US" baseline="0" dirty="0"/>
              <a:t>At this point, the client and I work together to develop a plan that focuses on accomplishing the goals they define as most important while compromising the goals they feel are least important.  For example, ideally Bill wanted to sell the company and retire 65 but was willing to work until age 70.  For right now, I’m currently recommending they plan on retiring and selling the business at his ideal age of 65.  From this, you can glean that this goal is most important to them.  They were willing to compromise this goal from their ideal in order to achieve other goals if they needed to, but we were able to make their early retirement goal come true by compromising on less important goals..</a:t>
            </a:r>
          </a:p>
          <a:p>
            <a:endParaRPr lang="en-US" baseline="0" dirty="0"/>
          </a:p>
          <a:p>
            <a:r>
              <a:rPr lang="en-US" baseline="0" dirty="0"/>
              <a:t>Such as their estate goal.  They really wanted to be able to leave $1,000,000 to their heirs.  Since they have value from both a permanent residence and their second home, I am currently recommending they lave a zero-dollar estate. </a:t>
            </a:r>
          </a:p>
          <a:p>
            <a:endParaRPr lang="en-US" baseline="0" dirty="0"/>
          </a:p>
          <a:p>
            <a:r>
              <a:rPr lang="en-US" baseline="0" dirty="0"/>
              <a:t>When you put this recommended goal set through the stress test engine, it currently has an 84% confidence level, which is firmly within the Comfort Zone, so this would be a good starting point for Bill and Brenda.</a:t>
            </a:r>
          </a:p>
          <a:p>
            <a:endParaRPr lang="en-US" dirty="0"/>
          </a:p>
        </p:txBody>
      </p:sp>
      <p:sp>
        <p:nvSpPr>
          <p:cNvPr id="4" name="Slide Number Placeholder 3"/>
          <p:cNvSpPr>
            <a:spLocks noGrp="1"/>
          </p:cNvSpPr>
          <p:nvPr>
            <p:ph type="sldNum" sz="quarter" idx="10"/>
          </p:nvPr>
        </p:nvSpPr>
        <p:spPr/>
        <p:txBody>
          <a:bodyPr/>
          <a:lstStyle/>
          <a:p>
            <a:fld id="{AABB55AF-E158-0049-BA02-8B08A27F8040}" type="slidenum">
              <a:rPr lang="en-US" smtClean="0"/>
              <a:t>12</a:t>
            </a:fld>
            <a:endParaRPr lang="en-US" dirty="0"/>
          </a:p>
        </p:txBody>
      </p:sp>
    </p:spTree>
    <p:extLst>
      <p:ext uri="{BB962C8B-B14F-4D97-AF65-F5344CB8AC3E}">
        <p14:creationId xmlns:p14="http://schemas.microsoft.com/office/powerpoint/2010/main" val="20678641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previous</a:t>
            </a:r>
            <a:r>
              <a:rPr lang="en-US" baseline="0" dirty="0"/>
              <a:t> page, you may have noticed me saying things like, “For right now, let’s plan on…,” or “I currently recommend…”  The reason why I used this phrasing is because each time a stress test is run, it’s just a snapshot in time.  The only thing we know with certainty is that things will change.  The markets will change.  They will go up and down.  We as people change.  Our lifestyle, hobbies, spending habits, and interests change over time.  When you first retire, you may still have your health and be quite active.  You might travel quite a bit or spend time golfing.  As you age, you start to slow down.  You might not have any major health issues, but at some point, you stop climbing mountains and instead spend time sitting in front of a fire while petting the cat and reading a book.</a:t>
            </a:r>
          </a:p>
          <a:p>
            <a:endParaRPr lang="en-US" baseline="0" dirty="0"/>
          </a:p>
          <a:p>
            <a:r>
              <a:rPr lang="en-US" baseline="0" dirty="0"/>
              <a:t>For this reason, we cannot just run your plan once, obtain a satisfactory confidence score, and assume you’re set for life.  We continuously monitor your plan to ensure you’re staying on track to live the life you want.  [IF APPLICABLE TO THE ADVISOR] We review our clients’ plans on a monthly basis and issue reports at least quarterly, so you’ll receive ongoing updates on your plan.</a:t>
            </a:r>
          </a:p>
          <a:p>
            <a:endParaRPr lang="en-US" dirty="0"/>
          </a:p>
        </p:txBody>
      </p:sp>
      <p:sp>
        <p:nvSpPr>
          <p:cNvPr id="4" name="Slide Number Placeholder 3"/>
          <p:cNvSpPr>
            <a:spLocks noGrp="1"/>
          </p:cNvSpPr>
          <p:nvPr>
            <p:ph type="sldNum" sz="quarter" idx="10"/>
          </p:nvPr>
        </p:nvSpPr>
        <p:spPr/>
        <p:txBody>
          <a:bodyPr/>
          <a:lstStyle/>
          <a:p>
            <a:fld id="{AABB55AF-E158-0049-BA02-8B08A27F8040}" type="slidenum">
              <a:rPr lang="en-US" smtClean="0"/>
              <a:t>13</a:t>
            </a:fld>
            <a:endParaRPr lang="en-US" dirty="0"/>
          </a:p>
        </p:txBody>
      </p:sp>
    </p:spTree>
    <p:extLst>
      <p:ext uri="{BB962C8B-B14F-4D97-AF65-F5344CB8AC3E}">
        <p14:creationId xmlns:p14="http://schemas.microsoft.com/office/powerpoint/2010/main" val="24019728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Comfort</a:t>
            </a:r>
            <a:r>
              <a:rPr lang="en-US" baseline="0" dirty="0"/>
              <a:t> Zone also acts as an early warning system.  Looking at the tricolor chart, the X axis is time, moving from left to right.  The Y axis is the client’s total household portfolio value.  As time progresses, we’ll chart the course your plan is taking.  The red area represents the uncertain zone below 75% confidence, and the blue area represents the sacrifice zone over 90% confidence, so the goal is to keep your plan within the yellow Comfort Zone.  </a:t>
            </a:r>
          </a:p>
          <a:p>
            <a:endParaRPr lang="en-US" baseline="0" dirty="0"/>
          </a:p>
          <a:p>
            <a:r>
              <a:rPr lang="en-US" baseline="0" dirty="0"/>
              <a:t>Let’s say the market dropped and your plan fell into the red area.  That’s when I’d call you and say something like, “I’m sure you’ve seen on the news, the market hasn’t been treating us well, so your plan is currently below 75% confidence.  What adjustment would you prefer? Working an extra couple years? Saving $10,000 more per year for the next decade? Increasing the risk in your portfolio in the hope that it achieves greater returns in the future? Maybe you’re willing to spend $5,000 less per year in retirement or leave less to the kids when you’re gone?”  Let’s say you elect to work a couple extra years.  We’d adjust your plan accordingly, and your plan pops back up into the Comfort Zone.</a:t>
            </a:r>
          </a:p>
          <a:p>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Let’s say the market is up and your plan has drifted into the blue sacrifice zone above 90% confidence.  This is a much more fun phone call.  I’d call you and say something like, “The market has been good to us and your plan is ahead of schedule.  What adjustment would you prefer? Retiring sooner than expected? Deceasing the amount you’re saving so you can take an annual family vacation? Decreasing the risk in your portfolio to take some of your winnings off the table? Spend more in retirement?  Or leave more money to the kids when you’re gone?”  Let’s say you decide to reduce your portfolio risk.  We’d adjust your plan accordingly and your plan drops down into the Comfort Zone.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The takeaway is that it’s easier to proactively make small adjustments along the way than to ignore the plan, be blown way off course, and needing to make drastic measures to get back on track.</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We can even estimate the likelihood you’ll drift outside the Comfort Zone if we set the plan on autopilot and ceased to monitor it.  Let’s look at the bottom chart for Bill and Brenda.  We have three columns: one year from today, three years from today, and five years from today.  It’s showing there’s currently an 0% chance that Bill and Brenda will be in the blue sacrifice zone one year from today.  There’s also a 0% chance they’ll be in the red uncertain zone one year from today.  0% + 0% totals to 0%, meaning there’s a 0% chance they’ll be outside the Comfort Zone, one way or the other, one year from today.</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If we continued to not monitor the plan, this probability jumps to 1.7% in five years.  The key point is there’s a high likelihood your plan will eventually drift outside the Comfort Zone, and we won’t know when and how to adjust for it unless we proactively monitor it.</a:t>
            </a:r>
          </a:p>
          <a:p>
            <a:endParaRPr lang="en-US" dirty="0"/>
          </a:p>
        </p:txBody>
      </p:sp>
      <p:sp>
        <p:nvSpPr>
          <p:cNvPr id="4" name="Slide Number Placeholder 3"/>
          <p:cNvSpPr>
            <a:spLocks noGrp="1"/>
          </p:cNvSpPr>
          <p:nvPr>
            <p:ph type="sldNum" sz="quarter" idx="10"/>
          </p:nvPr>
        </p:nvSpPr>
        <p:spPr/>
        <p:txBody>
          <a:bodyPr/>
          <a:lstStyle/>
          <a:p>
            <a:fld id="{AABB55AF-E158-0049-BA02-8B08A27F8040}" type="slidenum">
              <a:rPr lang="en-US" smtClean="0"/>
              <a:t>14</a:t>
            </a:fld>
            <a:endParaRPr lang="en-US" dirty="0"/>
          </a:p>
        </p:txBody>
      </p:sp>
    </p:spTree>
    <p:extLst>
      <p:ext uri="{BB962C8B-B14F-4D97-AF65-F5344CB8AC3E}">
        <p14:creationId xmlns:p14="http://schemas.microsoft.com/office/powerpoint/2010/main" val="31741866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Now that we’ve discussed the top half of</a:t>
            </a:r>
            <a:r>
              <a:rPr lang="en-US" baseline="0" dirty="0"/>
              <a:t> our services wheel in regards to our planning approach, we’ll move onto the bottom half of the wheel that addresses how we strive to add value in regards to investing.</a:t>
            </a:r>
            <a:endParaRPr lang="en-US" dirty="0"/>
          </a:p>
          <a:p>
            <a:endParaRPr lang="en-US" dirty="0"/>
          </a:p>
        </p:txBody>
      </p:sp>
      <p:sp>
        <p:nvSpPr>
          <p:cNvPr id="4" name="Slide Number Placeholder 3"/>
          <p:cNvSpPr>
            <a:spLocks noGrp="1"/>
          </p:cNvSpPr>
          <p:nvPr>
            <p:ph type="sldNum" sz="quarter" idx="10"/>
          </p:nvPr>
        </p:nvSpPr>
        <p:spPr/>
        <p:txBody>
          <a:bodyPr/>
          <a:lstStyle/>
          <a:p>
            <a:fld id="{AABB55AF-E158-0049-BA02-8B08A27F8040}" type="slidenum">
              <a:rPr lang="en-US" smtClean="0"/>
              <a:t>15</a:t>
            </a:fld>
            <a:endParaRPr lang="en-US" dirty="0"/>
          </a:p>
        </p:txBody>
      </p:sp>
    </p:spTree>
    <p:extLst>
      <p:ext uri="{BB962C8B-B14F-4D97-AF65-F5344CB8AC3E}">
        <p14:creationId xmlns:p14="http://schemas.microsoft.com/office/powerpoint/2010/main" val="5310429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we invest</a:t>
            </a:r>
            <a:r>
              <a:rPr lang="en-US" baseline="0" dirty="0"/>
              <a:t> </a:t>
            </a:r>
            <a:r>
              <a:rPr lang="en-US" dirty="0"/>
              <a:t>differently at </a:t>
            </a:r>
            <a:r>
              <a:rPr lang="en-US" dirty="0" err="1"/>
              <a:t>Wealthcare</a:t>
            </a:r>
            <a:r>
              <a:rPr lang="en-US" baseline="0" dirty="0"/>
              <a:t> boils down to one concept: control the controllable.  We have significant control over portfolio fees.  Therefore, we use cost-effective funds with relatively low expense ratios.  We use a household-based portfolio management approach to greatly reduce the number of trades needed to initially invest and later rebalance a client’s portfolio.  </a:t>
            </a:r>
          </a:p>
          <a:p>
            <a:endParaRPr lang="en-US" baseline="0" dirty="0"/>
          </a:p>
          <a:p>
            <a:r>
              <a:rPr lang="en-US" baseline="0" dirty="0"/>
              <a:t>While no one can control the market, there are several financial planning aspects the client and advisor can control to a degree: when the client retires, how much the client spends, how much the client saves, how much risk the client takes in his/her portfolio, and how much the client plans on leaving behind to heirs.  Instead of focusing the majority of our time on the one aspect we can’t control (i.e. the market), we spend a great deal of time ensuring the client is on track to live the life they want by focusing on the things we can control.</a:t>
            </a:r>
            <a:endParaRPr lang="en-US" dirty="0"/>
          </a:p>
          <a:p>
            <a:endParaRPr lang="en-US" dirty="0"/>
          </a:p>
        </p:txBody>
      </p:sp>
      <p:sp>
        <p:nvSpPr>
          <p:cNvPr id="4" name="Slide Number Placeholder 3"/>
          <p:cNvSpPr>
            <a:spLocks noGrp="1"/>
          </p:cNvSpPr>
          <p:nvPr>
            <p:ph type="sldNum" sz="quarter" idx="10"/>
          </p:nvPr>
        </p:nvSpPr>
        <p:spPr/>
        <p:txBody>
          <a:bodyPr/>
          <a:lstStyle/>
          <a:p>
            <a:fld id="{AABB55AF-E158-0049-BA02-8B08A27F8040}" type="slidenum">
              <a:rPr lang="en-US" smtClean="0"/>
              <a:t>16</a:t>
            </a:fld>
            <a:endParaRPr lang="en-US" dirty="0"/>
          </a:p>
        </p:txBody>
      </p:sp>
    </p:spTree>
    <p:extLst>
      <p:ext uri="{BB962C8B-B14F-4D97-AF65-F5344CB8AC3E}">
        <p14:creationId xmlns:p14="http://schemas.microsoft.com/office/powerpoint/2010/main" val="14228289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701675"/>
            <a:ext cx="4683125" cy="3511550"/>
          </a:xfrm>
        </p:spPr>
      </p:sp>
      <p:sp>
        <p:nvSpPr>
          <p:cNvPr id="3" name="Notes Placeholder 2"/>
          <p:cNvSpPr>
            <a:spLocks noGrp="1"/>
          </p:cNvSpPr>
          <p:nvPr>
            <p:ph type="body" idx="1"/>
          </p:nvPr>
        </p:nvSpPr>
        <p:spPr/>
        <p:txBody>
          <a:bodyPr/>
          <a:lstStyle/>
          <a:p>
            <a:r>
              <a:rPr lang="en-US" baseline="0" dirty="0"/>
              <a:t>Morningstar conducted a study that identified three ways an advisor can add value that are not market dependent.  That means a proactive advisor is able to provide value when the market is either up or down.  While this study wasn’t conducted specifically on the </a:t>
            </a:r>
            <a:r>
              <a:rPr lang="en-US" baseline="0" dirty="0" err="1"/>
              <a:t>Wealthcare</a:t>
            </a:r>
            <a:r>
              <a:rPr lang="en-US" baseline="0" dirty="0"/>
              <a:t> process, we use similar tactics in managing our clients’ portfolios.</a:t>
            </a:r>
          </a:p>
          <a:p>
            <a:endParaRPr lang="en-US" baseline="0" dirty="0"/>
          </a:p>
          <a:p>
            <a:pPr marL="228600" indent="-228600">
              <a:buFont typeface="+mj-lt"/>
              <a:buAutoNum type="arabicPeriod"/>
            </a:pPr>
            <a:r>
              <a:rPr lang="en-US" baseline="0" dirty="0"/>
              <a:t>Using a total wealth framework refers to a client’s ability to assume risk based on their total wealth, which is not just their current investment assets but also their future potential ability to save.  This is different than investing a client’s portfolio solely on their risk preference (i.e. a risk tolerance questionnaire).</a:t>
            </a:r>
          </a:p>
          <a:p>
            <a:pPr marL="228600" indent="-228600">
              <a:buFont typeface="+mj-lt"/>
              <a:buAutoNum type="arabicPeriod"/>
            </a:pPr>
            <a:r>
              <a:rPr lang="en-US" baseline="0" dirty="0"/>
              <a:t>Many financial plans assume some sort of static withdrawal rate.  A common example is the “4% Rule,” where the client would withdraw 4% of their initial portfolio in their first year of retirement and continue withdrawing that amount each year, adjusted for inflation.  A dynamic withdrawal strategy allows for the reality that the client will take more or less in a given year based on ever-changing portfolio size and life expectancy.</a:t>
            </a:r>
          </a:p>
          <a:p>
            <a:pPr marL="228600" indent="-228600">
              <a:buFont typeface="+mj-lt"/>
              <a:buAutoNum type="arabicPeriod"/>
            </a:pPr>
            <a:r>
              <a:rPr lang="en-US" baseline="0" dirty="0"/>
              <a:t>Asset location generally refers to placing less tax-efficient assets in tax-deferred accounts (e.g. 401k or traditional IRA), where their gains do not automatically hit the client’s tax return in the year earned, while placing more tax-efficient assets in taxable accounts.  Withdrawal sourcing refers to the generally favorable practice of withdrawing funds from taxable accounts before withdrawing money from tax-advantaged accounts.</a:t>
            </a:r>
          </a:p>
          <a:p>
            <a:endParaRPr lang="en-US" baseline="0" dirty="0"/>
          </a:p>
        </p:txBody>
      </p:sp>
      <p:sp>
        <p:nvSpPr>
          <p:cNvPr id="4" name="Slide Number Placeholder 3"/>
          <p:cNvSpPr>
            <a:spLocks noGrp="1"/>
          </p:cNvSpPr>
          <p:nvPr>
            <p:ph type="sldNum" sz="quarter" idx="10"/>
          </p:nvPr>
        </p:nvSpPr>
        <p:spPr/>
        <p:txBody>
          <a:bodyPr/>
          <a:lstStyle/>
          <a:p>
            <a:fld id="{32713940-4B29-4BDF-8876-414BE599FCDC}"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33155807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Our household-based</a:t>
            </a:r>
            <a:r>
              <a:rPr lang="en-US" baseline="0" dirty="0"/>
              <a:t> portfolio management strategy incorporates the same concepts from the Morningstar study</a:t>
            </a:r>
            <a:r>
              <a:rPr lang="en-US" baseline="0"/>
              <a: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To improve tax efficiency, the least tax-efficient assets (namely those generating income taxed at higher rates, such as bonds, commodities, and REITs) should be housed in tax-deferred accounts to keep their gains off the client’s tax return in the present.  The same treatment should be applied to high-turnover holdings to keep their associated realized gains tax-deferred.  Investments with the most risk/upside should be held in Roth accounts, so if they experience higher growth, all associated gains will be tax free.  Taxable accounts are a great place to house equities because qualified dividends and long-term capital gains are taxed at favorable capital gain rates that are unavailable to assets housed in tax-deferred accounts.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Such an approach typically yields a different investment allocation and different holdings in each client account, but when all accounts are combined, it results in the client’s targeted investment allocation, in this case 65% equities / 35% fixed income.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r>
              <a:rPr lang="en-US" dirty="0"/>
              <a:t>Our household-based approach </a:t>
            </a:r>
            <a:r>
              <a:rPr lang="en-US" baseline="0" dirty="0"/>
              <a:t>means fewer trades placed to initially implement the investment strategy, which means fewer transactions fees.  Because each account doesn’t need to hold all of the same funds, just a fraction of the trades are placed.  In our example, instead of each account holding the same 12 funds, triggering 48 trades, we achieve the 65/35 allocation with just 24 trades, cutting trading costs in half.</a:t>
            </a:r>
          </a:p>
          <a:p>
            <a:endParaRPr lang="en-US" baseline="0" dirty="0"/>
          </a:p>
          <a:p>
            <a:r>
              <a:rPr lang="en-US" baseline="0" dirty="0"/>
              <a:t>The same benefit occurs when rebalancing the portfolio.  Instead of needing to trade every account to get back to target, we are often able to rebalance a portfolio by trading just one account.  Here, our primary rebalancing account is the client’s IRA.  If the client’s household were overweight to domestic equities and underweight to bonds, just two trades placed in this account could return the client’s portfolio to target.  This is much preferable to trading all four accounts, resulting in eight trades.  Furthermore, by trading just the IRA, no trades are placed in the taxable account, avoiding any potential taxable realized gains.</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AABB55AF-E158-0049-BA02-8B08A27F8040}" type="slidenum">
              <a:rPr lang="en-US" smtClean="0"/>
              <a:t>18</a:t>
            </a:fld>
            <a:endParaRPr lang="en-US" dirty="0"/>
          </a:p>
        </p:txBody>
      </p:sp>
    </p:spTree>
    <p:extLst>
      <p:ext uri="{BB962C8B-B14F-4D97-AF65-F5344CB8AC3E}">
        <p14:creationId xmlns:p14="http://schemas.microsoft.com/office/powerpoint/2010/main" val="40238191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a:t>
            </a:r>
            <a:r>
              <a:rPr lang="en-US" baseline="0" dirty="0"/>
              <a:t> you put the GDX360 process all together, it encourages better investing behavior.  Instead of the common rollercoaster ride where the temptation is to sell out of fear at market lows and to buy out of elation at market highs, the Comfort Zone puts one’s investments within the context of their goals and financial plan.  This helps keep emotions in check and focus on the controllable.  </a:t>
            </a:r>
          </a:p>
          <a:p>
            <a:endParaRPr lang="en-US" baseline="0" dirty="0"/>
          </a:p>
          <a:p>
            <a:r>
              <a:rPr lang="en-US" baseline="0" dirty="0"/>
              <a:t>Linking your investments to your goals means we are using the only benchmark that matters: the ability to live the life you want today and into the future!</a:t>
            </a:r>
          </a:p>
          <a:p>
            <a:endParaRPr lang="en-US" baseline="0" dirty="0"/>
          </a:p>
          <a:p>
            <a:r>
              <a:rPr lang="en-US" baseline="0" dirty="0"/>
              <a:t>During market lows, the client may drift into the underfunded zone.  To return the plan to the Comfort Zone, you may wish to increase the percentage of equities in your portfolio in hope of greater future returns, effectively buying at a relative low.  Conversely, the you may drift into the overfunded zone during a market high point.  One plan adjustment option is to take some winnings off the table and reduce the percentage of equities in the portfolio.  You return to the Comfort Zone and sold equities at a relative high point.</a:t>
            </a:r>
          </a:p>
          <a:p>
            <a:endParaRPr lang="en-US" dirty="0"/>
          </a:p>
        </p:txBody>
      </p:sp>
      <p:sp>
        <p:nvSpPr>
          <p:cNvPr id="4" name="Slide Number Placeholder 3"/>
          <p:cNvSpPr>
            <a:spLocks noGrp="1"/>
          </p:cNvSpPr>
          <p:nvPr>
            <p:ph type="sldNum" sz="quarter" idx="10"/>
          </p:nvPr>
        </p:nvSpPr>
        <p:spPr/>
        <p:txBody>
          <a:bodyPr/>
          <a:lstStyle/>
          <a:p>
            <a:fld id="{AABB55AF-E158-0049-BA02-8B08A27F8040}" type="slidenum">
              <a:rPr lang="en-US" smtClean="0"/>
              <a:t>19</a:t>
            </a:fld>
            <a:endParaRPr lang="en-US" dirty="0"/>
          </a:p>
        </p:txBody>
      </p:sp>
    </p:spTree>
    <p:extLst>
      <p:ext uri="{BB962C8B-B14F-4D97-AF65-F5344CB8AC3E}">
        <p14:creationId xmlns:p14="http://schemas.microsoft.com/office/powerpoint/2010/main" val="18923449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 </a:t>
            </a:r>
            <a:r>
              <a:rPr lang="en-US" b="0" dirty="0" err="1"/>
              <a:t>Wealthcare</a:t>
            </a:r>
            <a:r>
              <a:rPr lang="en-US" b="0" dirty="0"/>
              <a:t> process is the way ﬁnancial services should work. We take a holistic approach in helping you define your financial future. The life you dream about living can happen. Let’s take the ﬁrst step today. </a:t>
            </a:r>
          </a:p>
        </p:txBody>
      </p:sp>
      <p:sp>
        <p:nvSpPr>
          <p:cNvPr id="4" name="Slide Number Placeholder 3"/>
          <p:cNvSpPr>
            <a:spLocks noGrp="1"/>
          </p:cNvSpPr>
          <p:nvPr>
            <p:ph type="sldNum" sz="quarter" idx="5"/>
          </p:nvPr>
        </p:nvSpPr>
        <p:spPr/>
        <p:txBody>
          <a:bodyPr/>
          <a:lstStyle/>
          <a:p>
            <a:fld id="{AABB55AF-E158-0049-BA02-8B08A27F8040}" type="slidenum">
              <a:rPr lang="en-US" smtClean="0"/>
              <a:t>20</a:t>
            </a:fld>
            <a:endParaRPr lang="en-US" dirty="0"/>
          </a:p>
        </p:txBody>
      </p:sp>
    </p:spTree>
    <p:extLst>
      <p:ext uri="{BB962C8B-B14F-4D97-AF65-F5344CB8AC3E}">
        <p14:creationId xmlns:p14="http://schemas.microsoft.com/office/powerpoint/2010/main" val="1925876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Affectionately</a:t>
            </a:r>
            <a:r>
              <a:rPr lang="en-US" baseline="0" dirty="0"/>
              <a:t> known as “the wheel,” this is a visual representation of the comprehensive financial planning services we provide to clients.  Our 360 degree approach connects a client’s life goals with their investments, ensuring the two are working in tandem to provide confidence that the client is on track for the life they desire.  Just like any wheel, removing spokes compromises the wheel’s integrity and could lead to a “blow out.”  If an advisor focuses solely on investing without tying the planning piece to it, one half of the wheel is missing and it can no longer turn.</a:t>
            </a:r>
            <a:endParaRPr lang="en-US" dirty="0"/>
          </a:p>
          <a:p>
            <a:endParaRPr lang="en-US" dirty="0"/>
          </a:p>
        </p:txBody>
      </p:sp>
      <p:sp>
        <p:nvSpPr>
          <p:cNvPr id="4" name="Slide Number Placeholder 3"/>
          <p:cNvSpPr>
            <a:spLocks noGrp="1"/>
          </p:cNvSpPr>
          <p:nvPr>
            <p:ph type="sldNum" sz="quarter" idx="10"/>
          </p:nvPr>
        </p:nvSpPr>
        <p:spPr/>
        <p:txBody>
          <a:bodyPr/>
          <a:lstStyle/>
          <a:p>
            <a:fld id="{AABB55AF-E158-0049-BA02-8B08A27F8040}" type="slidenum">
              <a:rPr lang="en-US" smtClean="0"/>
              <a:t>2</a:t>
            </a:fld>
            <a:endParaRPr lang="en-US" dirty="0"/>
          </a:p>
        </p:txBody>
      </p:sp>
    </p:spTree>
    <p:extLst>
      <p:ext uri="{BB962C8B-B14F-4D97-AF65-F5344CB8AC3E}">
        <p14:creationId xmlns:p14="http://schemas.microsoft.com/office/powerpoint/2010/main" val="5412131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[Present</a:t>
            </a:r>
            <a:r>
              <a:rPr lang="en-US" baseline="0" dirty="0"/>
              <a:t> this sample client to your prospect, while reminding them to envision their own life and goals as you walk through this sample planning example with them.]</a:t>
            </a:r>
            <a:endParaRPr lang="en-US" dirty="0"/>
          </a:p>
          <a:p>
            <a:endParaRPr lang="en-US" dirty="0"/>
          </a:p>
        </p:txBody>
      </p:sp>
      <p:sp>
        <p:nvSpPr>
          <p:cNvPr id="4" name="Slide Number Placeholder 3"/>
          <p:cNvSpPr>
            <a:spLocks noGrp="1"/>
          </p:cNvSpPr>
          <p:nvPr>
            <p:ph type="sldNum" sz="quarter" idx="10"/>
          </p:nvPr>
        </p:nvSpPr>
        <p:spPr/>
        <p:txBody>
          <a:bodyPr/>
          <a:lstStyle/>
          <a:p>
            <a:fld id="{AABB55AF-E158-0049-BA02-8B08A27F8040}" type="slidenum">
              <a:rPr lang="en-US" smtClean="0"/>
              <a:t>3</a:t>
            </a:fld>
            <a:endParaRPr lang="en-US" dirty="0"/>
          </a:p>
        </p:txBody>
      </p:sp>
    </p:spTree>
    <p:extLst>
      <p:ext uri="{BB962C8B-B14F-4D97-AF65-F5344CB8AC3E}">
        <p14:creationId xmlns:p14="http://schemas.microsoft.com/office/powerpoint/2010/main" val="6482845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believe</a:t>
            </a:r>
            <a:r>
              <a:rPr lang="en-US" baseline="0" dirty="0"/>
              <a:t> that proper financial planning requires three steps to be completed in the correct order.  The first step is life planning.   During this step, we discuss what you want your life to look like today, tomorrow, and into the future. Who’s included in that future, kids, grandkids?  What’s your story?  What are your goals and what do you want to accomplish?  What do you value and believe? </a:t>
            </a:r>
          </a:p>
          <a:p>
            <a:endParaRPr lang="en-US" baseline="0" dirty="0"/>
          </a:p>
          <a:p>
            <a:r>
              <a:rPr lang="en-US" baseline="0" dirty="0"/>
              <a:t>Once we’ve developed your life plan, we move onto the financial planning step.  During this step, we consider the present and future financial resources at your disposal (such as salary, business income, IRAs, 401(k)s, brokerage accounts, pensions, Social Security, inheritance, etc.) to determine what goals of your life plan are likely to be supported.</a:t>
            </a:r>
          </a:p>
          <a:p>
            <a:endParaRPr lang="en-US" baseline="0" dirty="0"/>
          </a:p>
          <a:p>
            <a:r>
              <a:rPr lang="en-US" baseline="0" dirty="0"/>
              <a:t>Then, and only then, do we move onto the investment step, which is simply building a portfolio that increases the likelihood of accomplishing the goals in your life plan.</a:t>
            </a:r>
          </a:p>
          <a:p>
            <a:endParaRPr lang="en-US" baseline="0" dirty="0"/>
          </a:p>
          <a:p>
            <a:r>
              <a:rPr lang="en-US" baseline="0" dirty="0"/>
              <a:t>A common mistake in the advising industry is skipping the first two steps and jumping right to investments.  Often advisors will pitch their complex investment strategies or their investment research team as the reason why they should be hired.  They might propose shifting your assets from Mutual Fund A to Mutual Fund B because they believe Mutual Fund B will outperform the market.  However, this is akin to a doctor writing a prescription for a patient without diagnosing the problem first.  This is malpractice and the doctor could lose her license because she didn’t do the proper examination of the client’s lifestyle and symptoms before reaching a recommendation.  </a:t>
            </a:r>
          </a:p>
          <a:p>
            <a:endParaRPr lang="en-US" baseline="0" dirty="0"/>
          </a:p>
          <a:p>
            <a:r>
              <a:rPr lang="en-US" baseline="0" dirty="0"/>
              <a:t>The same standard should apply to financial planning.  For this reason, I believe I have no right to tell a client how to invest their money until I know what they’re trying to accomplish with it.</a:t>
            </a:r>
            <a:endParaRPr lang="en-US" dirty="0"/>
          </a:p>
          <a:p>
            <a:endParaRPr lang="en-US" dirty="0"/>
          </a:p>
        </p:txBody>
      </p:sp>
      <p:sp>
        <p:nvSpPr>
          <p:cNvPr id="4" name="Slide Number Placeholder 3"/>
          <p:cNvSpPr>
            <a:spLocks noGrp="1"/>
          </p:cNvSpPr>
          <p:nvPr>
            <p:ph type="sldNum" sz="quarter" idx="10"/>
          </p:nvPr>
        </p:nvSpPr>
        <p:spPr/>
        <p:txBody>
          <a:bodyPr/>
          <a:lstStyle/>
          <a:p>
            <a:fld id="{AABB55AF-E158-0049-BA02-8B08A27F8040}" type="slidenum">
              <a:rPr lang="en-US" smtClean="0"/>
              <a:t>4</a:t>
            </a:fld>
            <a:endParaRPr lang="en-US" dirty="0"/>
          </a:p>
        </p:txBody>
      </p:sp>
    </p:spTree>
    <p:extLst>
      <p:ext uri="{BB962C8B-B14F-4D97-AF65-F5344CB8AC3E}">
        <p14:creationId xmlns:p14="http://schemas.microsoft.com/office/powerpoint/2010/main" val="28556348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 like to ta</a:t>
            </a:r>
            <a:r>
              <a:rPr lang="en-US" baseline="0" dirty="0"/>
              <a:t>ke a moment to introduce </a:t>
            </a:r>
            <a:r>
              <a:rPr lang="en-US" baseline="0" dirty="0" err="1"/>
              <a:t>Wealthcare</a:t>
            </a:r>
            <a:r>
              <a:rPr lang="en-US" baseline="0" dirty="0"/>
              <a:t>.  I partnered with </a:t>
            </a:r>
            <a:r>
              <a:rPr lang="en-US" baseline="0" dirty="0" err="1"/>
              <a:t>Wealthcare</a:t>
            </a:r>
            <a:r>
              <a:rPr lang="en-US" baseline="0" dirty="0"/>
              <a:t> because it gave me access to two great support teams.  The first is the planning team, and with their help, I create all the financial plans for my clients.  With a team approach, there’s an exchange of ideas which results in better outputs.  Furthermore, having multiple sets of eyes reviewing all plans helps catch errors.  </a:t>
            </a:r>
          </a:p>
          <a:p>
            <a:endParaRPr lang="en-US" baseline="0" dirty="0"/>
          </a:p>
          <a:p>
            <a:r>
              <a:rPr lang="en-US" baseline="0" dirty="0"/>
              <a:t>The second is the trading team, and with their help, I’m able to promise that all my clients’ portfolios are reviewed at least once daily (on days when the market is open) to see if any trades need to be executed.  However, this doesn’t mean we trade daily.  We’re not market timers or day traders, but we want to review everyone’s portfolios to ensure they are within thresholds for the selected investment strategy.</a:t>
            </a:r>
            <a:endParaRPr lang="en-US" dirty="0"/>
          </a:p>
          <a:p>
            <a:endParaRPr lang="en-US" dirty="0"/>
          </a:p>
        </p:txBody>
      </p:sp>
      <p:sp>
        <p:nvSpPr>
          <p:cNvPr id="4" name="Slide Number Placeholder 3"/>
          <p:cNvSpPr>
            <a:spLocks noGrp="1"/>
          </p:cNvSpPr>
          <p:nvPr>
            <p:ph type="sldNum" sz="quarter" idx="10"/>
          </p:nvPr>
        </p:nvSpPr>
        <p:spPr/>
        <p:txBody>
          <a:bodyPr/>
          <a:lstStyle/>
          <a:p>
            <a:fld id="{AABB55AF-E158-0049-BA02-8B08A27F8040}" type="slidenum">
              <a:rPr lang="en-US" smtClean="0"/>
              <a:t>5</a:t>
            </a:fld>
            <a:endParaRPr lang="en-US" dirty="0"/>
          </a:p>
        </p:txBody>
      </p:sp>
    </p:spTree>
    <p:extLst>
      <p:ext uri="{BB962C8B-B14F-4D97-AF65-F5344CB8AC3E}">
        <p14:creationId xmlns:p14="http://schemas.microsoft.com/office/powerpoint/2010/main" val="33362167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a:t>
            </a:r>
            <a:r>
              <a:rPr lang="en-US" baseline="0" dirty="0"/>
              <a:t> step in creating a financial plan is establishing two thresholds for every goal.  The first threshold is the ideal threshold, which is meant to be aspirational.  Let’s pretend the market magically went up every year, what would you do? What would your life be like? What would you accomplish?  The second is the acceptable threshold, and this is the opposite end of the spectrum.  Let’s pretend we’re mired in the Great Depression and your neighbors are in line at the soup kitchen, we still want you to be happy and live a nice life, be we’d need to tamp down your goals and lifestyle to acknowledge the markets aren’t working in our favor.  </a:t>
            </a:r>
          </a:p>
          <a:p>
            <a:endParaRPr lang="en-US" baseline="0" dirty="0"/>
          </a:p>
          <a:p>
            <a:r>
              <a:rPr lang="en-US" baseline="0" dirty="0"/>
              <a:t>I’ll give you some examples. Bill and Brenda would ideally retire at age 65 but are willing to work until 70 if it means they’re able to accomplish some of their other goals they deem more important.  They’d really like to spend $178,000/year after taxes in retirement but are willing to spend as little as $145,000.  In a perfect world, Bill and Brenda would leave their children $1 million when they pass away, but if they needed to spend down their assets to support their retirement, leaving them as little as $0 would be acceptable. I think you get the idea so I won’t belabor the point, but we want to establish guardrails for each goal.</a:t>
            </a:r>
          </a:p>
          <a:p>
            <a:endParaRPr lang="en-US" dirty="0"/>
          </a:p>
        </p:txBody>
      </p:sp>
      <p:sp>
        <p:nvSpPr>
          <p:cNvPr id="4" name="Slide Number Placeholder 3"/>
          <p:cNvSpPr>
            <a:spLocks noGrp="1"/>
          </p:cNvSpPr>
          <p:nvPr>
            <p:ph type="sldNum" sz="quarter" idx="10"/>
          </p:nvPr>
        </p:nvSpPr>
        <p:spPr/>
        <p:txBody>
          <a:bodyPr/>
          <a:lstStyle/>
          <a:p>
            <a:fld id="{AABB55AF-E158-0049-BA02-8B08A27F8040}" type="slidenum">
              <a:rPr lang="en-US" smtClean="0"/>
              <a:t>6</a:t>
            </a:fld>
            <a:endParaRPr lang="en-US" dirty="0"/>
          </a:p>
        </p:txBody>
      </p:sp>
    </p:spTree>
    <p:extLst>
      <p:ext uri="{BB962C8B-B14F-4D97-AF65-F5344CB8AC3E}">
        <p14:creationId xmlns:p14="http://schemas.microsoft.com/office/powerpoint/2010/main" val="35863309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mistake</a:t>
            </a:r>
            <a:r>
              <a:rPr lang="en-US" baseline="0" dirty="0"/>
              <a:t> made by much of the advising industry is focusing on the past.  I’ll give you an example.  When you open your statement, you’ll see past performance numbers for month to date, quarter to date, year to date, etc. It may say you’re up 7% or down 3%, or maybe your accounts gained $10,000 or lost $5,000.   While this information may be interesting, it’s in the past, cannot be changed, and it tells you nothing about your ability to live the life you want today and into the future.  In this case, the advisor isn’t acting as an advisor, he’s acting as a reporter. </a:t>
            </a:r>
            <a:r>
              <a:rPr lang="en-US" dirty="0"/>
              <a:t>Reporters document and explain what happened. Advisors should look to the future and attempt to provide valuable advice to navigate that future.</a:t>
            </a:r>
          </a:p>
          <a:p>
            <a:endParaRPr lang="en-US" dirty="0"/>
          </a:p>
          <a:p>
            <a:r>
              <a:rPr lang="en-US" dirty="0"/>
              <a:t>You know when your accounts increase in value it’s good and when they drop it’s bad, but this tells you nothing about your</a:t>
            </a:r>
            <a:r>
              <a:rPr lang="en-US" baseline="0" dirty="0"/>
              <a:t> ability to accomplish your future goals</a:t>
            </a:r>
            <a:r>
              <a:rPr lang="en-US" dirty="0"/>
              <a:t>.  Can you still retire at age 66 like you hoped? Can you afford to put your kids through college? These</a:t>
            </a:r>
            <a:r>
              <a:rPr lang="en-US" baseline="0" dirty="0"/>
              <a:t> questions are not mentioned or answered in the typical advisor’s report.  My job is to serve as the bridge between what’s happening in the market and your portfolio and explaining what it means for your future goals.  My job is to look forward.</a:t>
            </a:r>
          </a:p>
          <a:p>
            <a:endParaRPr lang="en-US" baseline="0" dirty="0"/>
          </a:p>
          <a:p>
            <a:r>
              <a:rPr lang="en-US" baseline="0" dirty="0"/>
              <a:t>Because we don’t have a crystal ball that tells us what will happen in the market, we use a process called “stress testing.”  We create 1,000 different tests or scenarios of how the market could play out from today through the end of your life.  On one end of the spectrum, we have scenarios with returns worse than anything we’ve seen in history.  On the other end, we have scenarios with returns better than anything we’ve seen in history.  This is to acknowledge that the market is capable of doing something we’ve never seen before.  In between, we have hundreds of other scenarios with good returns followed by bad, in different orders, in different degrees of severity, trying to simulate the many ways the market could play out from now through the end of your life.</a:t>
            </a:r>
          </a:p>
          <a:p>
            <a:endParaRPr lang="en-US" baseline="0" dirty="0"/>
          </a:p>
          <a:p>
            <a:r>
              <a:rPr lang="en-US" dirty="0"/>
              <a:t>We run your goals through the 1,000 tests and count how many times you either met or exceeded your goals. Say you exceed</a:t>
            </a:r>
            <a:r>
              <a:rPr lang="en-US" baseline="0" dirty="0"/>
              <a:t>ed your goals in 830 of the 1,000 tests. In this case, your confidence level is 83%. Said another way, there would be an 83% probability that the goals of your financial plan would not only be met, but would be exceeded.  Instead of reporting past performance that tells you nothing about the future, we report the likelihood that you’re on track to live the life you want.</a:t>
            </a:r>
          </a:p>
          <a:p>
            <a:endParaRPr lang="en-US" dirty="0"/>
          </a:p>
        </p:txBody>
      </p:sp>
      <p:sp>
        <p:nvSpPr>
          <p:cNvPr id="4" name="Slide Number Placeholder 3"/>
          <p:cNvSpPr>
            <a:spLocks noGrp="1"/>
          </p:cNvSpPr>
          <p:nvPr>
            <p:ph type="sldNum" sz="quarter" idx="10"/>
          </p:nvPr>
        </p:nvSpPr>
        <p:spPr/>
        <p:txBody>
          <a:bodyPr/>
          <a:lstStyle/>
          <a:p>
            <a:fld id="{AABB55AF-E158-0049-BA02-8B08A27F8040}" type="slidenum">
              <a:rPr lang="en-US" smtClean="0"/>
              <a:t>8</a:t>
            </a:fld>
            <a:endParaRPr lang="en-US" dirty="0"/>
          </a:p>
        </p:txBody>
      </p:sp>
    </p:spTree>
    <p:extLst>
      <p:ext uri="{BB962C8B-B14F-4D97-AF65-F5344CB8AC3E}">
        <p14:creationId xmlns:p14="http://schemas.microsoft.com/office/powerpoint/2010/main" val="38093913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Sometimes clients will say, “I</a:t>
            </a:r>
            <a:r>
              <a:rPr lang="en-US" baseline="0" dirty="0"/>
              <a:t> only want a plan with 100% confidence.”  I understand where they’re coming from, but this is actually undesirable.  One, there is no such thing as 100% confidence no matter what any planning system says, because there are no guarantees in life.  Two, such a high confidence level would mean sacrificing your quality of life today and into the future.  Remember how I mentioned that we have scenarios that are worse than anything we’ve ever seen before in the markets?  While these scenarios are possible, it doesn’t mean they are probable or likely.  I don’t want my clients living their lives planning for some sort of disaster that may not occur.  If it does, we’ll adjust for it, but in the meantime, I don’t want you sacrificing your quality of living.  For this reason if a client had a confidence level over 90%, it means they could be doing something more: retiring sooner, saving less to spend more today, taking less investment risk, or spending more in retirement.</a:t>
            </a:r>
            <a:endParaRPr lang="en-US" dirty="0"/>
          </a:p>
          <a:p>
            <a:endParaRPr lang="en-US" dirty="0"/>
          </a:p>
        </p:txBody>
      </p:sp>
      <p:sp>
        <p:nvSpPr>
          <p:cNvPr id="4" name="Slide Number Placeholder 3"/>
          <p:cNvSpPr>
            <a:spLocks noGrp="1"/>
          </p:cNvSpPr>
          <p:nvPr>
            <p:ph type="sldNum" sz="quarter" idx="10"/>
          </p:nvPr>
        </p:nvSpPr>
        <p:spPr/>
        <p:txBody>
          <a:bodyPr/>
          <a:lstStyle/>
          <a:p>
            <a:fld id="{AABB55AF-E158-0049-BA02-8B08A27F8040}" type="slidenum">
              <a:rPr lang="en-US" smtClean="0"/>
              <a:t>9</a:t>
            </a:fld>
            <a:endParaRPr lang="en-US" dirty="0"/>
          </a:p>
        </p:txBody>
      </p:sp>
    </p:spTree>
    <p:extLst>
      <p:ext uri="{BB962C8B-B14F-4D97-AF65-F5344CB8AC3E}">
        <p14:creationId xmlns:p14="http://schemas.microsoft.com/office/powerpoint/2010/main" val="35094501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If you have a confidence level</a:t>
            </a:r>
            <a:r>
              <a:rPr lang="en-US" baseline="0" dirty="0"/>
              <a:t> below 75%, it means you are in the uncertain zone.  We are trained from a young age that red signals danger, but in this case it’s not that scary.  It simply means adjustments are needed to your plan in order to increase your odds.  Options include working longer, saving more, taking more risk in the hope of higher future returns, spending less in retirement, or leaving less behind to your heirs.  The rationale behind this is that we want everyone to have at least a three out of four chance of living the life they want.</a:t>
            </a:r>
            <a:endParaRPr lang="en-US" dirty="0"/>
          </a:p>
          <a:p>
            <a:endParaRPr lang="en-US" dirty="0"/>
          </a:p>
        </p:txBody>
      </p:sp>
      <p:sp>
        <p:nvSpPr>
          <p:cNvPr id="4" name="Slide Number Placeholder 3"/>
          <p:cNvSpPr>
            <a:spLocks noGrp="1"/>
          </p:cNvSpPr>
          <p:nvPr>
            <p:ph type="sldNum" sz="quarter" idx="10"/>
          </p:nvPr>
        </p:nvSpPr>
        <p:spPr/>
        <p:txBody>
          <a:bodyPr/>
          <a:lstStyle/>
          <a:p>
            <a:fld id="{AABB55AF-E158-0049-BA02-8B08A27F8040}" type="slidenum">
              <a:rPr lang="en-US" smtClean="0"/>
              <a:t>10</a:t>
            </a:fld>
            <a:endParaRPr lang="en-US" dirty="0"/>
          </a:p>
        </p:txBody>
      </p:sp>
    </p:spTree>
    <p:extLst>
      <p:ext uri="{BB962C8B-B14F-4D97-AF65-F5344CB8AC3E}">
        <p14:creationId xmlns:p14="http://schemas.microsoft.com/office/powerpoint/2010/main" val="15046969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748269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4_Title Slide">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685800" y="283256"/>
            <a:ext cx="7772400" cy="995362"/>
          </a:xfrm>
        </p:spPr>
        <p:txBody>
          <a:bodyPr/>
          <a:lstStyle>
            <a:lvl1pPr marL="0" indent="0">
              <a:buNone/>
              <a:defRPr>
                <a:solidFill>
                  <a:schemeClr val="bg1"/>
                </a:solidFill>
                <a:latin typeface="Calibri" charset="0"/>
                <a:ea typeface="Calibri" charset="0"/>
                <a:cs typeface="Calibri" charset="0"/>
              </a:defRPr>
            </a:lvl1pPr>
          </a:lstStyle>
          <a:p>
            <a:pPr lvl="0"/>
            <a:r>
              <a:rPr lang="en-US" dirty="0"/>
              <a:t>Click to edit Master text styles</a:t>
            </a:r>
          </a:p>
        </p:txBody>
      </p:sp>
    </p:spTree>
    <p:extLst>
      <p:ext uri="{BB962C8B-B14F-4D97-AF65-F5344CB8AC3E}">
        <p14:creationId xmlns:p14="http://schemas.microsoft.com/office/powerpoint/2010/main" val="26366064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5_Title Slide">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685800" y="283256"/>
            <a:ext cx="7772400" cy="995362"/>
          </a:xfrm>
        </p:spPr>
        <p:txBody>
          <a:bodyPr/>
          <a:lstStyle>
            <a:lvl1pPr marL="0" indent="0">
              <a:buNone/>
              <a:defRPr>
                <a:solidFill>
                  <a:schemeClr val="bg1"/>
                </a:solidFill>
                <a:latin typeface="Calibri" charset="0"/>
                <a:ea typeface="Calibri" charset="0"/>
                <a:cs typeface="Calibri" charset="0"/>
              </a:defRPr>
            </a:lvl1pPr>
          </a:lstStyle>
          <a:p>
            <a:pPr lvl="0"/>
            <a:r>
              <a:rPr lang="en-US" dirty="0"/>
              <a:t>Click to edit Master text styles</a:t>
            </a:r>
          </a:p>
        </p:txBody>
      </p:sp>
    </p:spTree>
    <p:extLst>
      <p:ext uri="{BB962C8B-B14F-4D97-AF65-F5344CB8AC3E}">
        <p14:creationId xmlns:p14="http://schemas.microsoft.com/office/powerpoint/2010/main" val="19370606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6_Title Slide">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685800" y="283256"/>
            <a:ext cx="7772400" cy="995362"/>
          </a:xfrm>
        </p:spPr>
        <p:txBody>
          <a:bodyPr/>
          <a:lstStyle>
            <a:lvl1pPr marL="0" indent="0">
              <a:buNone/>
              <a:defRPr>
                <a:solidFill>
                  <a:schemeClr val="bg1"/>
                </a:solidFill>
                <a:latin typeface="Calibri" charset="0"/>
                <a:ea typeface="Calibri" charset="0"/>
                <a:cs typeface="Calibri" charset="0"/>
              </a:defRPr>
            </a:lvl1pPr>
          </a:lstStyle>
          <a:p>
            <a:pPr lvl="0"/>
            <a:r>
              <a:rPr lang="en-US" dirty="0"/>
              <a:t>Click to edit Master text styles</a:t>
            </a:r>
          </a:p>
        </p:txBody>
      </p:sp>
    </p:spTree>
    <p:extLst>
      <p:ext uri="{BB962C8B-B14F-4D97-AF65-F5344CB8AC3E}">
        <p14:creationId xmlns:p14="http://schemas.microsoft.com/office/powerpoint/2010/main" val="42876015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7_Title Slide">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685800" y="283256"/>
            <a:ext cx="7772400" cy="995362"/>
          </a:xfrm>
        </p:spPr>
        <p:txBody>
          <a:bodyPr/>
          <a:lstStyle>
            <a:lvl1pPr marL="0" indent="0">
              <a:buNone/>
              <a:defRPr>
                <a:solidFill>
                  <a:schemeClr val="bg1"/>
                </a:solidFill>
                <a:latin typeface="Calibri" charset="0"/>
                <a:ea typeface="Calibri" charset="0"/>
                <a:cs typeface="Calibri" charset="0"/>
              </a:defRPr>
            </a:lvl1pPr>
          </a:lstStyle>
          <a:p>
            <a:pPr lvl="0"/>
            <a:r>
              <a:rPr lang="en-US" dirty="0"/>
              <a:t>Click to edit Master text styles</a:t>
            </a:r>
          </a:p>
        </p:txBody>
      </p:sp>
    </p:spTree>
    <p:extLst>
      <p:ext uri="{BB962C8B-B14F-4D97-AF65-F5344CB8AC3E}">
        <p14:creationId xmlns:p14="http://schemas.microsoft.com/office/powerpoint/2010/main" val="13569390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8_Title Slide">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685800" y="283256"/>
            <a:ext cx="7772400" cy="995362"/>
          </a:xfrm>
        </p:spPr>
        <p:txBody>
          <a:bodyPr/>
          <a:lstStyle>
            <a:lvl1pPr marL="0" indent="0">
              <a:buNone/>
              <a:defRPr>
                <a:solidFill>
                  <a:schemeClr val="bg1"/>
                </a:solidFill>
                <a:latin typeface="Calibri" charset="0"/>
                <a:ea typeface="Calibri" charset="0"/>
                <a:cs typeface="Calibri" charset="0"/>
              </a:defRPr>
            </a:lvl1pPr>
          </a:lstStyle>
          <a:p>
            <a:pPr lvl="0"/>
            <a:r>
              <a:rPr lang="en-US" dirty="0"/>
              <a:t>Click to edit Master text styles</a:t>
            </a:r>
          </a:p>
        </p:txBody>
      </p:sp>
    </p:spTree>
    <p:extLst>
      <p:ext uri="{BB962C8B-B14F-4D97-AF65-F5344CB8AC3E}">
        <p14:creationId xmlns:p14="http://schemas.microsoft.com/office/powerpoint/2010/main" val="31205174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9_Title Slide">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685800" y="283256"/>
            <a:ext cx="7772400" cy="995362"/>
          </a:xfrm>
        </p:spPr>
        <p:txBody>
          <a:bodyPr/>
          <a:lstStyle>
            <a:lvl1pPr marL="0" indent="0">
              <a:buNone/>
              <a:defRPr>
                <a:solidFill>
                  <a:schemeClr val="bg1"/>
                </a:solidFill>
                <a:latin typeface="Calibri" charset="0"/>
                <a:ea typeface="Calibri" charset="0"/>
                <a:cs typeface="Calibri" charset="0"/>
              </a:defRPr>
            </a:lvl1pPr>
          </a:lstStyle>
          <a:p>
            <a:pPr lvl="0"/>
            <a:r>
              <a:rPr lang="en-US" dirty="0"/>
              <a:t>Click to edit Master text styles</a:t>
            </a:r>
          </a:p>
        </p:txBody>
      </p:sp>
    </p:spTree>
    <p:extLst>
      <p:ext uri="{BB962C8B-B14F-4D97-AF65-F5344CB8AC3E}">
        <p14:creationId xmlns:p14="http://schemas.microsoft.com/office/powerpoint/2010/main" val="6023088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0_Title Slide">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685800" y="283256"/>
            <a:ext cx="7772400" cy="995362"/>
          </a:xfrm>
        </p:spPr>
        <p:txBody>
          <a:bodyPr/>
          <a:lstStyle>
            <a:lvl1pPr marL="0" indent="0">
              <a:buNone/>
              <a:defRPr>
                <a:solidFill>
                  <a:schemeClr val="bg1"/>
                </a:solidFill>
                <a:latin typeface="Calibri" charset="0"/>
                <a:ea typeface="Calibri" charset="0"/>
                <a:cs typeface="Calibri" charset="0"/>
              </a:defRPr>
            </a:lvl1pPr>
          </a:lstStyle>
          <a:p>
            <a:pPr lvl="0"/>
            <a:r>
              <a:rPr lang="en-US" dirty="0"/>
              <a:t>Click to edit Master text styles</a:t>
            </a:r>
          </a:p>
        </p:txBody>
      </p:sp>
    </p:spTree>
    <p:extLst>
      <p:ext uri="{BB962C8B-B14F-4D97-AF65-F5344CB8AC3E}">
        <p14:creationId xmlns:p14="http://schemas.microsoft.com/office/powerpoint/2010/main" val="27461429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1_Title Slide">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685800" y="283256"/>
            <a:ext cx="7772400" cy="995362"/>
          </a:xfrm>
        </p:spPr>
        <p:txBody>
          <a:bodyPr/>
          <a:lstStyle>
            <a:lvl1pPr marL="0" indent="0">
              <a:buNone/>
              <a:defRPr>
                <a:solidFill>
                  <a:schemeClr val="bg1"/>
                </a:solidFill>
                <a:latin typeface="Calibri" charset="0"/>
                <a:ea typeface="Calibri" charset="0"/>
                <a:cs typeface="Calibri" charset="0"/>
              </a:defRPr>
            </a:lvl1pPr>
          </a:lstStyle>
          <a:p>
            <a:pPr lvl="0"/>
            <a:r>
              <a:rPr lang="en-US" dirty="0"/>
              <a:t>Click to edit Master text styles</a:t>
            </a:r>
          </a:p>
        </p:txBody>
      </p:sp>
    </p:spTree>
    <p:extLst>
      <p:ext uri="{BB962C8B-B14F-4D97-AF65-F5344CB8AC3E}">
        <p14:creationId xmlns:p14="http://schemas.microsoft.com/office/powerpoint/2010/main" val="38036371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3_Title Slide">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685800" y="283256"/>
            <a:ext cx="7772400" cy="995362"/>
          </a:xfrm>
        </p:spPr>
        <p:txBody>
          <a:bodyPr/>
          <a:lstStyle>
            <a:lvl1pPr marL="0" indent="0">
              <a:buNone/>
              <a:defRPr>
                <a:solidFill>
                  <a:schemeClr val="bg1"/>
                </a:solidFill>
                <a:latin typeface="Calibri" charset="0"/>
                <a:ea typeface="Calibri" charset="0"/>
                <a:cs typeface="Calibri" charset="0"/>
              </a:defRPr>
            </a:lvl1pPr>
          </a:lstStyle>
          <a:p>
            <a:pPr lvl="0"/>
            <a:r>
              <a:rPr lang="en-US" dirty="0"/>
              <a:t>Click to edit Master text styles</a:t>
            </a:r>
          </a:p>
        </p:txBody>
      </p:sp>
    </p:spTree>
    <p:extLst>
      <p:ext uri="{BB962C8B-B14F-4D97-AF65-F5344CB8AC3E}">
        <p14:creationId xmlns:p14="http://schemas.microsoft.com/office/powerpoint/2010/main" val="32531569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4_Title Slide">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685800" y="283256"/>
            <a:ext cx="7772400" cy="995362"/>
          </a:xfrm>
        </p:spPr>
        <p:txBody>
          <a:bodyPr/>
          <a:lstStyle>
            <a:lvl1pPr marL="0" indent="0">
              <a:buNone/>
              <a:defRPr>
                <a:solidFill>
                  <a:schemeClr val="bg1"/>
                </a:solidFill>
                <a:latin typeface="Calibri" charset="0"/>
                <a:ea typeface="Calibri" charset="0"/>
                <a:cs typeface="Calibri" charset="0"/>
              </a:defRPr>
            </a:lvl1pPr>
          </a:lstStyle>
          <a:p>
            <a:pPr lvl="0"/>
            <a:r>
              <a:rPr lang="en-US" dirty="0"/>
              <a:t>Click to edit Master text styles</a:t>
            </a:r>
          </a:p>
        </p:txBody>
      </p:sp>
    </p:spTree>
    <p:extLst>
      <p:ext uri="{BB962C8B-B14F-4D97-AF65-F5344CB8AC3E}">
        <p14:creationId xmlns:p14="http://schemas.microsoft.com/office/powerpoint/2010/main" val="33581501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49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429000"/>
            <a:ext cx="6400800" cy="2209800"/>
          </a:xfrm>
        </p:spPr>
        <p:txBody>
          <a:bodyPr/>
          <a:lstStyle>
            <a:lvl1pPr marL="0" indent="0" algn="ctr">
              <a:buNone/>
              <a:defRPr>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7" name="Title Placeholder 1"/>
          <p:cNvSpPr txBox="1">
            <a:spLocks/>
          </p:cNvSpPr>
          <p:nvPr userDrawn="1"/>
        </p:nvSpPr>
        <p:spPr>
          <a:xfrm>
            <a:off x="184458" y="0"/>
            <a:ext cx="8959542" cy="1100666"/>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kern="1200">
                <a:solidFill>
                  <a:srgbClr val="FFFFFF"/>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885151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1" name="Title 10"/>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520358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265940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346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46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05283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29522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934988"/>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29522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934988"/>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62832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664639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defRPr>
                <a:solidFill>
                  <a:schemeClr val="tx1"/>
                </a:solidFill>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E5AE726-3E48-B447-8092-6905123165C5}" type="datetimeFigureOut">
              <a:rPr lang="en-US" smtClean="0"/>
              <a:t>9/30/2020</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FCA1F80-D206-7E41-BC87-FB9DD0489816}" type="slidenum">
              <a:rPr lang="en-US" smtClean="0"/>
              <a:t>‹#›</a:t>
            </a:fld>
            <a:endParaRPr lang="en-US" dirty="0"/>
          </a:p>
        </p:txBody>
      </p:sp>
      <p:sp>
        <p:nvSpPr>
          <p:cNvPr id="7" name="Title Placeholder 1"/>
          <p:cNvSpPr txBox="1">
            <a:spLocks/>
          </p:cNvSpPr>
          <p:nvPr userDrawn="1"/>
        </p:nvSpPr>
        <p:spPr>
          <a:xfrm>
            <a:off x="184458" y="0"/>
            <a:ext cx="8959542" cy="1100666"/>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kern="1200">
                <a:solidFill>
                  <a:srgbClr val="FFFFFF"/>
                </a:solidFill>
                <a:latin typeface="+mj-lt"/>
                <a:ea typeface="+mj-ea"/>
                <a:cs typeface="+mj-cs"/>
              </a:defRPr>
            </a:lvl1pPr>
          </a:lstStyle>
          <a:p>
            <a:r>
              <a:rPr lang="en-US" dirty="0">
                <a:latin typeface="Arial"/>
                <a:cs typeface="Arial"/>
              </a:rPr>
              <a:t>Click to edit Master title style</a:t>
            </a:r>
          </a:p>
        </p:txBody>
      </p:sp>
    </p:spTree>
    <p:extLst>
      <p:ext uri="{BB962C8B-B14F-4D97-AF65-F5344CB8AC3E}">
        <p14:creationId xmlns:p14="http://schemas.microsoft.com/office/powerpoint/2010/main" val="28825907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70423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346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46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5270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29522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934988"/>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29522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934988"/>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70566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24133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973459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defRPr>
                <a:solidFill>
                  <a:srgbClr val="000000"/>
                </a:solidFil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7" name="Title Placeholder 1"/>
          <p:cNvSpPr txBox="1">
            <a:spLocks/>
          </p:cNvSpPr>
          <p:nvPr userDrawn="1"/>
        </p:nvSpPr>
        <p:spPr>
          <a:xfrm>
            <a:off x="184458" y="0"/>
            <a:ext cx="8959542" cy="1100666"/>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kern="1200">
                <a:solidFill>
                  <a:srgbClr val="FFFFFF"/>
                </a:solidFill>
                <a:latin typeface="+mj-lt"/>
                <a:ea typeface="+mj-ea"/>
                <a:cs typeface="+mj-cs"/>
              </a:defRPr>
            </a:lvl1pPr>
          </a:lstStyle>
          <a:p>
            <a:r>
              <a:rPr lang="en-US" dirty="0">
                <a:latin typeface="Arial"/>
                <a:cs typeface="Arial"/>
              </a:rPr>
              <a:t>Click to edit Master title style</a:t>
            </a:r>
          </a:p>
        </p:txBody>
      </p:sp>
    </p:spTree>
    <p:extLst>
      <p:ext uri="{BB962C8B-B14F-4D97-AF65-F5344CB8AC3E}">
        <p14:creationId xmlns:p14="http://schemas.microsoft.com/office/powerpoint/2010/main" val="26632577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70423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57200" y="1346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46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5270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29522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934988"/>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29522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934988"/>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70566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424133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346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46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00735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29522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934988"/>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29522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934988"/>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4791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cs typeface="Arial"/>
              </a:defRPr>
            </a:lvl1pPr>
          </a:lstStyle>
          <a:p>
            <a:r>
              <a:rPr lang="en-US" dirty="0"/>
              <a:t>Click to edit Master title style</a:t>
            </a:r>
          </a:p>
        </p:txBody>
      </p:sp>
    </p:spTree>
    <p:extLst>
      <p:ext uri="{BB962C8B-B14F-4D97-AF65-F5344CB8AC3E}">
        <p14:creationId xmlns:p14="http://schemas.microsoft.com/office/powerpoint/2010/main" val="27409241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1_Title Slide">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685800" y="283256"/>
            <a:ext cx="7772400" cy="995362"/>
          </a:xfrm>
        </p:spPr>
        <p:txBody>
          <a:bodyPr/>
          <a:lstStyle>
            <a:lvl1pPr marL="0" indent="0">
              <a:buNone/>
              <a:defRPr>
                <a:solidFill>
                  <a:schemeClr val="bg1"/>
                </a:solidFill>
                <a:latin typeface="Calibri" charset="0"/>
                <a:ea typeface="Calibri" charset="0"/>
                <a:cs typeface="Calibri" charset="0"/>
              </a:defRPr>
            </a:lvl1pPr>
          </a:lstStyle>
          <a:p>
            <a:pPr lvl="0"/>
            <a:r>
              <a:rPr lang="en-US" dirty="0"/>
              <a:t>Click to edit Master text styles</a:t>
            </a:r>
          </a:p>
        </p:txBody>
      </p:sp>
    </p:spTree>
    <p:extLst>
      <p:ext uri="{BB962C8B-B14F-4D97-AF65-F5344CB8AC3E}">
        <p14:creationId xmlns:p14="http://schemas.microsoft.com/office/powerpoint/2010/main" val="30223723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2_Title Slide">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685800" y="283256"/>
            <a:ext cx="7772400" cy="995362"/>
          </a:xfrm>
        </p:spPr>
        <p:txBody>
          <a:bodyPr/>
          <a:lstStyle>
            <a:lvl1pPr marL="0" indent="0">
              <a:buNone/>
              <a:defRPr>
                <a:solidFill>
                  <a:schemeClr val="bg1"/>
                </a:solidFill>
                <a:latin typeface="Calibri" charset="0"/>
                <a:ea typeface="Calibri" charset="0"/>
                <a:cs typeface="Calibri" charset="0"/>
              </a:defRPr>
            </a:lvl1pPr>
          </a:lstStyle>
          <a:p>
            <a:pPr lvl="0"/>
            <a:r>
              <a:rPr lang="en-US" dirty="0"/>
              <a:t>Click to edit Master text styles</a:t>
            </a:r>
          </a:p>
        </p:txBody>
      </p:sp>
    </p:spTree>
    <p:extLst>
      <p:ext uri="{BB962C8B-B14F-4D97-AF65-F5344CB8AC3E}">
        <p14:creationId xmlns:p14="http://schemas.microsoft.com/office/powerpoint/2010/main" val="23040958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3_Title Slide">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685800" y="283256"/>
            <a:ext cx="7772400" cy="995362"/>
          </a:xfrm>
        </p:spPr>
        <p:txBody>
          <a:bodyPr/>
          <a:lstStyle>
            <a:lvl1pPr marL="0" indent="0">
              <a:buNone/>
              <a:defRPr>
                <a:solidFill>
                  <a:schemeClr val="bg1"/>
                </a:solidFill>
                <a:latin typeface="Calibri" charset="0"/>
                <a:ea typeface="Calibri" charset="0"/>
                <a:cs typeface="Calibri" charset="0"/>
              </a:defRPr>
            </a:lvl1pPr>
          </a:lstStyle>
          <a:p>
            <a:pPr lvl="0"/>
            <a:r>
              <a:rPr lang="en-US" dirty="0"/>
              <a:t>Click to edit Master text styles</a:t>
            </a:r>
          </a:p>
        </p:txBody>
      </p:sp>
    </p:spTree>
    <p:extLst>
      <p:ext uri="{BB962C8B-B14F-4D97-AF65-F5344CB8AC3E}">
        <p14:creationId xmlns:p14="http://schemas.microsoft.com/office/powerpoint/2010/main" val="249170938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18" Type="http://schemas.openxmlformats.org/officeDocument/2006/relationships/slideLayout" Target="../slideLayouts/slideLayout19.xml"/><Relationship Id="rId3" Type="http://schemas.openxmlformats.org/officeDocument/2006/relationships/slideLayout" Target="../slideLayouts/slideLayout4.xml"/><Relationship Id="rId21" Type="http://schemas.openxmlformats.org/officeDocument/2006/relationships/image" Target="../media/image4.png"/><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slideLayout" Target="../slideLayouts/slideLayout18.xml"/><Relationship Id="rId2" Type="http://schemas.openxmlformats.org/officeDocument/2006/relationships/slideLayout" Target="../slideLayouts/slideLayout3.xml"/><Relationship Id="rId16" Type="http://schemas.openxmlformats.org/officeDocument/2006/relationships/slideLayout" Target="../slideLayouts/slideLayout17.xml"/><Relationship Id="rId20"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slideLayout" Target="../slideLayouts/slideLayout16.xml"/><Relationship Id="rId10" Type="http://schemas.openxmlformats.org/officeDocument/2006/relationships/slideLayout" Target="../slideLayouts/slideLayout11.xml"/><Relationship Id="rId19" Type="http://schemas.openxmlformats.org/officeDocument/2006/relationships/theme" Target="../theme/theme2.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2.xml"/><Relationship Id="rId7" Type="http://schemas.openxmlformats.org/officeDocument/2006/relationships/image" Target="../media/image5.jpeg"/><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theme" Target="../theme/theme3.xml"/><Relationship Id="rId5" Type="http://schemas.openxmlformats.org/officeDocument/2006/relationships/slideLayout" Target="../slideLayouts/slideLayout24.xml"/><Relationship Id="rId4" Type="http://schemas.openxmlformats.org/officeDocument/2006/relationships/slideLayout" Target="../slideLayouts/slideLayout23.xml"/><Relationship Id="rId9"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7.xml"/><Relationship Id="rId7" Type="http://schemas.openxmlformats.org/officeDocument/2006/relationships/image" Target="../media/image6.png"/><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theme" Target="../theme/theme4.xml"/><Relationship Id="rId5" Type="http://schemas.openxmlformats.org/officeDocument/2006/relationships/slideLayout" Target="../slideLayouts/slideLayout29.xml"/><Relationship Id="rId4" Type="http://schemas.openxmlformats.org/officeDocument/2006/relationships/slideLayout" Target="../slideLayouts/slideLayout28.xml"/><Relationship Id="rId9"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2.xml"/><Relationship Id="rId7" Type="http://schemas.openxmlformats.org/officeDocument/2006/relationships/image" Target="../media/image6.png"/><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theme" Target="../theme/theme5.xml"/><Relationship Id="rId5" Type="http://schemas.openxmlformats.org/officeDocument/2006/relationships/slideLayout" Target="../slideLayouts/slideLayout34.xml"/><Relationship Id="rId4" Type="http://schemas.openxmlformats.org/officeDocument/2006/relationships/slideLayout" Target="../slideLayouts/slideLayout33.xml"/><Relationship Id="rId9"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 y="2086429"/>
            <a:ext cx="9147247" cy="1850572"/>
          </a:xfrm>
          <a:prstGeom prst="rect">
            <a:avLst/>
          </a:prstGeom>
          <a:solidFill>
            <a:srgbClr val="005EA4"/>
          </a:solidFill>
        </p:spPr>
        <p:txBody>
          <a:bodyPr vert="horz" lIns="91440" tIns="45720" rIns="91440" bIns="45720" rtlCol="0" anchor="ctr">
            <a:normAutofit/>
          </a:bodyPr>
          <a:lstStyle/>
          <a:p>
            <a:r>
              <a:rPr lang="en-US" dirty="0"/>
              <a:t>Click to edit Master title style</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84680" y="5504392"/>
            <a:ext cx="3174641" cy="790933"/>
          </a:xfrm>
          <a:prstGeom prst="rect">
            <a:avLst/>
          </a:prstGeom>
        </p:spPr>
      </p:pic>
      <p:pic>
        <p:nvPicPr>
          <p:cNvPr id="9" name="Picture 8" descr="WCM_Tag_Horizontal_4C.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1818" y="190499"/>
            <a:ext cx="1338404" cy="480786"/>
          </a:xfrm>
          <a:prstGeom prst="rect">
            <a:avLst/>
          </a:prstGeom>
        </p:spPr>
      </p:pic>
      <p:sp>
        <p:nvSpPr>
          <p:cNvPr id="10" name="Rectangle 9"/>
          <p:cNvSpPr/>
          <p:nvPr userDrawn="1"/>
        </p:nvSpPr>
        <p:spPr>
          <a:xfrm>
            <a:off x="3761246" y="6410242"/>
            <a:ext cx="1621508" cy="276999"/>
          </a:xfrm>
          <a:prstGeom prst="rect">
            <a:avLst/>
          </a:prstGeom>
        </p:spPr>
        <p:txBody>
          <a:bodyPr wrap="none">
            <a:spAutoFit/>
          </a:bodyPr>
          <a:lstStyle/>
          <a:p>
            <a:pPr algn="ctr"/>
            <a:r>
              <a:rPr lang="en-US" sz="1200" b="0" dirty="0">
                <a:solidFill>
                  <a:srgbClr val="005EA4"/>
                </a:solidFill>
                <a:latin typeface="Arial"/>
                <a:cs typeface="Arial"/>
              </a:rPr>
              <a:t>wealthcare</a:t>
            </a:r>
            <a:r>
              <a:rPr lang="en-US" sz="1200" b="1" dirty="0">
                <a:solidFill>
                  <a:srgbClr val="77C043"/>
                </a:solidFill>
                <a:latin typeface="Arial"/>
                <a:cs typeface="Arial"/>
              </a:rPr>
              <a:t>GDX</a:t>
            </a:r>
            <a:r>
              <a:rPr lang="en-US" sz="1200" b="1" dirty="0">
                <a:solidFill>
                  <a:srgbClr val="005EA4"/>
                </a:solidFill>
                <a:latin typeface="Arial"/>
                <a:cs typeface="Arial"/>
              </a:rPr>
              <a:t>.com</a:t>
            </a:r>
            <a:endParaRPr lang="en-US" sz="1200" dirty="0">
              <a:latin typeface="Arial"/>
              <a:cs typeface="Arial"/>
            </a:endParaRPr>
          </a:p>
        </p:txBody>
      </p:sp>
    </p:spTree>
    <p:extLst>
      <p:ext uri="{BB962C8B-B14F-4D97-AF65-F5344CB8AC3E}">
        <p14:creationId xmlns:p14="http://schemas.microsoft.com/office/powerpoint/2010/main" val="1992261095"/>
      </p:ext>
    </p:extLst>
  </p:cSld>
  <p:clrMap bg1="lt1" tx1="dk1" bg2="lt2" tx2="dk2" accent1="accent1" accent2="accent2" accent3="accent3" accent4="accent4" accent5="accent5" accent6="accent6" hlink="hlink" folHlink="folHlink"/>
  <p:sldLayoutIdLst>
    <p:sldLayoutId id="2147483739" r:id="rId1"/>
  </p:sldLayoutIdLst>
  <p:txStyles>
    <p:titleStyle>
      <a:lvl1pPr algn="ctr" defTabSz="457200" rtl="0" eaLnBrk="1" latinLnBrk="0" hangingPunct="1">
        <a:spcBef>
          <a:spcPct val="0"/>
        </a:spcBef>
        <a:buNone/>
        <a:defRPr sz="4400" kern="1200">
          <a:solidFill>
            <a:srgbClr val="FFFFFF"/>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p:cNvSpPr/>
          <p:nvPr userDrawn="1"/>
        </p:nvSpPr>
        <p:spPr>
          <a:xfrm>
            <a:off x="0" y="6060194"/>
            <a:ext cx="9147247" cy="818444"/>
          </a:xfrm>
          <a:prstGeom prst="rect">
            <a:avLst/>
          </a:prstGeom>
          <a:solidFill>
            <a:srgbClr val="005EA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ext Placeholder 2"/>
          <p:cNvSpPr>
            <a:spLocks noGrp="1"/>
          </p:cNvSpPr>
          <p:nvPr>
            <p:ph type="body" idx="1"/>
          </p:nvPr>
        </p:nvSpPr>
        <p:spPr>
          <a:xfrm>
            <a:off x="457200" y="1332089"/>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p:nvPr userDrawn="1"/>
        </p:nvSpPr>
        <p:spPr>
          <a:xfrm>
            <a:off x="7459911" y="6361844"/>
            <a:ext cx="1556836" cy="261610"/>
          </a:xfrm>
          <a:prstGeom prst="rect">
            <a:avLst/>
          </a:prstGeom>
        </p:spPr>
        <p:txBody>
          <a:bodyPr wrap="none">
            <a:spAutoFit/>
          </a:bodyPr>
          <a:lstStyle/>
          <a:p>
            <a:r>
              <a:rPr lang="en-US" sz="1100" b="1" dirty="0">
                <a:solidFill>
                  <a:srgbClr val="FFFFFF"/>
                </a:solidFill>
                <a:latin typeface="Arial"/>
                <a:cs typeface="Arial"/>
              </a:rPr>
              <a:t>wealthcareGDX.com</a:t>
            </a:r>
            <a:endParaRPr lang="en-US" sz="1100" dirty="0">
              <a:solidFill>
                <a:srgbClr val="FFFFFF"/>
              </a:solidFill>
              <a:latin typeface="Arial"/>
              <a:cs typeface="Arial"/>
            </a:endParaRPr>
          </a:p>
        </p:txBody>
      </p:sp>
      <p:pic>
        <p:nvPicPr>
          <p:cNvPr id="9" name="Picture 8"/>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184457" y="6271826"/>
            <a:ext cx="1229449" cy="441647"/>
          </a:xfrm>
          <a:prstGeom prst="rect">
            <a:avLst/>
          </a:prstGeom>
        </p:spPr>
      </p:pic>
      <p:sp>
        <p:nvSpPr>
          <p:cNvPr id="11" name="Rectangle 10"/>
          <p:cNvSpPr/>
          <p:nvPr userDrawn="1"/>
        </p:nvSpPr>
        <p:spPr>
          <a:xfrm>
            <a:off x="0" y="-1"/>
            <a:ext cx="9147247" cy="1100667"/>
          </a:xfrm>
          <a:prstGeom prst="rect">
            <a:avLst/>
          </a:prstGeom>
          <a:solidFill>
            <a:srgbClr val="005EA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184458" y="0"/>
            <a:ext cx="8959542" cy="1100666"/>
          </a:xfrm>
          <a:prstGeom prst="rect">
            <a:avLst/>
          </a:prstGeom>
        </p:spPr>
        <p:txBody>
          <a:bodyPr vert="horz" lIns="91440" tIns="45720" rIns="91440" bIns="45720" rtlCol="0" anchor="ctr">
            <a:normAutofit/>
          </a:bodyPr>
          <a:lstStyle/>
          <a:p>
            <a:r>
              <a:rPr lang="en-US" dirty="0"/>
              <a:t>Click to edit Master title style</a:t>
            </a:r>
          </a:p>
        </p:txBody>
      </p:sp>
      <p:sp>
        <p:nvSpPr>
          <p:cNvPr id="13" name="Subtitle 2"/>
          <p:cNvSpPr txBox="1">
            <a:spLocks/>
          </p:cNvSpPr>
          <p:nvPr userDrawn="1"/>
        </p:nvSpPr>
        <p:spPr>
          <a:xfrm>
            <a:off x="8813030" y="6621222"/>
            <a:ext cx="330970" cy="473556"/>
          </a:xfrm>
          <a:prstGeom prst="rect">
            <a:avLst/>
          </a:prstGeom>
        </p:spPr>
        <p:txBody>
          <a:bodyPr lIns="0" tIns="0" rIns="0" bIns="0"/>
          <a:lstStyle>
            <a:lvl1pPr marL="0" indent="0" algn="l" defTabSz="457200" rtl="0" eaLnBrk="1" latinLnBrk="0" hangingPunct="1">
              <a:spcBef>
                <a:spcPct val="20000"/>
              </a:spcBef>
              <a:buFont typeface="Arial"/>
              <a:buNone/>
              <a:defRPr sz="1200" kern="1200">
                <a:solidFill>
                  <a:schemeClr val="tx1">
                    <a:lumMod val="65000"/>
                    <a:lumOff val="3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fld id="{0F4FC3B6-2366-6345-99CD-20BF3CBDB382}" type="slidenum">
              <a:rPr lang="en-US" sz="1100" b="1" smtClean="0">
                <a:solidFill>
                  <a:schemeClr val="bg1"/>
                </a:solidFill>
              </a:rPr>
              <a:pPr algn="ctr"/>
              <a:t>‹#›</a:t>
            </a:fld>
            <a:endParaRPr lang="en-US" sz="1100" b="1" dirty="0">
              <a:solidFill>
                <a:schemeClr val="bg1"/>
              </a:solidFill>
            </a:endParaRPr>
          </a:p>
        </p:txBody>
      </p:sp>
      <p:pic>
        <p:nvPicPr>
          <p:cNvPr id="14" name="Picture 13"/>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3584221" y="6232490"/>
            <a:ext cx="2088444" cy="520317"/>
          </a:xfrm>
          <a:prstGeom prst="rect">
            <a:avLst/>
          </a:prstGeom>
        </p:spPr>
      </p:pic>
    </p:spTree>
    <p:extLst>
      <p:ext uri="{BB962C8B-B14F-4D97-AF65-F5344CB8AC3E}">
        <p14:creationId xmlns:p14="http://schemas.microsoft.com/office/powerpoint/2010/main" val="79596994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8" r:id="rId3"/>
    <p:sldLayoutId id="2147483689" r:id="rId4"/>
    <p:sldLayoutId id="214748369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 id="2147483761" r:id="rId16"/>
    <p:sldLayoutId id="2147483774" r:id="rId17"/>
    <p:sldLayoutId id="2147483775" r:id="rId18"/>
  </p:sldLayoutIdLst>
  <p:txStyles>
    <p:titleStyle>
      <a:lvl1pPr algn="l" defTabSz="457200" rtl="0" eaLnBrk="1" latinLnBrk="0" hangingPunct="1">
        <a:spcBef>
          <a:spcPct val="0"/>
        </a:spcBef>
        <a:buNone/>
        <a:defRPr sz="4400" kern="1200">
          <a:solidFill>
            <a:srgbClr val="FFFFFF"/>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7" cstate="print">
            <a:extLst>
              <a:ext uri="{28A0092B-C50C-407E-A947-70E740481C1C}">
                <a14:useLocalDpi xmlns:a14="http://schemas.microsoft.com/office/drawing/2010/main" val="0"/>
              </a:ext>
            </a:extLst>
          </a:blip>
          <a:srcRect l="4775" t="11275" r="27679" b="11275"/>
          <a:stretch/>
        </p:blipFill>
        <p:spPr>
          <a:xfrm>
            <a:off x="0" y="-1"/>
            <a:ext cx="9144000" cy="6858001"/>
          </a:xfrm>
          <a:prstGeom prst="rect">
            <a:avLst/>
          </a:prstGeom>
        </p:spPr>
      </p:pic>
      <p:sp>
        <p:nvSpPr>
          <p:cNvPr id="7" name="Rectangle 6"/>
          <p:cNvSpPr/>
          <p:nvPr userDrawn="1"/>
        </p:nvSpPr>
        <p:spPr>
          <a:xfrm>
            <a:off x="0" y="6060194"/>
            <a:ext cx="9147247" cy="818444"/>
          </a:xfrm>
          <a:prstGeom prst="rect">
            <a:avLst/>
          </a:prstGeom>
          <a:solidFill>
            <a:srgbClr val="005EA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7459911" y="6361844"/>
            <a:ext cx="1382110" cy="261610"/>
          </a:xfrm>
          <a:prstGeom prst="rect">
            <a:avLst/>
          </a:prstGeom>
        </p:spPr>
        <p:txBody>
          <a:bodyPr wrap="none">
            <a:spAutoFit/>
          </a:bodyPr>
          <a:lstStyle/>
          <a:p>
            <a:r>
              <a:rPr lang="en-US" sz="1100" b="1" dirty="0">
                <a:solidFill>
                  <a:srgbClr val="FFFFFF"/>
                </a:solidFill>
              </a:rPr>
              <a:t>wealthcareGDX.com</a:t>
            </a:r>
            <a:endParaRPr lang="en-US" sz="1100" dirty="0">
              <a:solidFill>
                <a:srgbClr val="FFFFFF"/>
              </a:solidFill>
            </a:endParaRPr>
          </a:p>
        </p:txBody>
      </p:sp>
      <p:pic>
        <p:nvPicPr>
          <p:cNvPr id="9" name="Picture 8"/>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84457" y="6271826"/>
            <a:ext cx="1229449" cy="441647"/>
          </a:xfrm>
          <a:prstGeom prst="rect">
            <a:avLst/>
          </a:prstGeom>
        </p:spPr>
      </p:pic>
      <p:sp>
        <p:nvSpPr>
          <p:cNvPr id="11" name="Subtitle 2"/>
          <p:cNvSpPr txBox="1">
            <a:spLocks/>
          </p:cNvSpPr>
          <p:nvPr userDrawn="1"/>
        </p:nvSpPr>
        <p:spPr>
          <a:xfrm>
            <a:off x="8813030" y="6621222"/>
            <a:ext cx="330970" cy="473556"/>
          </a:xfrm>
          <a:prstGeom prst="rect">
            <a:avLst/>
          </a:prstGeom>
        </p:spPr>
        <p:txBody>
          <a:bodyPr lIns="0" tIns="0" rIns="0" bIns="0"/>
          <a:lstStyle>
            <a:lvl1pPr marL="0" indent="0" algn="l" defTabSz="457200" rtl="0" eaLnBrk="1" latinLnBrk="0" hangingPunct="1">
              <a:spcBef>
                <a:spcPct val="20000"/>
              </a:spcBef>
              <a:buFont typeface="Arial"/>
              <a:buNone/>
              <a:defRPr sz="1200" kern="1200">
                <a:solidFill>
                  <a:schemeClr val="tx1">
                    <a:lumMod val="65000"/>
                    <a:lumOff val="3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fld id="{0F4FC3B6-2366-6345-99CD-20BF3CBDB382}" type="slidenum">
              <a:rPr lang="en-US" sz="1100" b="1" smtClean="0">
                <a:solidFill>
                  <a:schemeClr val="bg1"/>
                </a:solidFill>
              </a:rPr>
              <a:pPr algn="ctr"/>
              <a:t>‹#›</a:t>
            </a:fld>
            <a:endParaRPr lang="en-US" sz="1100" b="1" dirty="0">
              <a:solidFill>
                <a:schemeClr val="bg1"/>
              </a:solidFill>
            </a:endParaRPr>
          </a:p>
        </p:txBody>
      </p:sp>
      <p:sp>
        <p:nvSpPr>
          <p:cNvPr id="12" name="Rectangle 11"/>
          <p:cNvSpPr/>
          <p:nvPr userDrawn="1"/>
        </p:nvSpPr>
        <p:spPr>
          <a:xfrm>
            <a:off x="0" y="-1"/>
            <a:ext cx="9147247" cy="1100667"/>
          </a:xfrm>
          <a:prstGeom prst="rect">
            <a:avLst/>
          </a:prstGeom>
          <a:solidFill>
            <a:srgbClr val="005EA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ext Placeholder 2"/>
          <p:cNvSpPr>
            <a:spLocks noGrp="1"/>
          </p:cNvSpPr>
          <p:nvPr>
            <p:ph type="body" idx="1"/>
          </p:nvPr>
        </p:nvSpPr>
        <p:spPr>
          <a:xfrm>
            <a:off x="457200" y="1332089"/>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itle Placeholder 20"/>
          <p:cNvSpPr>
            <a:spLocks noGrp="1"/>
          </p:cNvSpPr>
          <p:nvPr>
            <p:ph type="title"/>
          </p:nvPr>
        </p:nvSpPr>
        <p:spPr>
          <a:xfrm>
            <a:off x="184457" y="0"/>
            <a:ext cx="8502343" cy="1100666"/>
          </a:xfrm>
          <a:prstGeom prst="rect">
            <a:avLst/>
          </a:prstGeom>
        </p:spPr>
        <p:txBody>
          <a:bodyPr vert="horz" lIns="91440" tIns="45720" rIns="91440" bIns="45720" rtlCol="0" anchor="ctr">
            <a:normAutofit/>
          </a:bodyPr>
          <a:lstStyle/>
          <a:p>
            <a:r>
              <a:rPr lang="en-US" dirty="0"/>
              <a:t>Click to edit Master title style</a:t>
            </a:r>
          </a:p>
        </p:txBody>
      </p:sp>
      <p:pic>
        <p:nvPicPr>
          <p:cNvPr id="16" name="Picture 15"/>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584221" y="6232490"/>
            <a:ext cx="2088444" cy="520317"/>
          </a:xfrm>
          <a:prstGeom prst="rect">
            <a:avLst/>
          </a:prstGeom>
        </p:spPr>
      </p:pic>
    </p:spTree>
    <p:extLst>
      <p:ext uri="{BB962C8B-B14F-4D97-AF65-F5344CB8AC3E}">
        <p14:creationId xmlns:p14="http://schemas.microsoft.com/office/powerpoint/2010/main" val="1165962206"/>
      </p:ext>
    </p:extLst>
  </p:cSld>
  <p:clrMap bg1="lt1" tx1="dk1" bg2="lt2" tx2="dk2" accent1="accent1" accent2="accent2" accent3="accent3" accent4="accent4" accent5="accent5" accent6="accent6" hlink="hlink" folHlink="folHlink"/>
  <p:sldLayoutIdLst>
    <p:sldLayoutId id="2147483731" r:id="rId1"/>
    <p:sldLayoutId id="2147483733" r:id="rId2"/>
    <p:sldLayoutId id="2147483734" r:id="rId3"/>
    <p:sldLayoutId id="2147483735" r:id="rId4"/>
    <p:sldLayoutId id="2147483736" r:id="rId5"/>
  </p:sldLayoutIdLst>
  <p:txStyles>
    <p:titleStyle>
      <a:lvl1pPr algn="l" defTabSz="457200" rtl="0" eaLnBrk="1" latinLnBrk="0" hangingPunct="1">
        <a:spcBef>
          <a:spcPct val="0"/>
        </a:spcBef>
        <a:buNone/>
        <a:defRPr sz="4400" kern="1200">
          <a:solidFill>
            <a:schemeClr val="bg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p:cNvSpPr/>
          <p:nvPr userDrawn="1"/>
        </p:nvSpPr>
        <p:spPr>
          <a:xfrm>
            <a:off x="0" y="0"/>
            <a:ext cx="9144000" cy="6858000"/>
          </a:xfrm>
          <a:prstGeom prst="rect">
            <a:avLst/>
          </a:prstGeom>
          <a:gradFill flip="none" rotWithShape="1">
            <a:gsLst>
              <a:gs pos="6000">
                <a:schemeClr val="accent1">
                  <a:lumMod val="0"/>
                  <a:lumOff val="100000"/>
                </a:schemeClr>
              </a:gs>
              <a:gs pos="100000">
                <a:srgbClr val="ACBBC2"/>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3" name="Group 12"/>
          <p:cNvGrpSpPr/>
          <p:nvPr userDrawn="1"/>
        </p:nvGrpSpPr>
        <p:grpSpPr>
          <a:xfrm>
            <a:off x="869950" y="1068751"/>
            <a:ext cx="7734300" cy="4410415"/>
            <a:chOff x="869950" y="1068751"/>
            <a:chExt cx="7734300" cy="4410415"/>
          </a:xfrm>
        </p:grpSpPr>
        <p:pic>
          <p:nvPicPr>
            <p:cNvPr id="14" name="Picture 13" descr="bkgd.png"/>
            <p:cNvPicPr>
              <a:picLocks noChangeAspect="1"/>
            </p:cNvPicPr>
            <p:nvPr userDrawn="1"/>
          </p:nvPicPr>
          <p:blipFill>
            <a:blip r:embed="rId7">
              <a:alphaModFix amt="31000"/>
              <a:extLst>
                <a:ext uri="{28A0092B-C50C-407E-A947-70E740481C1C}">
                  <a14:useLocalDpi xmlns:a14="http://schemas.microsoft.com/office/drawing/2010/main" val="0"/>
                </a:ext>
              </a:extLst>
            </a:blip>
            <a:stretch>
              <a:fillRect/>
            </a:stretch>
          </p:blipFill>
          <p:spPr>
            <a:xfrm>
              <a:off x="869950" y="1068751"/>
              <a:ext cx="7734300" cy="4410415"/>
            </a:xfrm>
            <a:prstGeom prst="rect">
              <a:avLst/>
            </a:prstGeom>
          </p:spPr>
        </p:pic>
        <p:sp>
          <p:nvSpPr>
            <p:cNvPr id="15" name="TextBox 14"/>
            <p:cNvSpPr txBox="1"/>
            <p:nvPr userDrawn="1"/>
          </p:nvSpPr>
          <p:spPr>
            <a:xfrm>
              <a:off x="3993445" y="4591743"/>
              <a:ext cx="1284110" cy="584776"/>
            </a:xfrm>
            <a:prstGeom prst="rect">
              <a:avLst/>
            </a:prstGeom>
            <a:noFill/>
          </p:spPr>
          <p:txBody>
            <a:bodyPr wrap="square" rtlCol="0">
              <a:spAutoFit/>
            </a:bodyPr>
            <a:lstStyle/>
            <a:p>
              <a:pPr algn="ctr"/>
              <a:r>
                <a:rPr lang="en-US" sz="3200" b="1" dirty="0">
                  <a:solidFill>
                    <a:schemeClr val="bg1"/>
                  </a:solidFill>
                  <a:latin typeface="Arial Black"/>
                  <a:cs typeface="Arial Black"/>
                </a:rPr>
                <a:t>GDX</a:t>
              </a:r>
            </a:p>
          </p:txBody>
        </p:sp>
      </p:grpSp>
      <p:sp>
        <p:nvSpPr>
          <p:cNvPr id="7" name="Rectangle 6"/>
          <p:cNvSpPr/>
          <p:nvPr userDrawn="1"/>
        </p:nvSpPr>
        <p:spPr>
          <a:xfrm>
            <a:off x="0" y="6060194"/>
            <a:ext cx="9147247" cy="818444"/>
          </a:xfrm>
          <a:prstGeom prst="rect">
            <a:avLst/>
          </a:prstGeom>
          <a:solidFill>
            <a:srgbClr val="005EA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7459911" y="6361844"/>
            <a:ext cx="1382110" cy="261610"/>
          </a:xfrm>
          <a:prstGeom prst="rect">
            <a:avLst/>
          </a:prstGeom>
        </p:spPr>
        <p:txBody>
          <a:bodyPr wrap="none">
            <a:spAutoFit/>
          </a:bodyPr>
          <a:lstStyle/>
          <a:p>
            <a:r>
              <a:rPr lang="en-US" sz="1100" b="1" dirty="0">
                <a:solidFill>
                  <a:srgbClr val="FFFFFF"/>
                </a:solidFill>
              </a:rPr>
              <a:t>wealthcareGDX.com</a:t>
            </a:r>
            <a:endParaRPr lang="en-US" sz="1100" dirty="0">
              <a:solidFill>
                <a:srgbClr val="FFFFFF"/>
              </a:solidFill>
            </a:endParaRPr>
          </a:p>
        </p:txBody>
      </p:sp>
      <p:pic>
        <p:nvPicPr>
          <p:cNvPr id="9" name="Picture 8"/>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84457" y="6271826"/>
            <a:ext cx="1229449" cy="441647"/>
          </a:xfrm>
          <a:prstGeom prst="rect">
            <a:avLst/>
          </a:prstGeom>
        </p:spPr>
      </p:pic>
      <p:sp>
        <p:nvSpPr>
          <p:cNvPr id="16" name="Subtitle 2"/>
          <p:cNvSpPr txBox="1">
            <a:spLocks/>
          </p:cNvSpPr>
          <p:nvPr userDrawn="1"/>
        </p:nvSpPr>
        <p:spPr>
          <a:xfrm>
            <a:off x="8813030" y="6621222"/>
            <a:ext cx="330970" cy="473556"/>
          </a:xfrm>
          <a:prstGeom prst="rect">
            <a:avLst/>
          </a:prstGeom>
        </p:spPr>
        <p:txBody>
          <a:bodyPr lIns="0" tIns="0" rIns="0" bIns="0"/>
          <a:lstStyle>
            <a:lvl1pPr marL="0" indent="0" algn="l" defTabSz="457200" rtl="0" eaLnBrk="1" latinLnBrk="0" hangingPunct="1">
              <a:spcBef>
                <a:spcPct val="20000"/>
              </a:spcBef>
              <a:buFont typeface="Arial"/>
              <a:buNone/>
              <a:defRPr sz="1200" kern="1200">
                <a:solidFill>
                  <a:schemeClr val="tx1">
                    <a:lumMod val="65000"/>
                    <a:lumOff val="3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fld id="{0F4FC3B6-2366-6345-99CD-20BF3CBDB382}" type="slidenum">
              <a:rPr lang="en-US" sz="1100" b="1" smtClean="0">
                <a:solidFill>
                  <a:schemeClr val="bg1"/>
                </a:solidFill>
              </a:rPr>
              <a:pPr algn="ctr"/>
              <a:t>‹#›</a:t>
            </a:fld>
            <a:endParaRPr lang="en-US" sz="1100" b="1" dirty="0">
              <a:solidFill>
                <a:schemeClr val="bg1"/>
              </a:solidFill>
            </a:endParaRPr>
          </a:p>
        </p:txBody>
      </p:sp>
      <p:sp>
        <p:nvSpPr>
          <p:cNvPr id="18" name="Rectangle 17"/>
          <p:cNvSpPr/>
          <p:nvPr userDrawn="1"/>
        </p:nvSpPr>
        <p:spPr>
          <a:xfrm>
            <a:off x="0" y="-1"/>
            <a:ext cx="9147247" cy="1100667"/>
          </a:xfrm>
          <a:prstGeom prst="rect">
            <a:avLst/>
          </a:prstGeom>
          <a:solidFill>
            <a:srgbClr val="005EA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Title Placeholder 1"/>
          <p:cNvSpPr>
            <a:spLocks noGrp="1"/>
          </p:cNvSpPr>
          <p:nvPr>
            <p:ph type="title"/>
          </p:nvPr>
        </p:nvSpPr>
        <p:spPr>
          <a:xfrm>
            <a:off x="184458" y="0"/>
            <a:ext cx="8959542" cy="1100666"/>
          </a:xfrm>
          <a:prstGeom prst="rect">
            <a:avLst/>
          </a:prstGeom>
        </p:spPr>
        <p:txBody>
          <a:bodyPr vert="horz" lIns="91440" tIns="45720" rIns="91440" bIns="45720" rtlCol="0" anchor="ctr">
            <a:normAutofit/>
          </a:bodyPr>
          <a:lstStyle/>
          <a:p>
            <a:r>
              <a:rPr lang="en-US" dirty="0"/>
              <a:t>Click to edit Master title style</a:t>
            </a:r>
          </a:p>
        </p:txBody>
      </p:sp>
      <p:sp>
        <p:nvSpPr>
          <p:cNvPr id="20" name="Text Placeholder 2"/>
          <p:cNvSpPr>
            <a:spLocks noGrp="1"/>
          </p:cNvSpPr>
          <p:nvPr>
            <p:ph type="body" idx="1"/>
          </p:nvPr>
        </p:nvSpPr>
        <p:spPr>
          <a:xfrm>
            <a:off x="457200" y="1332089"/>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1" name="Picture 20"/>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584221" y="6232490"/>
            <a:ext cx="2088444" cy="520317"/>
          </a:xfrm>
          <a:prstGeom prst="rect">
            <a:avLst/>
          </a:prstGeom>
        </p:spPr>
      </p:pic>
    </p:spTree>
    <p:extLst>
      <p:ext uri="{BB962C8B-B14F-4D97-AF65-F5344CB8AC3E}">
        <p14:creationId xmlns:p14="http://schemas.microsoft.com/office/powerpoint/2010/main" val="3065231150"/>
      </p:ext>
    </p:extLst>
  </p:cSld>
  <p:clrMap bg1="lt1" tx1="dk1" bg2="lt2" tx2="dk2" accent1="accent1" accent2="accent2" accent3="accent3" accent4="accent4" accent5="accent5" accent6="accent6" hlink="hlink" folHlink="folHlink"/>
  <p:sldLayoutIdLst>
    <p:sldLayoutId id="2147483697" r:id="rId1"/>
    <p:sldLayoutId id="2147483721" r:id="rId2"/>
    <p:sldLayoutId id="2147483722" r:id="rId3"/>
    <p:sldLayoutId id="2147483723" r:id="rId4"/>
    <p:sldLayoutId id="2147483724" r:id="rId5"/>
  </p:sldLayoutIdLst>
  <p:txStyles>
    <p:titleStyle>
      <a:lvl1pPr algn="l" defTabSz="457200" rtl="0" eaLnBrk="1" latinLnBrk="0" hangingPunct="1">
        <a:spcBef>
          <a:spcPct val="0"/>
        </a:spcBef>
        <a:buNone/>
        <a:defRPr sz="4400" kern="1200">
          <a:solidFill>
            <a:srgbClr val="FFFFFF"/>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7" name="Group 6"/>
          <p:cNvGrpSpPr/>
          <p:nvPr userDrawn="1"/>
        </p:nvGrpSpPr>
        <p:grpSpPr>
          <a:xfrm>
            <a:off x="869950" y="1068751"/>
            <a:ext cx="7734300" cy="4410415"/>
            <a:chOff x="869950" y="1068751"/>
            <a:chExt cx="7734300" cy="4410415"/>
          </a:xfrm>
        </p:grpSpPr>
        <p:pic>
          <p:nvPicPr>
            <p:cNvPr id="8" name="Picture 7" descr="bkgd.png"/>
            <p:cNvPicPr>
              <a:picLocks noChangeAspect="1"/>
            </p:cNvPicPr>
            <p:nvPr userDrawn="1"/>
          </p:nvPicPr>
          <p:blipFill>
            <a:blip r:embed="rId7">
              <a:alphaModFix amt="31000"/>
              <a:extLst>
                <a:ext uri="{28A0092B-C50C-407E-A947-70E740481C1C}">
                  <a14:useLocalDpi xmlns:a14="http://schemas.microsoft.com/office/drawing/2010/main" val="0"/>
                </a:ext>
              </a:extLst>
            </a:blip>
            <a:stretch>
              <a:fillRect/>
            </a:stretch>
          </p:blipFill>
          <p:spPr>
            <a:xfrm>
              <a:off x="869950" y="1068751"/>
              <a:ext cx="7734300" cy="4410415"/>
            </a:xfrm>
            <a:prstGeom prst="rect">
              <a:avLst/>
            </a:prstGeom>
          </p:spPr>
        </p:pic>
        <p:sp>
          <p:nvSpPr>
            <p:cNvPr id="9" name="TextBox 8"/>
            <p:cNvSpPr txBox="1"/>
            <p:nvPr userDrawn="1"/>
          </p:nvSpPr>
          <p:spPr>
            <a:xfrm>
              <a:off x="3993445" y="4591743"/>
              <a:ext cx="1284110" cy="584776"/>
            </a:xfrm>
            <a:prstGeom prst="rect">
              <a:avLst/>
            </a:prstGeom>
            <a:noFill/>
          </p:spPr>
          <p:txBody>
            <a:bodyPr wrap="square" rtlCol="0">
              <a:spAutoFit/>
            </a:bodyPr>
            <a:lstStyle/>
            <a:p>
              <a:pPr algn="ctr"/>
              <a:r>
                <a:rPr lang="en-US" sz="3200" b="1" dirty="0">
                  <a:solidFill>
                    <a:schemeClr val="bg1"/>
                  </a:solidFill>
                  <a:latin typeface="Arial Black"/>
                  <a:cs typeface="Arial Black"/>
                </a:rPr>
                <a:t>GDX</a:t>
              </a:r>
            </a:p>
          </p:txBody>
        </p:sp>
      </p:grpSp>
      <p:sp>
        <p:nvSpPr>
          <p:cNvPr id="10" name="Rectangle 9"/>
          <p:cNvSpPr/>
          <p:nvPr userDrawn="1"/>
        </p:nvSpPr>
        <p:spPr>
          <a:xfrm>
            <a:off x="0" y="6060194"/>
            <a:ext cx="9147247" cy="818444"/>
          </a:xfrm>
          <a:prstGeom prst="rect">
            <a:avLst/>
          </a:prstGeom>
          <a:solidFill>
            <a:srgbClr val="005EA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userDrawn="1"/>
        </p:nvSpPr>
        <p:spPr>
          <a:xfrm>
            <a:off x="7459911" y="6361844"/>
            <a:ext cx="1382110" cy="261610"/>
          </a:xfrm>
          <a:prstGeom prst="rect">
            <a:avLst/>
          </a:prstGeom>
        </p:spPr>
        <p:txBody>
          <a:bodyPr wrap="none">
            <a:spAutoFit/>
          </a:bodyPr>
          <a:lstStyle/>
          <a:p>
            <a:r>
              <a:rPr lang="en-US" sz="1100" b="1" dirty="0">
                <a:solidFill>
                  <a:srgbClr val="FFFFFF"/>
                </a:solidFill>
              </a:rPr>
              <a:t>wealthcareGDX.com</a:t>
            </a:r>
            <a:endParaRPr lang="en-US" sz="1100" dirty="0">
              <a:solidFill>
                <a:srgbClr val="FFFFFF"/>
              </a:solidFill>
            </a:endParaRPr>
          </a:p>
        </p:txBody>
      </p:sp>
      <p:pic>
        <p:nvPicPr>
          <p:cNvPr id="12" name="Picture 11"/>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84457" y="6271826"/>
            <a:ext cx="1229449" cy="441647"/>
          </a:xfrm>
          <a:prstGeom prst="rect">
            <a:avLst/>
          </a:prstGeom>
        </p:spPr>
      </p:pic>
      <p:sp>
        <p:nvSpPr>
          <p:cNvPr id="15" name="Subtitle 2"/>
          <p:cNvSpPr txBox="1">
            <a:spLocks/>
          </p:cNvSpPr>
          <p:nvPr userDrawn="1"/>
        </p:nvSpPr>
        <p:spPr>
          <a:xfrm>
            <a:off x="8813030" y="6621222"/>
            <a:ext cx="330970" cy="473556"/>
          </a:xfrm>
          <a:prstGeom prst="rect">
            <a:avLst/>
          </a:prstGeom>
        </p:spPr>
        <p:txBody>
          <a:bodyPr lIns="0" tIns="0" rIns="0" bIns="0"/>
          <a:lstStyle>
            <a:lvl1pPr marL="0" indent="0" algn="l" defTabSz="457200" rtl="0" eaLnBrk="1" latinLnBrk="0" hangingPunct="1">
              <a:spcBef>
                <a:spcPct val="20000"/>
              </a:spcBef>
              <a:buFont typeface="Arial"/>
              <a:buNone/>
              <a:defRPr sz="1200" kern="1200">
                <a:solidFill>
                  <a:schemeClr val="tx1">
                    <a:lumMod val="65000"/>
                    <a:lumOff val="3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fld id="{0F4FC3B6-2366-6345-99CD-20BF3CBDB382}" type="slidenum">
              <a:rPr lang="en-US" sz="1100" b="1" smtClean="0">
                <a:solidFill>
                  <a:schemeClr val="bg1"/>
                </a:solidFill>
              </a:rPr>
              <a:pPr algn="ctr"/>
              <a:t>‹#›</a:t>
            </a:fld>
            <a:endParaRPr lang="en-US" sz="1100" b="1" dirty="0">
              <a:solidFill>
                <a:schemeClr val="bg1"/>
              </a:solidFill>
            </a:endParaRPr>
          </a:p>
        </p:txBody>
      </p:sp>
      <p:sp>
        <p:nvSpPr>
          <p:cNvPr id="16" name="Rectangle 15"/>
          <p:cNvSpPr/>
          <p:nvPr userDrawn="1"/>
        </p:nvSpPr>
        <p:spPr>
          <a:xfrm>
            <a:off x="0" y="-1"/>
            <a:ext cx="9147247" cy="1100667"/>
          </a:xfrm>
          <a:prstGeom prst="rect">
            <a:avLst/>
          </a:prstGeom>
          <a:solidFill>
            <a:srgbClr val="005EA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Title Placeholder 1"/>
          <p:cNvSpPr>
            <a:spLocks noGrp="1"/>
          </p:cNvSpPr>
          <p:nvPr>
            <p:ph type="title"/>
          </p:nvPr>
        </p:nvSpPr>
        <p:spPr>
          <a:xfrm>
            <a:off x="184458" y="0"/>
            <a:ext cx="8959542" cy="1100666"/>
          </a:xfrm>
          <a:prstGeom prst="rect">
            <a:avLst/>
          </a:prstGeom>
        </p:spPr>
        <p:txBody>
          <a:bodyPr vert="horz" lIns="91440" tIns="45720" rIns="91440" bIns="45720" rtlCol="0" anchor="ctr">
            <a:normAutofit/>
          </a:bodyPr>
          <a:lstStyle/>
          <a:p>
            <a:r>
              <a:rPr lang="en-US" dirty="0"/>
              <a:t>Click to edit Master title style</a:t>
            </a:r>
          </a:p>
        </p:txBody>
      </p:sp>
      <p:sp>
        <p:nvSpPr>
          <p:cNvPr id="18" name="Text Placeholder 2"/>
          <p:cNvSpPr>
            <a:spLocks noGrp="1"/>
          </p:cNvSpPr>
          <p:nvPr>
            <p:ph type="body" idx="1"/>
          </p:nvPr>
        </p:nvSpPr>
        <p:spPr>
          <a:xfrm>
            <a:off x="457200" y="1332089"/>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584221" y="6232490"/>
            <a:ext cx="2088444" cy="520317"/>
          </a:xfrm>
          <a:prstGeom prst="rect">
            <a:avLst/>
          </a:prstGeom>
        </p:spPr>
      </p:pic>
    </p:spTree>
    <p:extLst>
      <p:ext uri="{BB962C8B-B14F-4D97-AF65-F5344CB8AC3E}">
        <p14:creationId xmlns:p14="http://schemas.microsoft.com/office/powerpoint/2010/main" val="862509583"/>
      </p:ext>
    </p:extLst>
  </p:cSld>
  <p:clrMap bg1="lt1" tx1="dk1" bg2="lt2" tx2="dk2" accent1="accent1" accent2="accent2" accent3="accent3" accent4="accent4" accent5="accent5" accent6="accent6" hlink="hlink" folHlink="folHlink"/>
  <p:sldLayoutIdLst>
    <p:sldLayoutId id="2147483709" r:id="rId1"/>
    <p:sldLayoutId id="2147483726" r:id="rId2"/>
    <p:sldLayoutId id="2147483727" r:id="rId3"/>
    <p:sldLayoutId id="2147483728" r:id="rId4"/>
    <p:sldLayoutId id="2147483729" r:id="rId5"/>
  </p:sldLayoutIdLst>
  <p:txStyles>
    <p:titleStyle>
      <a:lvl1pPr algn="l" defTabSz="457200" rtl="0" eaLnBrk="1" latinLnBrk="0" hangingPunct="1">
        <a:spcBef>
          <a:spcPct val="0"/>
        </a:spcBef>
        <a:buNone/>
        <a:defRPr sz="4400" kern="1200">
          <a:solidFill>
            <a:srgbClr val="FFFFFF"/>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8.jpg"/><Relationship Id="rId4" Type="http://schemas.openxmlformats.org/officeDocument/2006/relationships/image" Target="../media/image27.jp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hyperlink" Target="mailto:compliance@wealthcarecapital.com" TargetMode="Externa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b="1" dirty="0">
                <a:latin typeface="+mn-lt"/>
              </a:rPr>
              <a:t>Introducing the Wealthcare Experience to Clients</a:t>
            </a:r>
            <a:br>
              <a:rPr lang="en-US" sz="2800" b="1" dirty="0">
                <a:latin typeface="+mn-lt"/>
              </a:rPr>
            </a:br>
            <a:r>
              <a:rPr lang="en-US" sz="2800" b="1" dirty="0">
                <a:solidFill>
                  <a:srgbClr val="77C043"/>
                </a:solidFill>
                <a:latin typeface="+mn-lt"/>
              </a:rPr>
              <a:t>(Advisor Name/Title)</a:t>
            </a:r>
            <a:endParaRPr lang="en-US" sz="2800" b="1" dirty="0">
              <a:solidFill>
                <a:srgbClr val="77C043"/>
              </a:solidFill>
              <a:latin typeface="+mn-lt"/>
              <a:cs typeface="Arial" panose="020B0604020202020204" pitchFamily="34" charset="0"/>
            </a:endParaRPr>
          </a:p>
        </p:txBody>
      </p:sp>
      <p:sp>
        <p:nvSpPr>
          <p:cNvPr id="2" name="Rectangle 1"/>
          <p:cNvSpPr/>
          <p:nvPr/>
        </p:nvSpPr>
        <p:spPr>
          <a:xfrm>
            <a:off x="0" y="2086521"/>
            <a:ext cx="370114" cy="1850480"/>
          </a:xfrm>
          <a:prstGeom prst="rect">
            <a:avLst/>
          </a:prstGeom>
          <a:solidFill>
            <a:srgbClr val="77C04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452395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10584" y="3644168"/>
            <a:ext cx="5270425" cy="1015663"/>
          </a:xfrm>
          <a:prstGeom prst="rect">
            <a:avLst/>
          </a:prstGeom>
        </p:spPr>
        <p:txBody>
          <a:bodyPr wrap="square">
            <a:spAutoFit/>
          </a:bodyPr>
          <a:lstStyle/>
          <a:p>
            <a:pPr>
              <a:defRPr/>
            </a:pPr>
            <a:r>
              <a:rPr lang="en-US" altLang="en-US" sz="2800" b="1" spc="-100" dirty="0">
                <a:solidFill>
                  <a:srgbClr val="DA3238"/>
                </a:solidFill>
                <a:ea typeface="ＭＳ Ｐゴシック" charset="-128"/>
                <a:cs typeface="Arial Narrow"/>
              </a:rPr>
              <a:t>Underfunded &lt; 75%...Uncertain</a:t>
            </a:r>
          </a:p>
          <a:p>
            <a:pPr>
              <a:defRPr/>
            </a:pPr>
            <a:r>
              <a:rPr lang="en-US" sz="1600" dirty="0">
                <a:solidFill>
                  <a:schemeClr val="tx1">
                    <a:lumMod val="75000"/>
                    <a:lumOff val="25000"/>
                  </a:schemeClr>
                </a:solidFill>
              </a:rPr>
              <a:t>There is too high of a chance you may not exceed your goals.  </a:t>
            </a:r>
            <a:r>
              <a:rPr lang="en-US" sz="1600" b="1" dirty="0">
                <a:solidFill>
                  <a:schemeClr val="tx1">
                    <a:lumMod val="75000"/>
                    <a:lumOff val="25000"/>
                  </a:schemeClr>
                </a:solidFill>
              </a:rPr>
              <a:t>Adjustments need to be made</a:t>
            </a:r>
            <a:r>
              <a:rPr lang="en-US" sz="1600" dirty="0">
                <a:solidFill>
                  <a:schemeClr val="tx1">
                    <a:lumMod val="75000"/>
                    <a:lumOff val="25000"/>
                  </a:schemeClr>
                </a:solidFill>
              </a:rPr>
              <a:t>.</a:t>
            </a:r>
          </a:p>
        </p:txBody>
      </p:sp>
      <p:pic>
        <p:nvPicPr>
          <p:cNvPr id="10" name="Picture 9">
            <a:extLst>
              <a:ext uri="{FF2B5EF4-FFF2-40B4-BE49-F238E27FC236}">
                <a16:creationId xmlns:a16="http://schemas.microsoft.com/office/drawing/2014/main" id="{0EFF825A-E29C-4041-AEA5-B79B1094D7BA}"/>
              </a:ext>
            </a:extLst>
          </p:cNvPr>
          <p:cNvPicPr>
            <a:picLocks noChangeAspect="1"/>
          </p:cNvPicPr>
          <p:nvPr/>
        </p:nvPicPr>
        <p:blipFill>
          <a:blip r:embed="rId3"/>
          <a:stretch>
            <a:fillRect/>
          </a:stretch>
        </p:blipFill>
        <p:spPr>
          <a:xfrm>
            <a:off x="5226532" y="2216872"/>
            <a:ext cx="3854537" cy="3881586"/>
          </a:xfrm>
          <a:prstGeom prst="rect">
            <a:avLst/>
          </a:prstGeom>
        </p:spPr>
      </p:pic>
      <p:sp>
        <p:nvSpPr>
          <p:cNvPr id="17" name="Title 1">
            <a:extLst>
              <a:ext uri="{FF2B5EF4-FFF2-40B4-BE49-F238E27FC236}">
                <a16:creationId xmlns:a16="http://schemas.microsoft.com/office/drawing/2014/main" id="{B22BDE89-611A-284F-9314-C08F91E2DB7F}"/>
              </a:ext>
            </a:extLst>
          </p:cNvPr>
          <p:cNvSpPr>
            <a:spLocks noGrp="1"/>
          </p:cNvSpPr>
          <p:nvPr>
            <p:ph type="title" idx="4294967295"/>
          </p:nvPr>
        </p:nvSpPr>
        <p:spPr>
          <a:xfrm>
            <a:off x="502920" y="283464"/>
            <a:ext cx="9004300" cy="1100138"/>
          </a:xfrm>
        </p:spPr>
        <p:txBody>
          <a:bodyPr anchor="t" anchorCtr="0">
            <a:normAutofit/>
          </a:bodyPr>
          <a:lstStyle/>
          <a:p>
            <a:r>
              <a:rPr lang="en-US" sz="3200" dirty="0">
                <a:latin typeface="+mn-lt"/>
              </a:rPr>
              <a:t> Stress testing for </a:t>
            </a:r>
            <a:r>
              <a:rPr lang="en-US" sz="3200" b="1" dirty="0">
                <a:solidFill>
                  <a:srgbClr val="77C043"/>
                </a:solidFill>
                <a:latin typeface="+mn-lt"/>
              </a:rPr>
              <a:t>uncertainty</a:t>
            </a:r>
          </a:p>
        </p:txBody>
      </p:sp>
      <p:sp>
        <p:nvSpPr>
          <p:cNvPr id="4" name="Left Brace 3"/>
          <p:cNvSpPr>
            <a:spLocks/>
          </p:cNvSpPr>
          <p:nvPr/>
        </p:nvSpPr>
        <p:spPr bwMode="auto">
          <a:xfrm rot="-5400000">
            <a:off x="1728754" y="1670659"/>
            <a:ext cx="906046" cy="2918391"/>
          </a:xfrm>
          <a:prstGeom prst="leftBrace">
            <a:avLst>
              <a:gd name="adj1" fmla="val 43912"/>
              <a:gd name="adj2" fmla="val 50713"/>
            </a:avLst>
          </a:prstGeom>
          <a:noFill/>
          <a:ln w="38100" algn="ctr">
            <a:solidFill>
              <a:srgbClr val="DA3138"/>
            </a:solidFill>
            <a:round/>
            <a:headEnd/>
            <a:tailEnd/>
          </a:ln>
        </p:spPr>
        <p:txBody>
          <a:bodyPr/>
          <a:lstStyle/>
          <a:p>
            <a:pPr algn="ctr" eaLnBrk="0" hangingPunct="0">
              <a:spcBef>
                <a:spcPct val="20000"/>
              </a:spcBef>
              <a:buSzPct val="85000"/>
            </a:pPr>
            <a:endParaRPr lang="en-US" altLang="en-US" sz="1400" dirty="0">
              <a:solidFill>
                <a:srgbClr val="DA3238"/>
              </a:solidFill>
              <a:ea typeface="ＭＳ Ｐゴシック" pitchFamily="34" charset="-128"/>
            </a:endParaRPr>
          </a:p>
        </p:txBody>
      </p:sp>
      <p:pic>
        <p:nvPicPr>
          <p:cNvPr id="8" name="Picture 7">
            <a:extLst>
              <a:ext uri="{FF2B5EF4-FFF2-40B4-BE49-F238E27FC236}">
                <a16:creationId xmlns:a16="http://schemas.microsoft.com/office/drawing/2014/main" id="{AA3FF807-4E3F-41EA-93F8-A0163FAE66C8}"/>
              </a:ext>
            </a:extLst>
          </p:cNvPr>
          <p:cNvPicPr>
            <a:picLocks noChangeAspect="1"/>
          </p:cNvPicPr>
          <p:nvPr/>
        </p:nvPicPr>
        <p:blipFill>
          <a:blip r:embed="rId4"/>
          <a:stretch>
            <a:fillRect/>
          </a:stretch>
        </p:blipFill>
        <p:spPr>
          <a:xfrm>
            <a:off x="510584" y="1443966"/>
            <a:ext cx="8382000" cy="11715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66782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1100138"/>
          </a:xfrm>
        </p:spPr>
        <p:txBody>
          <a:bodyPr>
            <a:normAutofit/>
          </a:bodyPr>
          <a:lstStyle/>
          <a:p>
            <a:r>
              <a:rPr lang="en-US" sz="3200" dirty="0">
                <a:latin typeface="+mn-lt"/>
              </a:rPr>
              <a:t>     </a:t>
            </a:r>
          </a:p>
        </p:txBody>
      </p:sp>
      <p:sp>
        <p:nvSpPr>
          <p:cNvPr id="7" name="Rectangle 6"/>
          <p:cNvSpPr/>
          <p:nvPr/>
        </p:nvSpPr>
        <p:spPr>
          <a:xfrm>
            <a:off x="1003568" y="3576580"/>
            <a:ext cx="7252926" cy="830997"/>
          </a:xfrm>
          <a:prstGeom prst="rect">
            <a:avLst/>
          </a:prstGeom>
        </p:spPr>
        <p:txBody>
          <a:bodyPr wrap="square">
            <a:spAutoFit/>
          </a:bodyPr>
          <a:lstStyle/>
          <a:p>
            <a:pPr algn="ctr">
              <a:defRPr/>
            </a:pPr>
            <a:r>
              <a:rPr lang="en-US" altLang="en-US" sz="3200" b="1" spc="-100" dirty="0">
                <a:solidFill>
                  <a:srgbClr val="77C043"/>
                </a:solidFill>
                <a:ea typeface="ＭＳ Ｐゴシック" charset="-128"/>
                <a:cs typeface="Arial Narrow"/>
              </a:rPr>
              <a:t>Confidence and Comfort in Balance - Funded</a:t>
            </a:r>
          </a:p>
          <a:p>
            <a:pPr algn="just">
              <a:defRPr/>
            </a:pPr>
            <a:endParaRPr lang="en-US" sz="1600" dirty="0">
              <a:solidFill>
                <a:prstClr val="black">
                  <a:lumMod val="65000"/>
                  <a:lumOff val="35000"/>
                </a:prstClr>
              </a:solidFill>
            </a:endParaRPr>
          </a:p>
        </p:txBody>
      </p:sp>
      <p:sp>
        <p:nvSpPr>
          <p:cNvPr id="4" name="Rectangle 3"/>
          <p:cNvSpPr/>
          <p:nvPr/>
        </p:nvSpPr>
        <p:spPr>
          <a:xfrm>
            <a:off x="2900526" y="4190500"/>
            <a:ext cx="5490439" cy="1077218"/>
          </a:xfrm>
          <a:prstGeom prst="rect">
            <a:avLst/>
          </a:prstGeom>
        </p:spPr>
        <p:txBody>
          <a:bodyPr wrap="square">
            <a:spAutoFit/>
          </a:bodyPr>
          <a:lstStyle/>
          <a:p>
            <a:r>
              <a:rPr lang="en-US" sz="1600" dirty="0">
                <a:solidFill>
                  <a:schemeClr val="tx1">
                    <a:lumMod val="75000"/>
                    <a:lumOff val="25000"/>
                  </a:schemeClr>
                </a:solidFill>
              </a:rPr>
              <a:t>A confidence level between 75% and 90% should give you </a:t>
            </a:r>
            <a:r>
              <a:rPr lang="en-US" sz="1600" b="1" dirty="0">
                <a:solidFill>
                  <a:schemeClr val="tx1">
                    <a:lumMod val="75000"/>
                    <a:lumOff val="25000"/>
                  </a:schemeClr>
                </a:solidFill>
              </a:rPr>
              <a:t>confidence that you can exceed your goals</a:t>
            </a:r>
            <a:r>
              <a:rPr lang="en-US" sz="1600" dirty="0">
                <a:solidFill>
                  <a:schemeClr val="tx1">
                    <a:lumMod val="75000"/>
                    <a:lumOff val="25000"/>
                  </a:schemeClr>
                </a:solidFill>
              </a:rPr>
              <a:t>. This reading indicates a set of goals that is manageable and avoids unnecessary investment risk and/or sacrifice. </a:t>
            </a:r>
          </a:p>
        </p:txBody>
      </p:sp>
      <p:pic>
        <p:nvPicPr>
          <p:cNvPr id="16" name="Picture 15">
            <a:extLst>
              <a:ext uri="{FF2B5EF4-FFF2-40B4-BE49-F238E27FC236}">
                <a16:creationId xmlns:a16="http://schemas.microsoft.com/office/drawing/2014/main" id="{8E7D77A0-791C-E74D-BD92-76BC9F6FBAAB}"/>
              </a:ext>
            </a:extLst>
          </p:cNvPr>
          <p:cNvPicPr>
            <a:picLocks noChangeAspect="1"/>
          </p:cNvPicPr>
          <p:nvPr/>
        </p:nvPicPr>
        <p:blipFill>
          <a:blip r:embed="rId3"/>
          <a:stretch>
            <a:fillRect/>
          </a:stretch>
        </p:blipFill>
        <p:spPr>
          <a:xfrm>
            <a:off x="393700" y="3213100"/>
            <a:ext cx="2870200" cy="3644900"/>
          </a:xfrm>
          <a:prstGeom prst="rect">
            <a:avLst/>
          </a:prstGeom>
        </p:spPr>
      </p:pic>
      <p:sp>
        <p:nvSpPr>
          <p:cNvPr id="6" name="Left Brace 5"/>
          <p:cNvSpPr/>
          <p:nvPr/>
        </p:nvSpPr>
        <p:spPr bwMode="auto">
          <a:xfrm rot="16200000">
            <a:off x="4613945" y="1671735"/>
            <a:ext cx="921869" cy="2887819"/>
          </a:xfrm>
          <a:prstGeom prst="leftBrace">
            <a:avLst>
              <a:gd name="adj1" fmla="val 43910"/>
              <a:gd name="adj2" fmla="val 50714"/>
            </a:avLst>
          </a:prstGeom>
          <a:noFill/>
          <a:ln w="38100" cap="flat" cmpd="sng" algn="ctr">
            <a:solidFill>
              <a:srgbClr val="77C043"/>
            </a:solidFill>
            <a:prstDash val="solid"/>
            <a:round/>
            <a:headEnd type="none" w="med" len="med"/>
            <a:tailEnd type="none" w="med" len="med"/>
          </a:ln>
          <a:effectLst/>
        </p:spPr>
        <p:txBody>
          <a:bodyPr/>
          <a:lstStyle/>
          <a:p>
            <a:pPr algn="ctr" eaLnBrk="0" hangingPunct="0">
              <a:spcBef>
                <a:spcPct val="20000"/>
              </a:spcBef>
              <a:buSzPct val="85000"/>
              <a:defRPr/>
            </a:pPr>
            <a:endParaRPr lang="en-US" sz="1400" dirty="0">
              <a:solidFill>
                <a:prstClr val="black"/>
              </a:solidFill>
              <a:latin typeface="Arial" charset="0"/>
            </a:endParaRPr>
          </a:p>
        </p:txBody>
      </p:sp>
      <p:sp>
        <p:nvSpPr>
          <p:cNvPr id="10" name="Title 1">
            <a:extLst>
              <a:ext uri="{FF2B5EF4-FFF2-40B4-BE49-F238E27FC236}">
                <a16:creationId xmlns:a16="http://schemas.microsoft.com/office/drawing/2014/main" id="{B22BDE89-611A-284F-9314-C08F91E2DB7F}"/>
              </a:ext>
            </a:extLst>
          </p:cNvPr>
          <p:cNvSpPr txBox="1">
            <a:spLocks/>
          </p:cNvSpPr>
          <p:nvPr/>
        </p:nvSpPr>
        <p:spPr>
          <a:xfrm>
            <a:off x="502920" y="283464"/>
            <a:ext cx="9004300" cy="1100138"/>
          </a:xfrm>
          <a:prstGeom prst="rect">
            <a:avLst/>
          </a:prstGeom>
        </p:spPr>
        <p:txBody>
          <a:bodyPr vert="horz" lIns="91440" tIns="45720" rIns="91440" bIns="45720" rtlCol="0" anchor="t" anchorCtr="0">
            <a:normAutofit/>
          </a:bodyPr>
          <a:lstStyle>
            <a:lvl1pPr algn="l" defTabSz="457200" rtl="0" eaLnBrk="1" latinLnBrk="0" hangingPunct="1">
              <a:spcBef>
                <a:spcPct val="0"/>
              </a:spcBef>
              <a:buNone/>
              <a:defRPr sz="3200" kern="1200">
                <a:solidFill>
                  <a:srgbClr val="FFFFFF"/>
                </a:solidFill>
                <a:latin typeface="Calibri" charset="0"/>
                <a:ea typeface="Calibri" charset="0"/>
                <a:cs typeface="Calibri" charset="0"/>
              </a:defRPr>
            </a:lvl1pPr>
          </a:lstStyle>
          <a:p>
            <a:r>
              <a:rPr lang="en-US" dirty="0">
                <a:latin typeface="+mn-lt"/>
              </a:rPr>
              <a:t> Stress testing to find </a:t>
            </a:r>
            <a:r>
              <a:rPr lang="en-US" b="1" dirty="0">
                <a:solidFill>
                  <a:srgbClr val="77C043"/>
                </a:solidFill>
                <a:latin typeface="+mn-lt"/>
              </a:rPr>
              <a:t>balance</a:t>
            </a:r>
          </a:p>
        </p:txBody>
      </p:sp>
      <p:pic>
        <p:nvPicPr>
          <p:cNvPr id="11" name="Picture 10">
            <a:extLst>
              <a:ext uri="{FF2B5EF4-FFF2-40B4-BE49-F238E27FC236}">
                <a16:creationId xmlns:a16="http://schemas.microsoft.com/office/drawing/2014/main" id="{F53537AB-F878-4B25-904B-129E4AC12AAC}"/>
              </a:ext>
            </a:extLst>
          </p:cNvPr>
          <p:cNvPicPr>
            <a:picLocks noChangeAspect="1"/>
          </p:cNvPicPr>
          <p:nvPr/>
        </p:nvPicPr>
        <p:blipFill>
          <a:blip r:embed="rId4"/>
          <a:stretch>
            <a:fillRect/>
          </a:stretch>
        </p:blipFill>
        <p:spPr>
          <a:xfrm>
            <a:off x="393700" y="1455002"/>
            <a:ext cx="8382000" cy="11715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64282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02920" y="283464"/>
            <a:ext cx="9144000" cy="1100138"/>
          </a:xfrm>
        </p:spPr>
        <p:txBody>
          <a:bodyPr anchor="t" anchorCtr="0">
            <a:normAutofit/>
          </a:bodyPr>
          <a:lstStyle/>
          <a:p>
            <a:r>
              <a:rPr lang="en-US" sz="3200" dirty="0">
                <a:latin typeface="+mn-lt"/>
              </a:rPr>
              <a:t> Sample client </a:t>
            </a:r>
            <a:r>
              <a:rPr lang="en-US" sz="3200" b="1" dirty="0">
                <a:solidFill>
                  <a:srgbClr val="77C043"/>
                </a:solidFill>
                <a:latin typeface="+mn-lt"/>
              </a:rPr>
              <a:t>recommendation</a:t>
            </a:r>
          </a:p>
        </p:txBody>
      </p:sp>
      <p:sp>
        <p:nvSpPr>
          <p:cNvPr id="13" name="TextBox 12">
            <a:extLst>
              <a:ext uri="{FF2B5EF4-FFF2-40B4-BE49-F238E27FC236}">
                <a16:creationId xmlns:a16="http://schemas.microsoft.com/office/drawing/2014/main" id="{9E1EA22F-50DB-4B69-9789-DB2640D6EBCC}"/>
              </a:ext>
            </a:extLst>
          </p:cNvPr>
          <p:cNvSpPr txBox="1"/>
          <p:nvPr/>
        </p:nvSpPr>
        <p:spPr>
          <a:xfrm>
            <a:off x="3553428" y="4898317"/>
            <a:ext cx="520861" cy="338554"/>
          </a:xfrm>
          <a:prstGeom prst="rect">
            <a:avLst/>
          </a:prstGeom>
          <a:noFill/>
          <a:ln w="57150">
            <a:solidFill>
              <a:srgbClr val="FF0000"/>
            </a:solidFill>
          </a:ln>
        </p:spPr>
        <p:txBody>
          <a:bodyPr wrap="square" rtlCol="0">
            <a:spAutoFit/>
          </a:bodyPr>
          <a:lstStyle/>
          <a:p>
            <a:pPr algn="ctr"/>
            <a:r>
              <a:rPr lang="en-US" sz="1600" b="1" dirty="0"/>
              <a:t>0%</a:t>
            </a:r>
          </a:p>
        </p:txBody>
      </p:sp>
      <p:sp>
        <p:nvSpPr>
          <p:cNvPr id="15" name="TextBox 14">
            <a:extLst>
              <a:ext uri="{FF2B5EF4-FFF2-40B4-BE49-F238E27FC236}">
                <a16:creationId xmlns:a16="http://schemas.microsoft.com/office/drawing/2014/main" id="{6775126E-05A5-4189-AFAB-AC8E65DC333D}"/>
              </a:ext>
            </a:extLst>
          </p:cNvPr>
          <p:cNvSpPr txBox="1"/>
          <p:nvPr/>
        </p:nvSpPr>
        <p:spPr>
          <a:xfrm>
            <a:off x="5314708" y="4880104"/>
            <a:ext cx="623103" cy="338554"/>
          </a:xfrm>
          <a:prstGeom prst="rect">
            <a:avLst/>
          </a:prstGeom>
          <a:noFill/>
          <a:ln w="57150">
            <a:solidFill>
              <a:srgbClr val="77C043"/>
            </a:solidFill>
          </a:ln>
        </p:spPr>
        <p:txBody>
          <a:bodyPr wrap="square" rtlCol="0">
            <a:spAutoFit/>
          </a:bodyPr>
          <a:lstStyle/>
          <a:p>
            <a:pPr algn="ctr"/>
            <a:r>
              <a:rPr lang="en-US" sz="1600" b="1" dirty="0"/>
              <a:t>84%</a:t>
            </a:r>
          </a:p>
        </p:txBody>
      </p:sp>
      <p:sp>
        <p:nvSpPr>
          <p:cNvPr id="17" name="TextBox 16">
            <a:extLst>
              <a:ext uri="{FF2B5EF4-FFF2-40B4-BE49-F238E27FC236}">
                <a16:creationId xmlns:a16="http://schemas.microsoft.com/office/drawing/2014/main" id="{88FB7C7C-32F7-4743-8E1D-B4CDBF1580EF}"/>
              </a:ext>
            </a:extLst>
          </p:cNvPr>
          <p:cNvSpPr txBox="1"/>
          <p:nvPr/>
        </p:nvSpPr>
        <p:spPr>
          <a:xfrm>
            <a:off x="6983391" y="4887524"/>
            <a:ext cx="728168" cy="338554"/>
          </a:xfrm>
          <a:prstGeom prst="rect">
            <a:avLst/>
          </a:prstGeom>
          <a:noFill/>
          <a:ln w="57150">
            <a:solidFill>
              <a:srgbClr val="005EA4"/>
            </a:solidFill>
          </a:ln>
        </p:spPr>
        <p:txBody>
          <a:bodyPr wrap="square" rtlCol="0">
            <a:spAutoFit/>
          </a:bodyPr>
          <a:lstStyle/>
          <a:p>
            <a:pPr algn="ctr"/>
            <a:r>
              <a:rPr lang="en-US" sz="1600" b="1" dirty="0"/>
              <a:t>100%</a:t>
            </a:r>
          </a:p>
        </p:txBody>
      </p:sp>
      <p:pic>
        <p:nvPicPr>
          <p:cNvPr id="3" name="Picture 2">
            <a:extLst>
              <a:ext uri="{FF2B5EF4-FFF2-40B4-BE49-F238E27FC236}">
                <a16:creationId xmlns:a16="http://schemas.microsoft.com/office/drawing/2014/main" id="{0B7186E6-BCA0-4C61-841E-7FD086127A28}"/>
              </a:ext>
            </a:extLst>
          </p:cNvPr>
          <p:cNvPicPr>
            <a:picLocks noChangeAspect="1"/>
          </p:cNvPicPr>
          <p:nvPr/>
        </p:nvPicPr>
        <p:blipFill>
          <a:blip r:embed="rId3"/>
          <a:stretch>
            <a:fillRect/>
          </a:stretch>
        </p:blipFill>
        <p:spPr>
          <a:xfrm>
            <a:off x="1062492" y="1383602"/>
            <a:ext cx="7019016" cy="3245023"/>
          </a:xfrm>
          <a:prstGeom prst="rect">
            <a:avLst/>
          </a:prstGeom>
        </p:spPr>
      </p:pic>
    </p:spTree>
    <p:extLst>
      <p:ext uri="{BB962C8B-B14F-4D97-AF65-F5344CB8AC3E}">
        <p14:creationId xmlns:p14="http://schemas.microsoft.com/office/powerpoint/2010/main" val="3719769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02920" y="283464"/>
            <a:ext cx="8356600" cy="1100138"/>
          </a:xfrm>
        </p:spPr>
        <p:txBody>
          <a:bodyPr anchor="t" anchorCtr="0">
            <a:normAutofit/>
          </a:bodyPr>
          <a:lstStyle/>
          <a:p>
            <a:r>
              <a:rPr lang="en-US" sz="3200" dirty="0">
                <a:latin typeface="+mn-lt"/>
              </a:rPr>
              <a:t> Monitoring </a:t>
            </a:r>
            <a:r>
              <a:rPr lang="en-US" sz="3200" b="1" dirty="0">
                <a:solidFill>
                  <a:srgbClr val="77C043"/>
                </a:solidFill>
                <a:latin typeface="+mn-lt"/>
              </a:rPr>
              <a:t>progress</a:t>
            </a:r>
            <a:r>
              <a:rPr lang="en-US" sz="3200" dirty="0">
                <a:solidFill>
                  <a:srgbClr val="77C043"/>
                </a:solidFill>
                <a:latin typeface="+mn-lt"/>
              </a:rPr>
              <a:t> </a:t>
            </a:r>
            <a:r>
              <a:rPr lang="en-US" sz="3200" dirty="0">
                <a:latin typeface="+mn-lt"/>
              </a:rPr>
              <a:t>toward </a:t>
            </a:r>
            <a:r>
              <a:rPr lang="en-US" sz="3200" dirty="0">
                <a:solidFill>
                  <a:schemeClr val="bg1"/>
                </a:solidFill>
                <a:latin typeface="+mn-lt"/>
              </a:rPr>
              <a:t>goals</a:t>
            </a:r>
          </a:p>
        </p:txBody>
      </p:sp>
      <p:sp>
        <p:nvSpPr>
          <p:cNvPr id="3" name="Rectangle 2"/>
          <p:cNvSpPr/>
          <p:nvPr/>
        </p:nvSpPr>
        <p:spPr>
          <a:xfrm>
            <a:off x="653457" y="1293288"/>
            <a:ext cx="8693212" cy="369332"/>
          </a:xfrm>
          <a:prstGeom prst="rect">
            <a:avLst/>
          </a:prstGeom>
        </p:spPr>
        <p:txBody>
          <a:bodyPr wrap="square">
            <a:spAutoFit/>
          </a:bodyPr>
          <a:lstStyle/>
          <a:p>
            <a:r>
              <a:rPr lang="en-US" dirty="0">
                <a:solidFill>
                  <a:schemeClr val="tx1">
                    <a:lumMod val="75000"/>
                    <a:lumOff val="25000"/>
                  </a:schemeClr>
                </a:solidFill>
              </a:rPr>
              <a:t>Wealthcare’s </a:t>
            </a:r>
            <a:r>
              <a:rPr lang="en-US" b="1" dirty="0">
                <a:solidFill>
                  <a:srgbClr val="77C043"/>
                </a:solidFill>
              </a:rPr>
              <a:t>GDX</a:t>
            </a:r>
            <a:r>
              <a:rPr lang="en-US" b="1" dirty="0">
                <a:solidFill>
                  <a:srgbClr val="005EA4"/>
                </a:solidFill>
              </a:rPr>
              <a:t>360®</a:t>
            </a:r>
            <a:r>
              <a:rPr lang="en-US" dirty="0">
                <a:solidFill>
                  <a:srgbClr val="005EA4"/>
                </a:solidFill>
              </a:rPr>
              <a:t> </a:t>
            </a:r>
            <a:r>
              <a:rPr lang="en-US" dirty="0">
                <a:solidFill>
                  <a:schemeClr val="tx1">
                    <a:lumMod val="75000"/>
                    <a:lumOff val="25000"/>
                  </a:schemeClr>
                </a:solidFill>
              </a:rPr>
              <a:t>Status Reports can be automatically generated every quarter.</a:t>
            </a:r>
          </a:p>
        </p:txBody>
      </p:sp>
      <p:sp>
        <p:nvSpPr>
          <p:cNvPr id="4" name="Rectangle 3"/>
          <p:cNvSpPr/>
          <p:nvPr/>
        </p:nvSpPr>
        <p:spPr>
          <a:xfrm>
            <a:off x="530285" y="1899267"/>
            <a:ext cx="2124426" cy="1969770"/>
          </a:xfrm>
          <a:prstGeom prst="rect">
            <a:avLst/>
          </a:prstGeom>
        </p:spPr>
        <p:txBody>
          <a:bodyPr wrap="square">
            <a:spAutoFit/>
          </a:bodyPr>
          <a:lstStyle/>
          <a:p>
            <a:pPr marL="115888" indent="-115888">
              <a:spcAft>
                <a:spcPts val="1200"/>
              </a:spcAft>
              <a:buClr>
                <a:srgbClr val="46B6F0"/>
              </a:buClr>
              <a:buSzPct val="80000"/>
              <a:buFont typeface="Calibri" panose="020F0502020204030204" pitchFamily="34" charset="0"/>
              <a:buChar char="&gt;"/>
            </a:pPr>
            <a:r>
              <a:rPr lang="en-US" sz="1400" dirty="0">
                <a:solidFill>
                  <a:schemeClr val="tx1">
                    <a:lumMod val="75000"/>
                    <a:lumOff val="25000"/>
                  </a:schemeClr>
                </a:solidFill>
              </a:rPr>
              <a:t>Your plan dynamically links your lifestyle goals with your investments.</a:t>
            </a:r>
          </a:p>
          <a:p>
            <a:pPr marL="115888" indent="-115888">
              <a:spcAft>
                <a:spcPts val="1200"/>
              </a:spcAft>
              <a:buClr>
                <a:srgbClr val="46B6F0"/>
              </a:buClr>
              <a:buSzPct val="80000"/>
              <a:buFont typeface="Calibri" panose="020F0502020204030204" pitchFamily="34" charset="0"/>
              <a:buChar char="&gt;"/>
            </a:pPr>
            <a:r>
              <a:rPr lang="en-US" sz="1400" dirty="0">
                <a:solidFill>
                  <a:schemeClr val="tx1">
                    <a:lumMod val="75000"/>
                    <a:lumOff val="25000"/>
                  </a:schemeClr>
                </a:solidFill>
              </a:rPr>
              <a:t>You are free from uncertainty about what to do when confronted by change, expected or otherwise.</a:t>
            </a:r>
          </a:p>
        </p:txBody>
      </p:sp>
      <p:sp>
        <p:nvSpPr>
          <p:cNvPr id="6" name="Rectangle 5"/>
          <p:cNvSpPr/>
          <p:nvPr/>
        </p:nvSpPr>
        <p:spPr>
          <a:xfrm>
            <a:off x="648987" y="4988041"/>
            <a:ext cx="6806323" cy="646331"/>
          </a:xfrm>
          <a:prstGeom prst="rect">
            <a:avLst/>
          </a:prstGeom>
        </p:spPr>
        <p:txBody>
          <a:bodyPr wrap="square">
            <a:spAutoFit/>
          </a:bodyPr>
          <a:lstStyle/>
          <a:p>
            <a:r>
              <a:rPr lang="en-US" dirty="0">
                <a:solidFill>
                  <a:srgbClr val="005EA4"/>
                </a:solidFill>
              </a:rPr>
              <a:t>Your Wealthcare plan will evolve as your life does, proactively adapting to life’s changes along with you.</a:t>
            </a:r>
          </a:p>
        </p:txBody>
      </p:sp>
      <p:grpSp>
        <p:nvGrpSpPr>
          <p:cNvPr id="7" name="Group 6">
            <a:extLst>
              <a:ext uri="{FF2B5EF4-FFF2-40B4-BE49-F238E27FC236}">
                <a16:creationId xmlns:a16="http://schemas.microsoft.com/office/drawing/2014/main" id="{414D7F2B-2DF2-490B-8652-EDE8E9ECBF52}"/>
              </a:ext>
            </a:extLst>
          </p:cNvPr>
          <p:cNvGrpSpPr/>
          <p:nvPr/>
        </p:nvGrpSpPr>
        <p:grpSpPr>
          <a:xfrm>
            <a:off x="2738999" y="1798442"/>
            <a:ext cx="5874716" cy="2624081"/>
            <a:chOff x="2738999" y="1798442"/>
            <a:chExt cx="5874716" cy="2624081"/>
          </a:xfrm>
        </p:grpSpPr>
        <p:pic>
          <p:nvPicPr>
            <p:cNvPr id="5" name="Picture 4">
              <a:extLst>
                <a:ext uri="{FF2B5EF4-FFF2-40B4-BE49-F238E27FC236}">
                  <a16:creationId xmlns:a16="http://schemas.microsoft.com/office/drawing/2014/main" id="{C7141285-11C9-4431-BA9A-E57F78566CC5}"/>
                </a:ext>
              </a:extLst>
            </p:cNvPr>
            <p:cNvPicPr>
              <a:picLocks noChangeAspect="1"/>
            </p:cNvPicPr>
            <p:nvPr/>
          </p:nvPicPr>
          <p:blipFill>
            <a:blip r:embed="rId3"/>
            <a:stretch>
              <a:fillRect/>
            </a:stretch>
          </p:blipFill>
          <p:spPr>
            <a:xfrm>
              <a:off x="2738999" y="2257012"/>
              <a:ext cx="5863141" cy="2165511"/>
            </a:xfrm>
            <a:prstGeom prst="rect">
              <a:avLst/>
            </a:prstGeom>
            <a:ln>
              <a:noFill/>
            </a:ln>
            <a:effectLst>
              <a:outerShdw blurRad="292100" dist="139700" dir="2700000" algn="tl" rotWithShape="0">
                <a:srgbClr val="333333">
                  <a:alpha val="65000"/>
                </a:srgbClr>
              </a:outerShdw>
            </a:effectLst>
          </p:spPr>
        </p:pic>
        <p:sp>
          <p:nvSpPr>
            <p:cNvPr id="14" name="Line 12"/>
            <p:cNvSpPr>
              <a:spLocks noChangeShapeType="1"/>
            </p:cNvSpPr>
            <p:nvPr/>
          </p:nvSpPr>
          <p:spPr bwMode="auto">
            <a:xfrm flipV="1">
              <a:off x="3238969" y="3286486"/>
              <a:ext cx="276225" cy="141288"/>
            </a:xfrm>
            <a:prstGeom prst="line">
              <a:avLst/>
            </a:prstGeom>
            <a:noFill/>
            <a:ln w="28575">
              <a:solidFill>
                <a:schemeClr val="tx1"/>
              </a:solidFill>
              <a:round/>
              <a:headEnd type="oval" w="med" len="med"/>
              <a:tailEnd type="oval" w="med" len="me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15" name="Line 12"/>
            <p:cNvSpPr>
              <a:spLocks noChangeShapeType="1"/>
            </p:cNvSpPr>
            <p:nvPr/>
          </p:nvSpPr>
          <p:spPr bwMode="auto">
            <a:xfrm>
              <a:off x="3525517" y="3263975"/>
              <a:ext cx="228600" cy="152400"/>
            </a:xfrm>
            <a:prstGeom prst="line">
              <a:avLst/>
            </a:prstGeom>
            <a:noFill/>
            <a:ln w="28575">
              <a:solidFill>
                <a:schemeClr val="tx1"/>
              </a:solidFill>
              <a:round/>
              <a:headEnd type="oval" w="med" len="med"/>
              <a:tailEnd type="oval" w="med" len="me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16" name="Line 12"/>
            <p:cNvSpPr>
              <a:spLocks noChangeShapeType="1"/>
            </p:cNvSpPr>
            <p:nvPr/>
          </p:nvSpPr>
          <p:spPr bwMode="auto">
            <a:xfrm flipV="1">
              <a:off x="3758137" y="3249130"/>
              <a:ext cx="228600" cy="152400"/>
            </a:xfrm>
            <a:prstGeom prst="line">
              <a:avLst/>
            </a:prstGeom>
            <a:noFill/>
            <a:ln w="28575">
              <a:solidFill>
                <a:schemeClr val="tx1"/>
              </a:solidFill>
              <a:round/>
              <a:headEnd type="oval" w="med" len="med"/>
              <a:tailEnd type="oval" w="med" len="me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17" name="Line 12"/>
            <p:cNvSpPr>
              <a:spLocks noChangeShapeType="1"/>
            </p:cNvSpPr>
            <p:nvPr/>
          </p:nvSpPr>
          <p:spPr bwMode="auto">
            <a:xfrm>
              <a:off x="4000864" y="3240165"/>
              <a:ext cx="304800" cy="152400"/>
            </a:xfrm>
            <a:prstGeom prst="line">
              <a:avLst/>
            </a:prstGeom>
            <a:noFill/>
            <a:ln w="28575">
              <a:solidFill>
                <a:schemeClr val="tx1"/>
              </a:solidFill>
              <a:round/>
              <a:headEnd type="oval" w="med" len="med"/>
              <a:tailEnd type="oval" w="med" len="me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18" name="Line 12"/>
            <p:cNvSpPr>
              <a:spLocks noChangeShapeType="1"/>
            </p:cNvSpPr>
            <p:nvPr/>
          </p:nvSpPr>
          <p:spPr bwMode="auto">
            <a:xfrm flipV="1">
              <a:off x="4319791" y="3170480"/>
              <a:ext cx="228600" cy="228600"/>
            </a:xfrm>
            <a:prstGeom prst="line">
              <a:avLst/>
            </a:prstGeom>
            <a:noFill/>
            <a:ln w="28575">
              <a:solidFill>
                <a:schemeClr val="tx1"/>
              </a:solidFill>
              <a:round/>
              <a:headEnd type="oval" w="med" len="med"/>
              <a:tailEnd type="oval" w="med" len="me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11" name="Rectangle 10"/>
            <p:cNvSpPr/>
            <p:nvPr/>
          </p:nvSpPr>
          <p:spPr>
            <a:xfrm>
              <a:off x="2750574" y="1798442"/>
              <a:ext cx="5863141" cy="481720"/>
            </a:xfrm>
            <a:prstGeom prst="rect">
              <a:avLst/>
            </a:prstGeom>
            <a:solidFill>
              <a:srgbClr val="005EA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ectangle 18"/>
            <p:cNvSpPr/>
            <p:nvPr/>
          </p:nvSpPr>
          <p:spPr>
            <a:xfrm>
              <a:off x="3937161" y="1936137"/>
              <a:ext cx="4358805" cy="307777"/>
            </a:xfrm>
            <a:prstGeom prst="rect">
              <a:avLst/>
            </a:prstGeom>
          </p:spPr>
          <p:txBody>
            <a:bodyPr wrap="square">
              <a:spAutoFit/>
            </a:bodyPr>
            <a:lstStyle/>
            <a:p>
              <a:pPr>
                <a:spcAft>
                  <a:spcPts val="1200"/>
                </a:spcAft>
                <a:buClr>
                  <a:srgbClr val="46B6F0"/>
                </a:buClr>
                <a:buSzPct val="80000"/>
              </a:pPr>
              <a:r>
                <a:rPr lang="en-US" sz="1400" b="1" spc="300" dirty="0">
                  <a:solidFill>
                    <a:schemeClr val="bg1"/>
                  </a:solidFill>
                </a:rPr>
                <a:t>COMFORT ZONE </a:t>
              </a:r>
              <a:r>
                <a:rPr lang="en-US" sz="1400" spc="300" dirty="0">
                  <a:solidFill>
                    <a:schemeClr val="bg1"/>
                  </a:solidFill>
                </a:rPr>
                <a:t>(SHORT TERM)</a:t>
              </a:r>
            </a:p>
          </p:txBody>
        </p:sp>
      </p:grpSp>
    </p:spTree>
    <p:extLst>
      <p:ext uri="{BB962C8B-B14F-4D97-AF65-F5344CB8AC3E}">
        <p14:creationId xmlns:p14="http://schemas.microsoft.com/office/powerpoint/2010/main" val="247419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20" y="283464"/>
            <a:ext cx="9144000" cy="1100666"/>
          </a:xfrm>
        </p:spPr>
        <p:txBody>
          <a:bodyPr anchor="t" anchorCtr="0">
            <a:normAutofit/>
          </a:bodyPr>
          <a:lstStyle/>
          <a:p>
            <a:r>
              <a:rPr lang="en-US" sz="3200" dirty="0">
                <a:latin typeface="+mn-lt"/>
              </a:rPr>
              <a:t> Knowing what to do…and </a:t>
            </a:r>
            <a:r>
              <a:rPr lang="en-US" sz="3200" b="1" dirty="0">
                <a:solidFill>
                  <a:srgbClr val="77C043"/>
                </a:solidFill>
                <a:latin typeface="+mn-lt"/>
              </a:rPr>
              <a:t>when</a:t>
            </a:r>
          </a:p>
        </p:txBody>
      </p:sp>
      <p:sp>
        <p:nvSpPr>
          <p:cNvPr id="3" name="Rectangle 2"/>
          <p:cNvSpPr/>
          <p:nvPr/>
        </p:nvSpPr>
        <p:spPr>
          <a:xfrm>
            <a:off x="690844" y="1284801"/>
            <a:ext cx="5156892" cy="584775"/>
          </a:xfrm>
          <a:prstGeom prst="rect">
            <a:avLst/>
          </a:prstGeom>
        </p:spPr>
        <p:txBody>
          <a:bodyPr wrap="square">
            <a:spAutoFit/>
          </a:bodyPr>
          <a:lstStyle/>
          <a:p>
            <a:r>
              <a:rPr lang="en-US" sz="1600" dirty="0">
                <a:solidFill>
                  <a:schemeClr val="tx1">
                    <a:lumMod val="75000"/>
                    <a:lumOff val="25000"/>
                  </a:schemeClr>
                </a:solidFill>
              </a:rPr>
              <a:t>The </a:t>
            </a:r>
            <a:r>
              <a:rPr lang="en-US" sz="1600" b="1" dirty="0">
                <a:solidFill>
                  <a:srgbClr val="77C043"/>
                </a:solidFill>
              </a:rPr>
              <a:t>Comfort Zone</a:t>
            </a:r>
            <a:r>
              <a:rPr lang="en-US" sz="1600" dirty="0">
                <a:solidFill>
                  <a:srgbClr val="77C043"/>
                </a:solidFill>
              </a:rPr>
              <a:t>® </a:t>
            </a:r>
            <a:r>
              <a:rPr lang="en-US" sz="1600" dirty="0">
                <a:solidFill>
                  <a:schemeClr val="tx1">
                    <a:lumMod val="75000"/>
                    <a:lumOff val="25000"/>
                  </a:schemeClr>
                </a:solidFill>
              </a:rPr>
              <a:t>acts as an “early warning system” notifying you if you need to make adjustments</a:t>
            </a:r>
          </a:p>
        </p:txBody>
      </p:sp>
      <p:pic>
        <p:nvPicPr>
          <p:cNvPr id="4" name="Picture 3">
            <a:extLst>
              <a:ext uri="{FF2B5EF4-FFF2-40B4-BE49-F238E27FC236}">
                <a16:creationId xmlns:a16="http://schemas.microsoft.com/office/drawing/2014/main" id="{A0D81033-76D8-4B9E-846C-EF397D6EE96E}"/>
              </a:ext>
            </a:extLst>
          </p:cNvPr>
          <p:cNvPicPr>
            <a:picLocks noChangeAspect="1"/>
          </p:cNvPicPr>
          <p:nvPr/>
        </p:nvPicPr>
        <p:blipFill>
          <a:blip r:embed="rId3"/>
          <a:stretch>
            <a:fillRect/>
          </a:stretch>
        </p:blipFill>
        <p:spPr>
          <a:xfrm>
            <a:off x="5161452" y="4141016"/>
            <a:ext cx="3467100" cy="1695450"/>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BEB522F0-362F-4899-A1DB-3C39433D586A}"/>
              </a:ext>
            </a:extLst>
          </p:cNvPr>
          <p:cNvPicPr>
            <a:picLocks noChangeAspect="1"/>
          </p:cNvPicPr>
          <p:nvPr/>
        </p:nvPicPr>
        <p:blipFill>
          <a:blip r:embed="rId4"/>
          <a:stretch>
            <a:fillRect/>
          </a:stretch>
        </p:blipFill>
        <p:spPr>
          <a:xfrm>
            <a:off x="623888" y="1907831"/>
            <a:ext cx="5414962" cy="214483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50160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idx="4294967295"/>
          </p:nvPr>
        </p:nvSpPr>
        <p:spPr>
          <a:xfrm>
            <a:off x="502920" y="283464"/>
            <a:ext cx="8905875" cy="1100138"/>
          </a:xfrm>
        </p:spPr>
        <p:txBody>
          <a:bodyPr anchor="t" anchorCtr="0">
            <a:normAutofit/>
          </a:bodyPr>
          <a:lstStyle/>
          <a:p>
            <a:r>
              <a:rPr lang="en-US" sz="2800" dirty="0">
                <a:latin typeface="+mn-lt"/>
              </a:rPr>
              <a:t> Simple process combining life goals and </a:t>
            </a:r>
            <a:r>
              <a:rPr lang="en-US" sz="2800" b="1" dirty="0">
                <a:solidFill>
                  <a:srgbClr val="77C043"/>
                </a:solidFill>
                <a:latin typeface="+mn-lt"/>
              </a:rPr>
              <a:t>investing</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376" y="3479078"/>
            <a:ext cx="2000418" cy="36576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53269" y="227709"/>
            <a:ext cx="6690731" cy="6659746"/>
          </a:xfrm>
          <a:prstGeom prst="rect">
            <a:avLst/>
          </a:prstGeom>
        </p:spPr>
      </p:pic>
    </p:spTree>
    <p:extLst>
      <p:ext uri="{BB962C8B-B14F-4D97-AF65-F5344CB8AC3E}">
        <p14:creationId xmlns:p14="http://schemas.microsoft.com/office/powerpoint/2010/main" val="1538377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02920" y="283464"/>
            <a:ext cx="8467725" cy="1100138"/>
          </a:xfrm>
        </p:spPr>
        <p:txBody>
          <a:bodyPr anchor="t" anchorCtr="0">
            <a:normAutofit/>
          </a:bodyPr>
          <a:lstStyle/>
          <a:p>
            <a:r>
              <a:rPr lang="en-US" sz="3200" dirty="0">
                <a:latin typeface="+mn-lt"/>
              </a:rPr>
              <a:t>Controlling the </a:t>
            </a:r>
            <a:r>
              <a:rPr lang="en-US" sz="3200" b="1" dirty="0">
                <a:solidFill>
                  <a:srgbClr val="77C043"/>
                </a:solidFill>
                <a:latin typeface="+mn-lt"/>
              </a:rPr>
              <a:t>controllable</a:t>
            </a:r>
            <a:r>
              <a:rPr lang="en-US" sz="3200" b="1" dirty="0">
                <a:latin typeface="+mn-lt"/>
              </a:rPr>
              <a:t> </a:t>
            </a:r>
          </a:p>
        </p:txBody>
      </p:sp>
      <p:sp>
        <p:nvSpPr>
          <p:cNvPr id="4" name="TextBox 3"/>
          <p:cNvSpPr txBox="1"/>
          <p:nvPr/>
        </p:nvSpPr>
        <p:spPr>
          <a:xfrm>
            <a:off x="696998" y="1326597"/>
            <a:ext cx="7086929" cy="3785652"/>
          </a:xfrm>
          <a:prstGeom prst="rect">
            <a:avLst/>
          </a:prstGeom>
          <a:noFill/>
        </p:spPr>
        <p:txBody>
          <a:bodyPr wrap="square" rtlCol="0">
            <a:spAutoFit/>
          </a:bodyPr>
          <a:lstStyle/>
          <a:p>
            <a:r>
              <a:rPr lang="en-US" sz="2800" b="1" dirty="0">
                <a:solidFill>
                  <a:srgbClr val="005EA4"/>
                </a:solidFill>
              </a:rPr>
              <a:t>Wealthcare invests differently</a:t>
            </a:r>
          </a:p>
          <a:p>
            <a:endParaRPr lang="en-US" b="1" dirty="0">
              <a:solidFill>
                <a:prstClr val="black">
                  <a:lumMod val="65000"/>
                  <a:lumOff val="35000"/>
                </a:prstClr>
              </a:solidFill>
            </a:endParaRPr>
          </a:p>
          <a:p>
            <a:r>
              <a:rPr lang="en-US" sz="1600" dirty="0">
                <a:solidFill>
                  <a:schemeClr val="tx1">
                    <a:lumMod val="75000"/>
                    <a:lumOff val="25000"/>
                  </a:schemeClr>
                </a:solidFill>
              </a:rPr>
              <a:t>Two guiding principles drive our investment philosophy:</a:t>
            </a:r>
          </a:p>
          <a:p>
            <a:endParaRPr lang="en-US" sz="1600" dirty="0">
              <a:solidFill>
                <a:schemeClr val="tx1">
                  <a:lumMod val="75000"/>
                  <a:lumOff val="25000"/>
                </a:schemeClr>
              </a:solidFill>
            </a:endParaRPr>
          </a:p>
          <a:p>
            <a:pPr marL="688975" lvl="1" indent="-231775">
              <a:buFont typeface="Calibri" panose="020F0502020204030204" pitchFamily="34" charset="0"/>
              <a:buChar char="&gt;"/>
            </a:pPr>
            <a:r>
              <a:rPr lang="en-US" b="1" dirty="0">
                <a:solidFill>
                  <a:srgbClr val="77C043"/>
                </a:solidFill>
              </a:rPr>
              <a:t>Cost Effective: </a:t>
            </a:r>
            <a:r>
              <a:rPr lang="en-US" sz="1600" dirty="0">
                <a:solidFill>
                  <a:schemeClr val="tx1">
                    <a:lumMod val="75000"/>
                    <a:lumOff val="25000"/>
                  </a:schemeClr>
                </a:solidFill>
              </a:rPr>
              <a:t>Managing cost through Household-Based Portfolio Management</a:t>
            </a:r>
          </a:p>
          <a:p>
            <a:pPr marL="688975" lvl="1" indent="-231775">
              <a:buFont typeface="Wingdings" pitchFamily="2" charset="2"/>
              <a:buChar char="Ø"/>
            </a:pPr>
            <a:endParaRPr lang="en-US" sz="1600" dirty="0">
              <a:solidFill>
                <a:schemeClr val="tx1">
                  <a:lumMod val="75000"/>
                  <a:lumOff val="25000"/>
                </a:schemeClr>
              </a:solidFill>
            </a:endParaRPr>
          </a:p>
          <a:p>
            <a:pPr marL="688975" lvl="1" indent="-231775">
              <a:buFont typeface="Calibri" panose="020F0502020204030204" pitchFamily="34" charset="0"/>
              <a:buChar char="&gt;"/>
            </a:pPr>
            <a:r>
              <a:rPr lang="en-US" b="1" dirty="0">
                <a:solidFill>
                  <a:srgbClr val="77C043"/>
                </a:solidFill>
              </a:rPr>
              <a:t>Goals Connected: </a:t>
            </a:r>
            <a:r>
              <a:rPr lang="en-US" sz="1600" dirty="0">
                <a:solidFill>
                  <a:schemeClr val="tx1">
                    <a:lumMod val="75000"/>
                    <a:lumOff val="25000"/>
                  </a:schemeClr>
                </a:solidFill>
              </a:rPr>
              <a:t>Managing your investing </a:t>
            </a:r>
            <a:r>
              <a:rPr lang="en-US" sz="1600" dirty="0">
                <a:solidFill>
                  <a:srgbClr val="77C043"/>
                </a:solidFill>
              </a:rPr>
              <a:t>behavior &amp; goals</a:t>
            </a:r>
            <a:br>
              <a:rPr lang="en-US" sz="1600" dirty="0">
                <a:solidFill>
                  <a:srgbClr val="6BB041"/>
                </a:solidFill>
              </a:rPr>
            </a:br>
            <a:r>
              <a:rPr lang="en-US" sz="1600" dirty="0">
                <a:solidFill>
                  <a:schemeClr val="tx1">
                    <a:lumMod val="75000"/>
                    <a:lumOff val="25000"/>
                  </a:schemeClr>
                </a:solidFill>
              </a:rPr>
              <a:t>through Comfort Zone monitoring </a:t>
            </a:r>
          </a:p>
          <a:p>
            <a:pPr lvl="1"/>
            <a:endParaRPr lang="en-US" sz="1600" dirty="0">
              <a:solidFill>
                <a:schemeClr val="tx1">
                  <a:lumMod val="75000"/>
                  <a:lumOff val="25000"/>
                </a:schemeClr>
              </a:solidFill>
            </a:endParaRPr>
          </a:p>
          <a:p>
            <a:r>
              <a:rPr lang="en-US" sz="1600" dirty="0">
                <a:solidFill>
                  <a:schemeClr val="tx1">
                    <a:lumMod val="75000"/>
                    <a:lumOff val="25000"/>
                  </a:schemeClr>
                </a:solidFill>
              </a:rPr>
              <a:t>For over a decade, we have helped investors pursue and strive to achieve their goals using a dynamic and disciplined approach that seamlessly integrates your financial plan with your investments. </a:t>
            </a:r>
          </a:p>
          <a:p>
            <a:endParaRPr lang="en-US" sz="1400" dirty="0">
              <a:solidFill>
                <a:schemeClr val="tx1">
                  <a:lumMod val="75000"/>
                  <a:lumOff val="25000"/>
                </a:schemeClr>
              </a:solidFill>
            </a:endParaRPr>
          </a:p>
        </p:txBody>
      </p:sp>
    </p:spTree>
    <p:extLst>
      <p:ext uri="{BB962C8B-B14F-4D97-AF65-F5344CB8AC3E}">
        <p14:creationId xmlns:p14="http://schemas.microsoft.com/office/powerpoint/2010/main" val="1461511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4"/>
          <p:cNvSpPr>
            <a:spLocks noChangeArrowheads="1"/>
          </p:cNvSpPr>
          <p:nvPr/>
        </p:nvSpPr>
        <p:spPr bwMode="auto">
          <a:xfrm>
            <a:off x="2039472" y="1575689"/>
            <a:ext cx="5338203" cy="54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6391" tIns="38197" rIns="76391" bIns="38197"/>
          <a:lstStyle>
            <a:lvl1pPr eaLnBrk="0" hangingPunct="0">
              <a:spcBef>
                <a:spcPct val="20000"/>
              </a:spcBef>
              <a:buFont typeface="Wingdings" pitchFamily="2" charset="2"/>
              <a:buChar char="§"/>
              <a:defRPr sz="2700">
                <a:solidFill>
                  <a:schemeClr val="tx1"/>
                </a:solidFill>
                <a:latin typeface="Arial" charset="0"/>
              </a:defRPr>
            </a:lvl1pPr>
            <a:lvl2pPr marL="742950" indent="-285750" eaLnBrk="0" hangingPunct="0">
              <a:spcBef>
                <a:spcPct val="20000"/>
              </a:spcBef>
              <a:buFont typeface="Wingdings" pitchFamily="2" charset="2"/>
              <a:buChar char="ú"/>
              <a:defRPr sz="2200">
                <a:solidFill>
                  <a:schemeClr val="tx1"/>
                </a:solidFill>
                <a:latin typeface="Arial" charset="0"/>
              </a:defRPr>
            </a:lvl2pPr>
            <a:lvl3pPr marL="1143000" indent="-228600" eaLnBrk="0" hangingPunct="0">
              <a:spcBef>
                <a:spcPct val="20000"/>
              </a:spcBef>
              <a:buFont typeface="Wingdings" pitchFamily="2" charset="2"/>
              <a:buChar char="§"/>
              <a:defRPr>
                <a:solidFill>
                  <a:schemeClr val="tx1"/>
                </a:solidFill>
                <a:latin typeface="Arial" charset="0"/>
              </a:defRPr>
            </a:lvl3pPr>
            <a:lvl4pPr marL="1600200" indent="-228600" eaLnBrk="0" hangingPunct="0">
              <a:spcBef>
                <a:spcPct val="20000"/>
              </a:spcBef>
              <a:buFont typeface="Wingdings" pitchFamily="2" charset="2"/>
              <a:buChar char="ú"/>
              <a:defRPr>
                <a:solidFill>
                  <a:schemeClr val="tx1"/>
                </a:solidFill>
                <a:latin typeface="Arial" charset="0"/>
              </a:defRPr>
            </a:lvl4pPr>
            <a:lvl5pPr marL="2057400" indent="-228600" eaLnBrk="0" hangingPunct="0">
              <a:spcBef>
                <a:spcPct val="20000"/>
              </a:spcBef>
              <a:buChar char="»"/>
              <a:defRPr sz="1600">
                <a:solidFill>
                  <a:schemeClr val="tx1"/>
                </a:solidFill>
                <a:latin typeface="Arial" charset="0"/>
              </a:defRPr>
            </a:lvl5pPr>
            <a:lvl6pPr marL="2514600" indent="-228600" eaLnBrk="0" fontAlgn="base" hangingPunct="0">
              <a:spcBef>
                <a:spcPct val="20000"/>
              </a:spcBef>
              <a:spcAft>
                <a:spcPct val="0"/>
              </a:spcAft>
              <a:buChar char="»"/>
              <a:defRPr sz="1600">
                <a:solidFill>
                  <a:schemeClr val="tx1"/>
                </a:solidFill>
                <a:latin typeface="Arial" charset="0"/>
              </a:defRPr>
            </a:lvl6pPr>
            <a:lvl7pPr marL="2971800" indent="-228600" eaLnBrk="0" fontAlgn="base" hangingPunct="0">
              <a:spcBef>
                <a:spcPct val="20000"/>
              </a:spcBef>
              <a:spcAft>
                <a:spcPct val="0"/>
              </a:spcAft>
              <a:buChar char="»"/>
              <a:defRPr sz="1600">
                <a:solidFill>
                  <a:schemeClr val="tx1"/>
                </a:solidFill>
                <a:latin typeface="Arial" charset="0"/>
              </a:defRPr>
            </a:lvl7pPr>
            <a:lvl8pPr marL="3429000" indent="-228600" eaLnBrk="0" fontAlgn="base" hangingPunct="0">
              <a:spcBef>
                <a:spcPct val="20000"/>
              </a:spcBef>
              <a:spcAft>
                <a:spcPct val="0"/>
              </a:spcAft>
              <a:buChar char="»"/>
              <a:defRPr sz="1600">
                <a:solidFill>
                  <a:schemeClr val="tx1"/>
                </a:solidFill>
                <a:latin typeface="Arial" charset="0"/>
              </a:defRPr>
            </a:lvl8pPr>
            <a:lvl9pPr marL="3886200" indent="-228600" eaLnBrk="0" fontAlgn="base" hangingPunct="0">
              <a:spcBef>
                <a:spcPct val="20000"/>
              </a:spcBef>
              <a:spcAft>
                <a:spcPct val="0"/>
              </a:spcAft>
              <a:buChar char="»"/>
              <a:defRPr sz="1600">
                <a:solidFill>
                  <a:schemeClr val="tx1"/>
                </a:solidFill>
                <a:latin typeface="Arial" charset="0"/>
              </a:defRPr>
            </a:lvl9pPr>
          </a:lstStyle>
          <a:p>
            <a:pPr eaLnBrk="1" hangingPunct="1">
              <a:buFont typeface="Wingdings" pitchFamily="2" charset="2"/>
              <a:buNone/>
            </a:pPr>
            <a:endParaRPr lang="en-US" altLang="en-US" sz="825" dirty="0">
              <a:solidFill>
                <a:prstClr val="black">
                  <a:lumMod val="65000"/>
                  <a:lumOff val="35000"/>
                </a:prstClr>
              </a:solidFill>
            </a:endParaRPr>
          </a:p>
          <a:p>
            <a:pPr eaLnBrk="1" hangingPunct="1">
              <a:buFont typeface="Wingdings" pitchFamily="2" charset="2"/>
              <a:buNone/>
            </a:pPr>
            <a:r>
              <a:rPr lang="en-US" altLang="en-US" sz="825" dirty="0">
                <a:solidFill>
                  <a:prstClr val="black">
                    <a:lumMod val="65000"/>
                    <a:lumOff val="35000"/>
                  </a:prstClr>
                </a:solidFill>
              </a:rPr>
              <a:t>.</a:t>
            </a:r>
          </a:p>
        </p:txBody>
      </p:sp>
      <p:sp>
        <p:nvSpPr>
          <p:cNvPr id="28" name="Rectangle 37"/>
          <p:cNvSpPr>
            <a:spLocks noChangeArrowheads="1"/>
          </p:cNvSpPr>
          <p:nvPr/>
        </p:nvSpPr>
        <p:spPr bwMode="auto">
          <a:xfrm>
            <a:off x="759795" y="5620548"/>
            <a:ext cx="4523816" cy="323165"/>
          </a:xfrm>
          <a:prstGeom prst="rect">
            <a:avLst/>
          </a:prstGeom>
          <a:noFill/>
          <a:ln w="9525" algn="ctr">
            <a:noFill/>
            <a:miter lim="800000"/>
            <a:headEnd/>
            <a:tailEnd/>
          </a:ln>
        </p:spPr>
        <p:txBody>
          <a:bodyPr wrap="square" lIns="0" tIns="0" rIns="0" bIns="0">
            <a:spAutoFit/>
          </a:bodyPr>
          <a:lstStyle/>
          <a:p>
            <a:pPr marL="47618" indent="-47618">
              <a:tabLst>
                <a:tab pos="47618" algn="l"/>
              </a:tabLst>
              <a:defRPr/>
            </a:pPr>
            <a:r>
              <a:rPr lang="en-US" sz="900" i="1" baseline="30000" dirty="0">
                <a:solidFill>
                  <a:prstClr val="black">
                    <a:lumMod val="65000"/>
                    <a:lumOff val="35000"/>
                  </a:prstClr>
                </a:solidFill>
              </a:rPr>
              <a:t>1</a:t>
            </a:r>
            <a:r>
              <a:rPr lang="en-US" sz="900" i="1" dirty="0">
                <a:solidFill>
                  <a:prstClr val="black">
                    <a:lumMod val="65000"/>
                    <a:lumOff val="35000"/>
                  </a:prstClr>
                </a:solidFill>
              </a:rPr>
              <a:t>Blanchett, Kaplan. August 2013. “Alpha, Beta and Now…Gamma” Journal of Retirement. </a:t>
            </a:r>
          </a:p>
          <a:p>
            <a:pPr marL="171424" indent="-171424">
              <a:buFontTx/>
              <a:buAutoNum type="arabicPlain" startAt="2"/>
              <a:tabLst>
                <a:tab pos="47618" algn="l"/>
              </a:tabLst>
              <a:defRPr/>
            </a:pPr>
            <a:endParaRPr lang="en-US" sz="600" i="1" dirty="0">
              <a:solidFill>
                <a:prstClr val="black">
                  <a:lumMod val="65000"/>
                  <a:lumOff val="35000"/>
                </a:prstClr>
              </a:solidFill>
            </a:endParaRPr>
          </a:p>
          <a:p>
            <a:pPr marL="47618" indent="-47618">
              <a:tabLst>
                <a:tab pos="47618" algn="l"/>
              </a:tabLst>
              <a:defRPr/>
            </a:pPr>
            <a:endParaRPr lang="en-US" sz="600" i="1" dirty="0">
              <a:solidFill>
                <a:prstClr val="black">
                  <a:lumMod val="65000"/>
                  <a:lumOff val="35000"/>
                </a:prstClr>
              </a:solidFill>
            </a:endParaRPr>
          </a:p>
        </p:txBody>
      </p:sp>
      <p:graphicFrame>
        <p:nvGraphicFramePr>
          <p:cNvPr id="6" name="Table 5"/>
          <p:cNvGraphicFramePr>
            <a:graphicFrameLocks noGrp="1"/>
          </p:cNvGraphicFramePr>
          <p:nvPr/>
        </p:nvGraphicFramePr>
        <p:xfrm>
          <a:off x="759795" y="2328693"/>
          <a:ext cx="7539846" cy="2722234"/>
        </p:xfrm>
        <a:graphic>
          <a:graphicData uri="http://schemas.openxmlformats.org/drawingml/2006/table">
            <a:tbl>
              <a:tblPr firstRow="1" bandRow="1">
                <a:tableStyleId>{5C22544A-7EE6-4342-B048-85BDC9FD1C3A}</a:tableStyleId>
              </a:tblPr>
              <a:tblGrid>
                <a:gridCol w="3723235">
                  <a:extLst>
                    <a:ext uri="{9D8B030D-6E8A-4147-A177-3AD203B41FA5}">
                      <a16:colId xmlns:a16="http://schemas.microsoft.com/office/drawing/2014/main" val="20000"/>
                    </a:ext>
                  </a:extLst>
                </a:gridCol>
                <a:gridCol w="3816611">
                  <a:extLst>
                    <a:ext uri="{9D8B030D-6E8A-4147-A177-3AD203B41FA5}">
                      <a16:colId xmlns:a16="http://schemas.microsoft.com/office/drawing/2014/main" val="20001"/>
                    </a:ext>
                  </a:extLst>
                </a:gridCol>
              </a:tblGrid>
              <a:tr h="513129">
                <a:tc>
                  <a:txBody>
                    <a:bodyPr/>
                    <a:lstStyle/>
                    <a:p>
                      <a:pPr algn="ctr"/>
                      <a:endParaRPr lang="en-US" sz="1200" kern="1200" dirty="0"/>
                    </a:p>
                    <a:p>
                      <a:pPr algn="l"/>
                      <a:r>
                        <a:rPr lang="en-US" sz="1800" kern="1200" dirty="0"/>
                        <a:t>         APPROACH</a:t>
                      </a:r>
                    </a:p>
                    <a:p>
                      <a:pPr algn="ctr"/>
                      <a:endParaRPr lang="en-US" sz="1400" kern="1200" dirty="0">
                        <a:solidFill>
                          <a:schemeClr val="bg1"/>
                        </a:solidFill>
                        <a:latin typeface="Calibri" pitchFamily="34" charset="0"/>
                        <a:ea typeface="+mn-ea"/>
                        <a:cs typeface="+mn-cs"/>
                      </a:endParaRPr>
                    </a:p>
                  </a:txBody>
                  <a:tcPr marL="80688" marR="80688" marT="23380" marB="23380"/>
                </a:tc>
                <a:tc>
                  <a:txBody>
                    <a:bodyPr/>
                    <a:lstStyle/>
                    <a:p>
                      <a:pPr marL="0" algn="ctr" defTabSz="1018824" rtl="0" eaLnBrk="1" latinLnBrk="0" hangingPunct="1"/>
                      <a:endParaRPr lang="en-US" sz="1200" kern="1200" dirty="0"/>
                    </a:p>
                    <a:p>
                      <a:pPr marL="0" algn="ctr" defTabSz="1018824" rtl="0" eaLnBrk="1" latinLnBrk="0" hangingPunct="1"/>
                      <a:r>
                        <a:rPr lang="en-US" sz="1800" kern="1200" dirty="0"/>
                        <a:t>VALUE ADDED (BPS)</a:t>
                      </a:r>
                      <a:endParaRPr lang="en-US" sz="1800" b="1" kern="1200" dirty="0">
                        <a:solidFill>
                          <a:schemeClr val="bg1"/>
                        </a:solidFill>
                        <a:latin typeface="Calibri" pitchFamily="34" charset="0"/>
                        <a:ea typeface="+mn-ea"/>
                        <a:cs typeface="+mn-cs"/>
                      </a:endParaRPr>
                    </a:p>
                  </a:txBody>
                  <a:tcPr marL="80688" marR="80688" marT="23380" marB="23380"/>
                </a:tc>
                <a:extLst>
                  <a:ext uri="{0D108BD9-81ED-4DB2-BD59-A6C34878D82A}">
                    <a16:rowId xmlns:a16="http://schemas.microsoft.com/office/drawing/2014/main" val="10000"/>
                  </a:ext>
                </a:extLst>
              </a:tr>
              <a:tr h="513129">
                <a:tc>
                  <a:txBody>
                    <a:bodyPr/>
                    <a:lstStyle/>
                    <a:p>
                      <a:pPr algn="l"/>
                      <a:r>
                        <a:rPr lang="en-US" sz="1400" dirty="0"/>
                        <a:t>            Total Wealth Framework</a:t>
                      </a:r>
                      <a:endParaRPr lang="en-US" sz="1400" b="0" i="0" dirty="0">
                        <a:solidFill>
                          <a:srgbClr val="58595B"/>
                        </a:solidFill>
                        <a:latin typeface="Calibri" pitchFamily="34" charset="0"/>
                      </a:endParaRPr>
                    </a:p>
                  </a:txBody>
                  <a:tcPr marL="80688" marR="80688" marT="23380" marB="23380" anchor="ctr"/>
                </a:tc>
                <a:tc>
                  <a:txBody>
                    <a:bodyPr/>
                    <a:lstStyle/>
                    <a:p>
                      <a:pPr algn="ctr"/>
                      <a:r>
                        <a:rPr lang="en-US" sz="1800" b="0" i="0" dirty="0">
                          <a:solidFill>
                            <a:schemeClr val="dk1"/>
                          </a:solidFill>
                          <a:latin typeface="+mn-lt"/>
                        </a:rPr>
                        <a:t>38</a:t>
                      </a:r>
                      <a:endParaRPr lang="en-US" sz="1800" b="0" i="0" dirty="0">
                        <a:solidFill>
                          <a:srgbClr val="58595B"/>
                        </a:solidFill>
                        <a:latin typeface="Calibri" pitchFamily="34" charset="0"/>
                      </a:endParaRPr>
                    </a:p>
                  </a:txBody>
                  <a:tcPr marL="80688" marR="80688" marT="23380" marB="23380" anchor="ctr"/>
                </a:tc>
                <a:extLst>
                  <a:ext uri="{0D108BD9-81ED-4DB2-BD59-A6C34878D82A}">
                    <a16:rowId xmlns:a16="http://schemas.microsoft.com/office/drawing/2014/main" val="10001"/>
                  </a:ext>
                </a:extLst>
              </a:tr>
              <a:tr h="501226">
                <a:tc>
                  <a:txBody>
                    <a:bodyPr/>
                    <a:lstStyle/>
                    <a:p>
                      <a:pPr algn="l"/>
                      <a:r>
                        <a:rPr lang="en-US" sz="1400" dirty="0"/>
                        <a:t>            Dynamic</a:t>
                      </a:r>
                      <a:r>
                        <a:rPr lang="en-US" sz="1400" baseline="0" dirty="0"/>
                        <a:t> Withdrawals</a:t>
                      </a:r>
                      <a:endParaRPr lang="en-US" sz="1400" b="0" i="0" dirty="0">
                        <a:solidFill>
                          <a:srgbClr val="58595B"/>
                        </a:solidFill>
                        <a:latin typeface="Calibri" pitchFamily="34" charset="0"/>
                      </a:endParaRPr>
                    </a:p>
                  </a:txBody>
                  <a:tcPr marL="80688" marR="80688" marT="23380" marB="23380" anchor="ctr"/>
                </a:tc>
                <a:tc>
                  <a:txBody>
                    <a:bodyPr/>
                    <a:lstStyle/>
                    <a:p>
                      <a:pPr algn="ctr"/>
                      <a:r>
                        <a:rPr lang="en-US" sz="1800" b="0" i="0" dirty="0">
                          <a:solidFill>
                            <a:schemeClr val="dk1"/>
                          </a:solidFill>
                          <a:latin typeface="+mn-lt"/>
                        </a:rPr>
                        <a:t>54</a:t>
                      </a:r>
                      <a:endParaRPr lang="en-US" sz="1800" b="0" i="0" dirty="0">
                        <a:solidFill>
                          <a:srgbClr val="58595B"/>
                        </a:solidFill>
                        <a:latin typeface="Calibri" pitchFamily="34" charset="0"/>
                      </a:endParaRPr>
                    </a:p>
                  </a:txBody>
                  <a:tcPr marL="80688" marR="80688" marT="23380" marB="23380" anchor="ctr"/>
                </a:tc>
                <a:extLst>
                  <a:ext uri="{0D108BD9-81ED-4DB2-BD59-A6C34878D82A}">
                    <a16:rowId xmlns:a16="http://schemas.microsoft.com/office/drawing/2014/main" val="10002"/>
                  </a:ext>
                </a:extLst>
              </a:tr>
              <a:tr h="477430">
                <a:tc>
                  <a:txBody>
                    <a:bodyPr/>
                    <a:lstStyle/>
                    <a:p>
                      <a:pPr algn="l"/>
                      <a:r>
                        <a:rPr lang="en-US" sz="1400" dirty="0"/>
                        <a:t>            Asset Location/Withdrawal</a:t>
                      </a:r>
                      <a:r>
                        <a:rPr lang="en-US" sz="1400" baseline="0" dirty="0"/>
                        <a:t> Sourcing</a:t>
                      </a:r>
                      <a:endParaRPr lang="en-US" sz="1400" b="0" i="0" dirty="0">
                        <a:solidFill>
                          <a:srgbClr val="58595B"/>
                        </a:solidFill>
                        <a:latin typeface="Calibri" pitchFamily="34" charset="0"/>
                      </a:endParaRPr>
                    </a:p>
                  </a:txBody>
                  <a:tcPr marL="80688" marR="80688" marT="23380" marB="23380" anchor="ctr"/>
                </a:tc>
                <a:tc>
                  <a:txBody>
                    <a:bodyPr/>
                    <a:lstStyle/>
                    <a:p>
                      <a:pPr algn="ctr"/>
                      <a:r>
                        <a:rPr lang="en-US" sz="1800" b="0" i="0" dirty="0">
                          <a:solidFill>
                            <a:schemeClr val="dk1"/>
                          </a:solidFill>
                          <a:latin typeface="+mn-lt"/>
                        </a:rPr>
                        <a:t>52</a:t>
                      </a:r>
                      <a:endParaRPr lang="en-US" sz="1800" b="0" i="0" dirty="0">
                        <a:solidFill>
                          <a:srgbClr val="58595B"/>
                        </a:solidFill>
                        <a:latin typeface="Calibri" pitchFamily="34" charset="0"/>
                      </a:endParaRPr>
                    </a:p>
                  </a:txBody>
                  <a:tcPr marL="80688" marR="80688" marT="23380" marB="23380" anchor="ctr"/>
                </a:tc>
                <a:extLst>
                  <a:ext uri="{0D108BD9-81ED-4DB2-BD59-A6C34878D82A}">
                    <a16:rowId xmlns:a16="http://schemas.microsoft.com/office/drawing/2014/main" val="10003"/>
                  </a:ext>
                </a:extLst>
              </a:tr>
              <a:tr h="513129">
                <a:tc>
                  <a:txBody>
                    <a:bodyPr/>
                    <a:lstStyle/>
                    <a:p>
                      <a:pPr marL="0" algn="l" defTabSz="1018824" rtl="0" eaLnBrk="1" latinLnBrk="0" hangingPunct="1"/>
                      <a:r>
                        <a:rPr lang="en-US" sz="1400" kern="1200" dirty="0"/>
                        <a:t>            Total</a:t>
                      </a:r>
                      <a:endParaRPr lang="en-US" sz="1400" b="1" i="0" kern="1200" dirty="0">
                        <a:solidFill>
                          <a:srgbClr val="58595B"/>
                        </a:solidFill>
                        <a:latin typeface="Calibri" pitchFamily="34" charset="0"/>
                        <a:ea typeface="+mn-ea"/>
                        <a:cs typeface="+mn-cs"/>
                      </a:endParaRPr>
                    </a:p>
                  </a:txBody>
                  <a:tcPr marL="80688" marR="80688" marT="23380" marB="23380" anchor="ctr"/>
                </a:tc>
                <a:tc>
                  <a:txBody>
                    <a:bodyPr/>
                    <a:lstStyle/>
                    <a:p>
                      <a:pPr marL="0" algn="ctr" defTabSz="1018824" rtl="0" eaLnBrk="1" latinLnBrk="0" hangingPunct="1"/>
                      <a:r>
                        <a:rPr lang="en-US" sz="1800" kern="1200" dirty="0"/>
                        <a:t>144</a:t>
                      </a:r>
                      <a:endParaRPr lang="en-US" sz="1800" b="1" i="0" kern="1200" dirty="0">
                        <a:solidFill>
                          <a:srgbClr val="58595B"/>
                        </a:solidFill>
                        <a:latin typeface="Calibri" pitchFamily="34" charset="0"/>
                        <a:ea typeface="+mn-ea"/>
                        <a:cs typeface="+mn-cs"/>
                      </a:endParaRPr>
                    </a:p>
                  </a:txBody>
                  <a:tcPr marL="80688" marR="80688" marT="23380" marB="23380" anchor="ctr"/>
                </a:tc>
                <a:extLst>
                  <a:ext uri="{0D108BD9-81ED-4DB2-BD59-A6C34878D82A}">
                    <a16:rowId xmlns:a16="http://schemas.microsoft.com/office/drawing/2014/main" val="10004"/>
                  </a:ext>
                </a:extLst>
              </a:tr>
            </a:tbl>
          </a:graphicData>
        </a:graphic>
      </p:graphicFrame>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795" y="1491251"/>
            <a:ext cx="2857669" cy="636372"/>
          </a:xfrm>
          <a:prstGeom prst="rect">
            <a:avLst/>
          </a:prstGeom>
        </p:spPr>
      </p:pic>
      <p:sp>
        <p:nvSpPr>
          <p:cNvPr id="8" name="Rectangle 25"/>
          <p:cNvSpPr>
            <a:spLocks noChangeArrowheads="1"/>
          </p:cNvSpPr>
          <p:nvPr/>
        </p:nvSpPr>
        <p:spPr bwMode="auto">
          <a:xfrm>
            <a:off x="498764" y="283464"/>
            <a:ext cx="8489372" cy="1221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6391" tIns="38197" rIns="76391" bIns="38197" anchor="t" anchorCtr="0"/>
          <a:lstStyle>
            <a:lvl1pPr eaLnBrk="0" hangingPunct="0">
              <a:spcBef>
                <a:spcPct val="20000"/>
              </a:spcBef>
              <a:buFont typeface="Wingdings" pitchFamily="2" charset="2"/>
              <a:buChar char="§"/>
              <a:defRPr sz="2700">
                <a:solidFill>
                  <a:schemeClr val="tx1"/>
                </a:solidFill>
                <a:latin typeface="Arial" charset="0"/>
              </a:defRPr>
            </a:lvl1pPr>
            <a:lvl2pPr marL="742950" indent="-285750" eaLnBrk="0" hangingPunct="0">
              <a:spcBef>
                <a:spcPct val="20000"/>
              </a:spcBef>
              <a:buFont typeface="Wingdings" pitchFamily="2" charset="2"/>
              <a:buChar char="ú"/>
              <a:defRPr sz="2200">
                <a:solidFill>
                  <a:schemeClr val="tx1"/>
                </a:solidFill>
                <a:latin typeface="Arial" charset="0"/>
              </a:defRPr>
            </a:lvl2pPr>
            <a:lvl3pPr marL="1143000" indent="-228600" eaLnBrk="0" hangingPunct="0">
              <a:spcBef>
                <a:spcPct val="20000"/>
              </a:spcBef>
              <a:buFont typeface="Wingdings" pitchFamily="2" charset="2"/>
              <a:buChar char="§"/>
              <a:defRPr>
                <a:solidFill>
                  <a:schemeClr val="tx1"/>
                </a:solidFill>
                <a:latin typeface="Arial" charset="0"/>
              </a:defRPr>
            </a:lvl3pPr>
            <a:lvl4pPr marL="1600200" indent="-228600" eaLnBrk="0" hangingPunct="0">
              <a:spcBef>
                <a:spcPct val="20000"/>
              </a:spcBef>
              <a:buFont typeface="Wingdings" pitchFamily="2" charset="2"/>
              <a:buChar char="ú"/>
              <a:defRPr>
                <a:solidFill>
                  <a:schemeClr val="tx1"/>
                </a:solidFill>
                <a:latin typeface="Arial" charset="0"/>
              </a:defRPr>
            </a:lvl4pPr>
            <a:lvl5pPr marL="2057400" indent="-228600" eaLnBrk="0" hangingPunct="0">
              <a:spcBef>
                <a:spcPct val="20000"/>
              </a:spcBef>
              <a:buChar char="»"/>
              <a:defRPr sz="1600">
                <a:solidFill>
                  <a:schemeClr val="tx1"/>
                </a:solidFill>
                <a:latin typeface="Arial" charset="0"/>
              </a:defRPr>
            </a:lvl5pPr>
            <a:lvl6pPr marL="2514600" indent="-228600" eaLnBrk="0" fontAlgn="base" hangingPunct="0">
              <a:spcBef>
                <a:spcPct val="20000"/>
              </a:spcBef>
              <a:spcAft>
                <a:spcPct val="0"/>
              </a:spcAft>
              <a:buChar char="»"/>
              <a:defRPr sz="1600">
                <a:solidFill>
                  <a:schemeClr val="tx1"/>
                </a:solidFill>
                <a:latin typeface="Arial" charset="0"/>
              </a:defRPr>
            </a:lvl6pPr>
            <a:lvl7pPr marL="2971800" indent="-228600" eaLnBrk="0" fontAlgn="base" hangingPunct="0">
              <a:spcBef>
                <a:spcPct val="20000"/>
              </a:spcBef>
              <a:spcAft>
                <a:spcPct val="0"/>
              </a:spcAft>
              <a:buChar char="»"/>
              <a:defRPr sz="1600">
                <a:solidFill>
                  <a:schemeClr val="tx1"/>
                </a:solidFill>
                <a:latin typeface="Arial" charset="0"/>
              </a:defRPr>
            </a:lvl7pPr>
            <a:lvl8pPr marL="3429000" indent="-228600" eaLnBrk="0" fontAlgn="base" hangingPunct="0">
              <a:spcBef>
                <a:spcPct val="20000"/>
              </a:spcBef>
              <a:spcAft>
                <a:spcPct val="0"/>
              </a:spcAft>
              <a:buChar char="»"/>
              <a:defRPr sz="1600">
                <a:solidFill>
                  <a:schemeClr val="tx1"/>
                </a:solidFill>
                <a:latin typeface="Arial" charset="0"/>
              </a:defRPr>
            </a:lvl8pPr>
            <a:lvl9pPr marL="3886200" indent="-228600" eaLnBrk="0" fontAlgn="base" hangingPunct="0">
              <a:spcBef>
                <a:spcPct val="20000"/>
              </a:spcBef>
              <a:spcAft>
                <a:spcPct val="0"/>
              </a:spcAft>
              <a:buChar char="»"/>
              <a:defRPr sz="1600">
                <a:solidFill>
                  <a:schemeClr val="tx1"/>
                </a:solidFill>
                <a:latin typeface="Arial" charset="0"/>
              </a:defRPr>
            </a:lvl9pPr>
          </a:lstStyle>
          <a:p>
            <a:pPr eaLnBrk="1" hangingPunct="1">
              <a:spcBef>
                <a:spcPct val="0"/>
              </a:spcBef>
              <a:buFontTx/>
              <a:buNone/>
            </a:pPr>
            <a:r>
              <a:rPr lang="en-US" altLang="en-US" sz="2800" dirty="0">
                <a:solidFill>
                  <a:prstClr val="white"/>
                </a:solidFill>
                <a:latin typeface="Calibri"/>
                <a:cs typeface="Arial" panose="020B0604020202020204" pitchFamily="34" charset="0"/>
              </a:rPr>
              <a:t>Non-traditional advisor </a:t>
            </a:r>
            <a:r>
              <a:rPr lang="en-US" altLang="en-US" sz="2800" b="1" dirty="0">
                <a:solidFill>
                  <a:srgbClr val="77C043"/>
                </a:solidFill>
                <a:latin typeface="Calibri"/>
                <a:cs typeface="Arial" panose="020B0604020202020204" pitchFamily="34" charset="0"/>
              </a:rPr>
              <a:t>alpha</a:t>
            </a:r>
            <a:r>
              <a:rPr lang="en-US" altLang="en-US" sz="2800" dirty="0">
                <a:solidFill>
                  <a:prstClr val="white"/>
                </a:solidFill>
                <a:latin typeface="Calibri"/>
                <a:cs typeface="Arial" panose="020B0604020202020204" pitchFamily="34" charset="0"/>
              </a:rPr>
              <a:t>– Morningstar</a:t>
            </a:r>
            <a:r>
              <a:rPr lang="en-US" altLang="en-US" sz="2800" baseline="30000" dirty="0">
                <a:solidFill>
                  <a:prstClr val="white"/>
                </a:solidFill>
                <a:latin typeface="Calibri"/>
                <a:cs typeface="Arial" panose="020B0604020202020204" pitchFamily="34" charset="0"/>
              </a:rPr>
              <a:t>1</a:t>
            </a:r>
            <a:r>
              <a:rPr lang="en-US" altLang="en-US" sz="2800" dirty="0">
                <a:solidFill>
                  <a:prstClr val="white"/>
                </a:solidFill>
                <a:latin typeface="Calibri"/>
                <a:cs typeface="Arial" panose="020B0604020202020204" pitchFamily="34" charset="0"/>
              </a:rPr>
              <a:t> gamma</a:t>
            </a:r>
          </a:p>
        </p:txBody>
      </p:sp>
    </p:spTree>
    <p:extLst>
      <p:ext uri="{BB962C8B-B14F-4D97-AF65-F5344CB8AC3E}">
        <p14:creationId xmlns:p14="http://schemas.microsoft.com/office/powerpoint/2010/main" val="3730126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771400" y="581285"/>
            <a:ext cx="3700944" cy="4060163"/>
            <a:chOff x="4181136" y="593027"/>
            <a:chExt cx="5080907" cy="5458952"/>
          </a:xfrm>
        </p:grpSpPr>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1136" y="593027"/>
              <a:ext cx="5080907" cy="5458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 name="Rectangle 49"/>
            <p:cNvSpPr/>
            <p:nvPr/>
          </p:nvSpPr>
          <p:spPr>
            <a:xfrm>
              <a:off x="4760417" y="4665100"/>
              <a:ext cx="1107647" cy="341662"/>
            </a:xfrm>
            <a:prstGeom prst="rect">
              <a:avLst/>
            </a:prstGeom>
            <a:noFill/>
          </p:spPr>
          <p:txBody>
            <a:bodyPr wrap="square" lIns="91440" tIns="45720" rIns="91440" bIns="45720">
              <a:spAutoFit/>
            </a:bodyPr>
            <a:lstStyle/>
            <a:p>
              <a:pPr algn="ctr"/>
              <a:r>
                <a:rPr lang="en-US" sz="1100" b="1" dirty="0">
                  <a:ln w="900" cmpd="sng">
                    <a:solidFill>
                      <a:srgbClr val="4F81BD">
                        <a:satMod val="190000"/>
                        <a:alpha val="55000"/>
                      </a:srgbClr>
                    </a:solidFill>
                    <a:prstDash val="solid"/>
                  </a:ln>
                  <a:solidFill>
                    <a:prstClr val="white"/>
                  </a:solidFill>
                  <a:effectLst>
                    <a:innerShdw blurRad="101600" dist="76200" dir="5400000">
                      <a:srgbClr val="4F81BD">
                        <a:satMod val="190000"/>
                        <a:tint val="100000"/>
                        <a:alpha val="74000"/>
                      </a:srgbClr>
                    </a:innerShdw>
                  </a:effectLst>
                </a:rPr>
                <a:t>80% Equity</a:t>
              </a:r>
            </a:p>
          </p:txBody>
        </p:sp>
        <p:sp>
          <p:nvSpPr>
            <p:cNvPr id="51" name="Rectangle 50"/>
            <p:cNvSpPr/>
            <p:nvPr/>
          </p:nvSpPr>
          <p:spPr>
            <a:xfrm>
              <a:off x="7576809" y="2948403"/>
              <a:ext cx="756157" cy="341662"/>
            </a:xfrm>
            <a:prstGeom prst="rect">
              <a:avLst/>
            </a:prstGeom>
            <a:noFill/>
          </p:spPr>
          <p:txBody>
            <a:bodyPr wrap="square" lIns="91440" tIns="45720" rIns="91440" bIns="45720">
              <a:spAutoFit/>
            </a:bodyPr>
            <a:lstStyle/>
            <a:p>
              <a:pPr algn="ctr"/>
              <a:r>
                <a:rPr lang="en-US" sz="1100" b="1" dirty="0">
                  <a:ln w="900" cmpd="sng">
                    <a:solidFill>
                      <a:srgbClr val="4F81BD">
                        <a:satMod val="190000"/>
                        <a:alpha val="55000"/>
                      </a:srgbClr>
                    </a:solidFill>
                    <a:prstDash val="solid"/>
                  </a:ln>
                  <a:solidFill>
                    <a:prstClr val="black"/>
                  </a:solidFill>
                  <a:effectLst>
                    <a:innerShdw blurRad="101600" dist="76200" dir="5400000">
                      <a:srgbClr val="4F81BD">
                        <a:satMod val="190000"/>
                        <a:tint val="100000"/>
                        <a:alpha val="74000"/>
                      </a:srgbClr>
                    </a:innerShdw>
                  </a:effectLst>
                </a:rPr>
                <a:t>15% FI</a:t>
              </a:r>
            </a:p>
          </p:txBody>
        </p:sp>
        <p:sp>
          <p:nvSpPr>
            <p:cNvPr id="55" name="TextBox 54"/>
            <p:cNvSpPr txBox="1"/>
            <p:nvPr/>
          </p:nvSpPr>
          <p:spPr>
            <a:xfrm>
              <a:off x="5723250" y="1610462"/>
              <a:ext cx="720242" cy="261610"/>
            </a:xfrm>
            <a:prstGeom prst="rect">
              <a:avLst/>
            </a:prstGeom>
            <a:noFill/>
          </p:spPr>
          <p:txBody>
            <a:bodyPr wrap="square" rtlCol="0">
              <a:spAutoFit/>
            </a:bodyPr>
            <a:lstStyle/>
            <a:p>
              <a:r>
                <a:rPr lang="en-US" sz="1100" b="1" dirty="0">
                  <a:solidFill>
                    <a:srgbClr val="1F497D">
                      <a:lumMod val="75000"/>
                    </a:srgbClr>
                  </a:solidFill>
                </a:rPr>
                <a:t>5% Cash</a:t>
              </a:r>
            </a:p>
          </p:txBody>
        </p:sp>
      </p:grpSp>
      <p:sp>
        <p:nvSpPr>
          <p:cNvPr id="31" name="TextBox 30"/>
          <p:cNvSpPr txBox="1"/>
          <p:nvPr/>
        </p:nvSpPr>
        <p:spPr>
          <a:xfrm>
            <a:off x="255193" y="1681423"/>
            <a:ext cx="5694194" cy="4229876"/>
          </a:xfrm>
          <a:prstGeom prst="rect">
            <a:avLst/>
          </a:prstGeom>
          <a:noFill/>
        </p:spPr>
        <p:txBody>
          <a:bodyPr wrap="square" rtlCol="0">
            <a:spAutoFit/>
          </a:bodyPr>
          <a:lstStyle/>
          <a:p>
            <a:pPr marL="285750" lvl="4" indent="-285750">
              <a:spcBef>
                <a:spcPts val="600"/>
              </a:spcBef>
              <a:spcAft>
                <a:spcPts val="1200"/>
              </a:spcAft>
              <a:buClr>
                <a:srgbClr val="77C043"/>
              </a:buClr>
              <a:buFont typeface="Calibri" panose="020F0502020204030204" pitchFamily="34" charset="0"/>
              <a:buChar char="&gt;"/>
              <a:defRPr/>
            </a:pPr>
            <a:r>
              <a:rPr lang="de-DE" sz="1400" dirty="0">
                <a:solidFill>
                  <a:schemeClr val="tx1">
                    <a:lumMod val="65000"/>
                    <a:lumOff val="35000"/>
                  </a:schemeClr>
                </a:solidFill>
              </a:rPr>
              <a:t>Place high turnover holdings in tax-deferred/exempt accounts FIRST </a:t>
            </a:r>
            <a:br>
              <a:rPr lang="de-DE" sz="1400" dirty="0">
                <a:solidFill>
                  <a:schemeClr val="tx1">
                    <a:lumMod val="65000"/>
                    <a:lumOff val="35000"/>
                  </a:schemeClr>
                </a:solidFill>
              </a:rPr>
            </a:br>
            <a:r>
              <a:rPr lang="de-DE" sz="1400" dirty="0">
                <a:solidFill>
                  <a:schemeClr val="tx1">
                    <a:lumMod val="65000"/>
                    <a:lumOff val="35000"/>
                  </a:schemeClr>
                </a:solidFill>
              </a:rPr>
              <a:t>to maximize after-tax wealth</a:t>
            </a:r>
          </a:p>
          <a:p>
            <a:pPr marL="285750" lvl="4" indent="-285750">
              <a:spcBef>
                <a:spcPts val="600"/>
              </a:spcBef>
              <a:spcAft>
                <a:spcPts val="1200"/>
              </a:spcAft>
              <a:buClr>
                <a:srgbClr val="77C043"/>
              </a:buClr>
              <a:buFont typeface="Calibri" panose="020F0502020204030204" pitchFamily="34" charset="0"/>
              <a:buChar char="&gt;"/>
              <a:defRPr/>
            </a:pPr>
            <a:r>
              <a:rPr lang="de-DE" sz="1400" dirty="0">
                <a:solidFill>
                  <a:schemeClr val="tx1">
                    <a:lumMod val="65000"/>
                    <a:lumOff val="35000"/>
                  </a:schemeClr>
                </a:solidFill>
              </a:rPr>
              <a:t>Put low turnover holdings in taxable accounts FIRST to take advantage of more favorable long-term capital gains rates</a:t>
            </a:r>
          </a:p>
          <a:p>
            <a:pPr marL="285750" lvl="4" indent="-285750">
              <a:lnSpc>
                <a:spcPts val="800"/>
              </a:lnSpc>
              <a:spcBef>
                <a:spcPts val="600"/>
              </a:spcBef>
              <a:spcAft>
                <a:spcPts val="1200"/>
              </a:spcAft>
              <a:buClr>
                <a:srgbClr val="77C043"/>
              </a:buClr>
              <a:buFont typeface="Calibri" panose="020F0502020204030204" pitchFamily="34" charset="0"/>
              <a:buChar char="&gt;"/>
              <a:defRPr/>
            </a:pPr>
            <a:r>
              <a:rPr lang="de-DE" sz="1400" dirty="0">
                <a:solidFill>
                  <a:schemeClr val="tx1">
                    <a:lumMod val="65000"/>
                    <a:lumOff val="35000"/>
                  </a:schemeClr>
                </a:solidFill>
              </a:rPr>
              <a:t>Place high-yielding holdings in tax-deferred accounts</a:t>
            </a:r>
          </a:p>
          <a:p>
            <a:pPr marL="285750" lvl="4" indent="-285750">
              <a:lnSpc>
                <a:spcPts val="800"/>
              </a:lnSpc>
              <a:spcBef>
                <a:spcPts val="600"/>
              </a:spcBef>
              <a:spcAft>
                <a:spcPts val="1200"/>
              </a:spcAft>
              <a:buClr>
                <a:srgbClr val="77C043"/>
              </a:buClr>
              <a:buFont typeface="Calibri" panose="020F0502020204030204" pitchFamily="34" charset="0"/>
              <a:buChar char="&gt;"/>
              <a:defRPr/>
            </a:pPr>
            <a:r>
              <a:rPr lang="de-DE" sz="1400" dirty="0">
                <a:solidFill>
                  <a:schemeClr val="tx1">
                    <a:lumMod val="65000"/>
                    <a:lumOff val="35000"/>
                  </a:schemeClr>
                </a:solidFill>
              </a:rPr>
              <a:t>Put muni bonds in taxable accounts and taxable bonds in tax-deferred accounts</a:t>
            </a:r>
          </a:p>
          <a:p>
            <a:pPr marL="285750" lvl="4" indent="-285750">
              <a:lnSpc>
                <a:spcPts val="800"/>
              </a:lnSpc>
              <a:spcBef>
                <a:spcPts val="600"/>
              </a:spcBef>
              <a:spcAft>
                <a:spcPts val="1200"/>
              </a:spcAft>
              <a:buClr>
                <a:srgbClr val="77C043"/>
              </a:buClr>
              <a:buFont typeface="Calibri" panose="020F0502020204030204" pitchFamily="34" charset="0"/>
              <a:buChar char="&gt;"/>
              <a:defRPr/>
            </a:pPr>
            <a:r>
              <a:rPr lang="de-DE" sz="1400" dirty="0">
                <a:solidFill>
                  <a:schemeClr val="tx1">
                    <a:lumMod val="65000"/>
                    <a:lumOff val="35000"/>
                  </a:schemeClr>
                </a:solidFill>
              </a:rPr>
              <a:t>Fewer positions at inception; lower trading costs </a:t>
            </a:r>
          </a:p>
          <a:p>
            <a:pPr marL="234950" lvl="4" indent="-234950">
              <a:lnSpc>
                <a:spcPts val="800"/>
              </a:lnSpc>
              <a:spcBef>
                <a:spcPts val="600"/>
              </a:spcBef>
              <a:buClr>
                <a:srgbClr val="77C043"/>
              </a:buClr>
              <a:buFont typeface="Calibri" panose="020F0502020204030204" pitchFamily="34" charset="0"/>
              <a:buChar char="&gt;"/>
              <a:defRPr/>
            </a:pPr>
            <a:r>
              <a:rPr lang="en-US" sz="1400" dirty="0">
                <a:solidFill>
                  <a:schemeClr val="tx1">
                    <a:lumMod val="65000"/>
                    <a:lumOff val="35000"/>
                  </a:schemeClr>
                </a:solidFill>
              </a:rPr>
              <a:t> Use a single tax-deferred/exempt account to rebalance entire portfolio</a:t>
            </a:r>
          </a:p>
          <a:p>
            <a:pPr marL="234950" lvl="4" indent="-234950">
              <a:lnSpc>
                <a:spcPts val="800"/>
              </a:lnSpc>
              <a:spcBef>
                <a:spcPts val="600"/>
              </a:spcBef>
              <a:buClr>
                <a:srgbClr val="77C043"/>
              </a:buClr>
              <a:buFont typeface="Calibri" panose="020F0502020204030204" pitchFamily="34" charset="0"/>
              <a:buChar char="&gt;"/>
              <a:defRPr/>
            </a:pPr>
            <a:endParaRPr lang="en-US" sz="1400" dirty="0">
              <a:solidFill>
                <a:schemeClr val="tx1">
                  <a:lumMod val="65000"/>
                  <a:lumOff val="35000"/>
                </a:schemeClr>
              </a:solidFill>
            </a:endParaRPr>
          </a:p>
          <a:p>
            <a:pPr marL="234950" lvl="4" indent="-234950">
              <a:lnSpc>
                <a:spcPts val="800"/>
              </a:lnSpc>
              <a:spcBef>
                <a:spcPts val="600"/>
              </a:spcBef>
              <a:buClr>
                <a:srgbClr val="77C043"/>
              </a:buClr>
              <a:buFont typeface="Calibri" panose="020F0502020204030204" pitchFamily="34" charset="0"/>
              <a:buChar char="&gt;"/>
              <a:defRPr/>
            </a:pPr>
            <a:r>
              <a:rPr lang="de-DE" sz="1400" dirty="0">
                <a:solidFill>
                  <a:schemeClr val="tx1">
                    <a:lumMod val="65000"/>
                    <a:lumOff val="35000"/>
                  </a:schemeClr>
                </a:solidFill>
              </a:rPr>
              <a:t> Rebalance using fewer positions, resulting in fewer trades &amp; lower costs</a:t>
            </a:r>
          </a:p>
          <a:p>
            <a:pPr marL="234950" lvl="4" indent="-234950">
              <a:lnSpc>
                <a:spcPts val="800"/>
              </a:lnSpc>
              <a:spcBef>
                <a:spcPts val="600"/>
              </a:spcBef>
              <a:buClr>
                <a:srgbClr val="77C043"/>
              </a:buClr>
              <a:buFont typeface="Calibri" panose="020F0502020204030204" pitchFamily="34" charset="0"/>
              <a:buChar char="&gt;"/>
              <a:defRPr/>
            </a:pPr>
            <a:endParaRPr lang="de-DE" sz="1400" dirty="0">
              <a:solidFill>
                <a:schemeClr val="tx1">
                  <a:lumMod val="65000"/>
                  <a:lumOff val="35000"/>
                </a:schemeClr>
              </a:solidFill>
            </a:endParaRPr>
          </a:p>
          <a:p>
            <a:pPr marL="234950" lvl="4" indent="-234950">
              <a:lnSpc>
                <a:spcPts val="800"/>
              </a:lnSpc>
              <a:spcBef>
                <a:spcPts val="600"/>
              </a:spcBef>
              <a:buClr>
                <a:srgbClr val="77C043"/>
              </a:buClr>
              <a:buFont typeface="Calibri" panose="020F0502020204030204" pitchFamily="34" charset="0"/>
              <a:buChar char="&gt;"/>
              <a:defRPr/>
            </a:pPr>
            <a:r>
              <a:rPr lang="de-DE" sz="1400" dirty="0">
                <a:solidFill>
                  <a:schemeClr val="tx1">
                    <a:lumMod val="65000"/>
                    <a:lumOff val="35000"/>
                  </a:schemeClr>
                </a:solidFill>
              </a:rPr>
              <a:t>Minimize tax impact of rebalancing by not using a taxable account</a:t>
            </a:r>
          </a:p>
          <a:p>
            <a:pPr marL="288925" lvl="2" indent="-153988">
              <a:lnSpc>
                <a:spcPts val="800"/>
              </a:lnSpc>
              <a:spcBef>
                <a:spcPct val="20000"/>
              </a:spcBef>
              <a:spcAft>
                <a:spcPts val="1200"/>
              </a:spcAft>
              <a:buClr>
                <a:srgbClr val="77C043"/>
              </a:buClr>
              <a:buFont typeface="Calibri" panose="020F0502020204030204" pitchFamily="34" charset="0"/>
              <a:buChar char="&gt;"/>
              <a:defRPr/>
            </a:pPr>
            <a:endParaRPr lang="de-DE" sz="1400" dirty="0">
              <a:solidFill>
                <a:prstClr val="black">
                  <a:lumMod val="65000"/>
                  <a:lumOff val="35000"/>
                </a:prstClr>
              </a:solidFill>
            </a:endParaRPr>
          </a:p>
          <a:p>
            <a:pPr marL="1143000" lvl="2" indent="-228600">
              <a:lnSpc>
                <a:spcPct val="200000"/>
              </a:lnSpc>
              <a:spcBef>
                <a:spcPct val="20000"/>
              </a:spcBef>
              <a:buClr>
                <a:srgbClr val="92D050"/>
              </a:buClr>
              <a:buFont typeface="+mj-lt"/>
              <a:buAutoNum type="arabicParenR"/>
              <a:defRPr/>
            </a:pPr>
            <a:endParaRPr lang="de-DE" sz="2000" dirty="0">
              <a:solidFill>
                <a:prstClr val="black">
                  <a:lumMod val="65000"/>
                  <a:lumOff val="35000"/>
                </a:prstClr>
              </a:solidFill>
            </a:endParaRPr>
          </a:p>
        </p:txBody>
      </p:sp>
      <p:sp>
        <p:nvSpPr>
          <p:cNvPr id="20" name="Title 1"/>
          <p:cNvSpPr>
            <a:spLocks noGrp="1"/>
          </p:cNvSpPr>
          <p:nvPr>
            <p:ph type="title" idx="4294967295"/>
          </p:nvPr>
        </p:nvSpPr>
        <p:spPr>
          <a:xfrm>
            <a:off x="502920" y="283464"/>
            <a:ext cx="8577262" cy="1100138"/>
          </a:xfrm>
        </p:spPr>
        <p:txBody>
          <a:bodyPr anchor="t" anchorCtr="0">
            <a:normAutofit/>
          </a:bodyPr>
          <a:lstStyle/>
          <a:p>
            <a:r>
              <a:rPr lang="en-US" sz="2800" dirty="0">
                <a:latin typeface="+mn-lt"/>
              </a:rPr>
              <a:t>Controlling the </a:t>
            </a:r>
            <a:r>
              <a:rPr lang="en-US" sz="2800" dirty="0">
                <a:solidFill>
                  <a:srgbClr val="77C043"/>
                </a:solidFill>
                <a:latin typeface="+mn-lt"/>
              </a:rPr>
              <a:t>controllable</a:t>
            </a:r>
          </a:p>
        </p:txBody>
      </p:sp>
      <p:sp>
        <p:nvSpPr>
          <p:cNvPr id="23" name="TextBox 22"/>
          <p:cNvSpPr txBox="1"/>
          <p:nvPr/>
        </p:nvSpPr>
        <p:spPr>
          <a:xfrm>
            <a:off x="5610030" y="4761192"/>
            <a:ext cx="3278777" cy="1015663"/>
          </a:xfrm>
          <a:prstGeom prst="rect">
            <a:avLst/>
          </a:prstGeom>
          <a:noFill/>
        </p:spPr>
        <p:txBody>
          <a:bodyPr wrap="square" rtlCol="0">
            <a:spAutoFit/>
          </a:bodyPr>
          <a:lstStyle/>
          <a:p>
            <a:pPr algn="ctr"/>
            <a:r>
              <a:rPr lang="en-US" sz="2000" b="1" dirty="0">
                <a:solidFill>
                  <a:srgbClr val="77C043"/>
                </a:solidFill>
                <a:effectLst>
                  <a:outerShdw blurRad="38100" dist="38100" dir="2700000" algn="tl">
                    <a:srgbClr val="000000">
                      <a:alpha val="43137"/>
                    </a:srgbClr>
                  </a:outerShdw>
                </a:effectLst>
              </a:rPr>
              <a:t>80/20</a:t>
            </a:r>
          </a:p>
          <a:p>
            <a:pPr algn="ctr"/>
            <a:r>
              <a:rPr lang="en-US" sz="2000" b="1" dirty="0">
                <a:solidFill>
                  <a:srgbClr val="77C043"/>
                </a:solidFill>
                <a:effectLst>
                  <a:outerShdw blurRad="38100" dist="38100" dir="2700000" algn="tl">
                    <a:srgbClr val="000000">
                      <a:alpha val="43137"/>
                    </a:srgbClr>
                  </a:outerShdw>
                </a:effectLst>
              </a:rPr>
              <a:t>Plan</a:t>
            </a:r>
          </a:p>
          <a:p>
            <a:pPr algn="ctr"/>
            <a:r>
              <a:rPr lang="en-US" sz="2000" b="1" dirty="0">
                <a:solidFill>
                  <a:srgbClr val="77C043"/>
                </a:solidFill>
                <a:effectLst>
                  <a:outerShdw blurRad="38100" dist="38100" dir="2700000" algn="tl">
                    <a:srgbClr val="000000">
                      <a:alpha val="43137"/>
                    </a:srgbClr>
                  </a:outerShdw>
                </a:effectLst>
              </a:rPr>
              <a:t>Allocation</a:t>
            </a:r>
          </a:p>
        </p:txBody>
      </p:sp>
    </p:spTree>
    <p:extLst>
      <p:ext uri="{BB962C8B-B14F-4D97-AF65-F5344CB8AC3E}">
        <p14:creationId xmlns:p14="http://schemas.microsoft.com/office/powerpoint/2010/main" val="3751672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Rectangle 98"/>
          <p:cNvSpPr/>
          <p:nvPr/>
        </p:nvSpPr>
        <p:spPr>
          <a:xfrm>
            <a:off x="4076764" y="2184438"/>
            <a:ext cx="4610035" cy="2469733"/>
          </a:xfrm>
          <a:prstGeom prst="rect">
            <a:avLst/>
          </a:prstGeom>
          <a:solidFill>
            <a:schemeClr val="bg1"/>
          </a:solidFill>
          <a:ln>
            <a:noFill/>
          </a:ln>
          <a:effectLst>
            <a:outerShdw blurRad="330200" dist="139700" dir="2820000" sx="97000" sy="97000" rotWithShape="0">
              <a:srgbClr val="000000">
                <a:alpha val="6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Title 1"/>
          <p:cNvSpPr>
            <a:spLocks noGrp="1"/>
          </p:cNvSpPr>
          <p:nvPr>
            <p:ph type="title" idx="4294967295"/>
          </p:nvPr>
        </p:nvSpPr>
        <p:spPr>
          <a:xfrm>
            <a:off x="502920" y="283464"/>
            <a:ext cx="9059862" cy="1100138"/>
          </a:xfrm>
        </p:spPr>
        <p:txBody>
          <a:bodyPr anchor="t" anchorCtr="0">
            <a:normAutofit/>
          </a:bodyPr>
          <a:lstStyle/>
          <a:p>
            <a:pPr indent="-91440">
              <a:lnSpc>
                <a:spcPts val="2640"/>
              </a:lnSpc>
              <a:spcBef>
                <a:spcPts val="300"/>
              </a:spcBef>
            </a:pPr>
            <a:r>
              <a:rPr lang="en-US" sz="2800" dirty="0">
                <a:latin typeface="+mn-lt"/>
              </a:rPr>
              <a:t>Managing investing </a:t>
            </a:r>
            <a:r>
              <a:rPr lang="en-US" sz="2800" b="1" dirty="0">
                <a:solidFill>
                  <a:srgbClr val="92D050"/>
                </a:solidFill>
                <a:latin typeface="+mn-lt"/>
              </a:rPr>
              <a:t>behavior &amp; goals</a:t>
            </a:r>
            <a:r>
              <a:rPr lang="en-US" sz="2800" b="1" dirty="0">
                <a:solidFill>
                  <a:srgbClr val="77C043"/>
                </a:solidFill>
                <a:latin typeface="+mn-lt"/>
              </a:rPr>
              <a:t> </a:t>
            </a:r>
            <a:r>
              <a:rPr lang="en-US" sz="2800" dirty="0">
                <a:latin typeface="+mn-lt"/>
              </a:rPr>
              <a:t>through </a:t>
            </a:r>
            <a:br>
              <a:rPr lang="en-US" sz="2800" dirty="0">
                <a:latin typeface="+mn-lt"/>
              </a:rPr>
            </a:br>
            <a:r>
              <a:rPr lang="en-US" sz="2800" dirty="0">
                <a:latin typeface="+mn-lt"/>
              </a:rPr>
              <a:t>Comfort Zone monitoring</a:t>
            </a:r>
            <a:endParaRPr lang="en-US" sz="2800" dirty="0">
              <a:solidFill>
                <a:srgbClr val="92D050"/>
              </a:solidFill>
            </a:endParaRPr>
          </a:p>
        </p:txBody>
      </p:sp>
      <p:sp>
        <p:nvSpPr>
          <p:cNvPr id="43" name="Rectangle 42"/>
          <p:cNvSpPr/>
          <p:nvPr/>
        </p:nvSpPr>
        <p:spPr>
          <a:xfrm>
            <a:off x="5287823" y="1402622"/>
            <a:ext cx="2482603" cy="369332"/>
          </a:xfrm>
          <a:prstGeom prst="rect">
            <a:avLst/>
          </a:prstGeom>
        </p:spPr>
        <p:txBody>
          <a:bodyPr wrap="none">
            <a:spAutoFit/>
          </a:bodyPr>
          <a:lstStyle/>
          <a:p>
            <a:r>
              <a:rPr lang="en-US" dirty="0">
                <a:solidFill>
                  <a:srgbClr val="77C043"/>
                </a:solidFill>
              </a:rPr>
              <a:t>“Goals-Driven Investing”</a:t>
            </a:r>
          </a:p>
        </p:txBody>
      </p:sp>
      <p:sp>
        <p:nvSpPr>
          <p:cNvPr id="45" name="Rectangle 44"/>
          <p:cNvSpPr/>
          <p:nvPr/>
        </p:nvSpPr>
        <p:spPr>
          <a:xfrm>
            <a:off x="523888" y="1418726"/>
            <a:ext cx="2757550" cy="369332"/>
          </a:xfrm>
          <a:prstGeom prst="rect">
            <a:avLst/>
          </a:prstGeom>
        </p:spPr>
        <p:txBody>
          <a:bodyPr wrap="none">
            <a:spAutoFit/>
          </a:bodyPr>
          <a:lstStyle/>
          <a:p>
            <a:r>
              <a:rPr lang="en-US" dirty="0">
                <a:solidFill>
                  <a:schemeClr val="tx1">
                    <a:lumMod val="75000"/>
                    <a:lumOff val="25000"/>
                  </a:schemeClr>
                </a:solidFill>
              </a:rPr>
              <a:t>“Emotion-Driven Investing”</a:t>
            </a:r>
          </a:p>
        </p:txBody>
      </p:sp>
      <p:pic>
        <p:nvPicPr>
          <p:cNvPr id="74" name="Picture 73"/>
          <p:cNvPicPr>
            <a:picLocks noChangeAspect="1" noChangeArrowheads="1"/>
          </p:cNvPicPr>
          <p:nvPr/>
        </p:nvPicPr>
        <p:blipFill rotWithShape="1">
          <a:blip r:embed="rId3">
            <a:extLst>
              <a:ext uri="{28A0092B-C50C-407E-A947-70E740481C1C}">
                <a14:useLocalDpi xmlns:a14="http://schemas.microsoft.com/office/drawing/2010/main" val="0"/>
              </a:ext>
            </a:extLst>
          </a:blip>
          <a:srcRect l="4073" t="5960" r="12310" b="14088"/>
          <a:stretch/>
        </p:blipFill>
        <p:spPr bwMode="auto">
          <a:xfrm>
            <a:off x="4262283" y="2375546"/>
            <a:ext cx="4181169" cy="1991032"/>
          </a:xfrm>
          <a:prstGeom prst="rect">
            <a:avLst/>
          </a:prstGeom>
          <a:noFill/>
          <a:ln w="31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5" name="Straight Connector 74"/>
          <p:cNvCxnSpPr/>
          <p:nvPr/>
        </p:nvCxnSpPr>
        <p:spPr>
          <a:xfrm>
            <a:off x="728283" y="3472264"/>
            <a:ext cx="2673823" cy="0"/>
          </a:xfrm>
          <a:prstGeom prst="line">
            <a:avLst/>
          </a:prstGeom>
          <a:ln w="1270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76" name="TextBox 75"/>
          <p:cNvSpPr txBox="1"/>
          <p:nvPr/>
        </p:nvSpPr>
        <p:spPr>
          <a:xfrm>
            <a:off x="428979" y="3249526"/>
            <a:ext cx="659155" cy="230832"/>
          </a:xfrm>
          <a:prstGeom prst="rect">
            <a:avLst/>
          </a:prstGeom>
          <a:noFill/>
        </p:spPr>
        <p:txBody>
          <a:bodyPr wrap="none" rtlCol="0">
            <a:spAutoFit/>
          </a:bodyPr>
          <a:lstStyle/>
          <a:p>
            <a:r>
              <a:rPr lang="en-US" sz="900" b="1" dirty="0">
                <a:solidFill>
                  <a:srgbClr val="9BBB59">
                    <a:lumMod val="50000"/>
                  </a:srgbClr>
                </a:solidFill>
              </a:rPr>
              <a:t>Optimism</a:t>
            </a:r>
          </a:p>
        </p:txBody>
      </p:sp>
      <p:sp>
        <p:nvSpPr>
          <p:cNvPr id="77" name="TextBox 76"/>
          <p:cNvSpPr txBox="1"/>
          <p:nvPr/>
        </p:nvSpPr>
        <p:spPr>
          <a:xfrm>
            <a:off x="1165445" y="4097956"/>
            <a:ext cx="394660" cy="230832"/>
          </a:xfrm>
          <a:prstGeom prst="rect">
            <a:avLst/>
          </a:prstGeom>
          <a:noFill/>
        </p:spPr>
        <p:txBody>
          <a:bodyPr wrap="none" rtlCol="0">
            <a:spAutoFit/>
          </a:bodyPr>
          <a:lstStyle/>
          <a:p>
            <a:r>
              <a:rPr lang="en-US" sz="900" b="1" dirty="0">
                <a:solidFill>
                  <a:srgbClr val="9BBB59">
                    <a:lumMod val="50000"/>
                  </a:srgbClr>
                </a:solidFill>
              </a:rPr>
              <a:t>Fear</a:t>
            </a:r>
          </a:p>
        </p:txBody>
      </p:sp>
      <p:sp>
        <p:nvSpPr>
          <p:cNvPr id="78" name="TextBox 77"/>
          <p:cNvSpPr txBox="1"/>
          <p:nvPr/>
        </p:nvSpPr>
        <p:spPr>
          <a:xfrm>
            <a:off x="2369465" y="2860032"/>
            <a:ext cx="521297" cy="230832"/>
          </a:xfrm>
          <a:prstGeom prst="rect">
            <a:avLst/>
          </a:prstGeom>
          <a:noFill/>
        </p:spPr>
        <p:txBody>
          <a:bodyPr wrap="none" rtlCol="0">
            <a:spAutoFit/>
          </a:bodyPr>
          <a:lstStyle/>
          <a:p>
            <a:r>
              <a:rPr lang="en-US" sz="900" b="1" dirty="0">
                <a:solidFill>
                  <a:srgbClr val="9BBB59">
                    <a:lumMod val="50000"/>
                  </a:srgbClr>
                </a:solidFill>
              </a:rPr>
              <a:t>Elation</a:t>
            </a:r>
          </a:p>
        </p:txBody>
      </p:sp>
      <p:sp>
        <p:nvSpPr>
          <p:cNvPr id="79" name="TextBox 78"/>
          <p:cNvSpPr txBox="1"/>
          <p:nvPr/>
        </p:nvSpPr>
        <p:spPr>
          <a:xfrm>
            <a:off x="3072528" y="3480358"/>
            <a:ext cx="659155" cy="230832"/>
          </a:xfrm>
          <a:prstGeom prst="rect">
            <a:avLst/>
          </a:prstGeom>
          <a:noFill/>
        </p:spPr>
        <p:txBody>
          <a:bodyPr wrap="none" rtlCol="0">
            <a:spAutoFit/>
          </a:bodyPr>
          <a:lstStyle/>
          <a:p>
            <a:r>
              <a:rPr lang="en-US" sz="900" b="1" dirty="0">
                <a:solidFill>
                  <a:srgbClr val="9BBB59">
                    <a:lumMod val="50000"/>
                  </a:srgbClr>
                </a:solidFill>
              </a:rPr>
              <a:t>Optimism</a:t>
            </a:r>
          </a:p>
        </p:txBody>
      </p:sp>
      <p:cxnSp>
        <p:nvCxnSpPr>
          <p:cNvPr id="80" name="Straight Connector 79"/>
          <p:cNvCxnSpPr>
            <a:stCxn id="89" idx="2"/>
          </p:cNvCxnSpPr>
          <p:nvPr/>
        </p:nvCxnSpPr>
        <p:spPr>
          <a:xfrm>
            <a:off x="758557" y="3480358"/>
            <a:ext cx="604218" cy="617598"/>
          </a:xfrm>
          <a:prstGeom prst="line">
            <a:avLst/>
          </a:prstGeom>
          <a:ln w="12700" cap="rnd">
            <a:headEnd type="oval"/>
            <a:tailEnd type="ova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flipV="1">
            <a:off x="1362775" y="3090864"/>
            <a:ext cx="1267339" cy="1007092"/>
          </a:xfrm>
          <a:prstGeom prst="line">
            <a:avLst/>
          </a:prstGeom>
          <a:ln w="12700" cap="rnd">
            <a:headEnd type="oval"/>
            <a:tailEnd type="oval"/>
          </a:ln>
        </p:spPr>
        <p:style>
          <a:lnRef idx="2">
            <a:schemeClr val="accent1"/>
          </a:lnRef>
          <a:fillRef idx="0">
            <a:schemeClr val="accent1"/>
          </a:fillRef>
          <a:effectRef idx="1">
            <a:schemeClr val="accent1"/>
          </a:effectRef>
          <a:fontRef idx="minor">
            <a:schemeClr val="tx1"/>
          </a:fontRef>
        </p:style>
      </p:cxnSp>
      <p:cxnSp>
        <p:nvCxnSpPr>
          <p:cNvPr id="82" name="Straight Connector 81"/>
          <p:cNvCxnSpPr>
            <a:stCxn id="92" idx="2"/>
          </p:cNvCxnSpPr>
          <p:nvPr/>
        </p:nvCxnSpPr>
        <p:spPr>
          <a:xfrm>
            <a:off x="2630114" y="3090864"/>
            <a:ext cx="771992" cy="389494"/>
          </a:xfrm>
          <a:prstGeom prst="line">
            <a:avLst/>
          </a:prstGeom>
          <a:ln w="12700" cap="rnd">
            <a:headEnd type="oval"/>
            <a:tailEnd type="oval"/>
          </a:ln>
        </p:spPr>
        <p:style>
          <a:lnRef idx="2">
            <a:schemeClr val="accent1"/>
          </a:lnRef>
          <a:fillRef idx="0">
            <a:schemeClr val="accent1"/>
          </a:fillRef>
          <a:effectRef idx="1">
            <a:schemeClr val="accent1"/>
          </a:effectRef>
          <a:fontRef idx="minor">
            <a:schemeClr val="tx1"/>
          </a:fontRef>
        </p:style>
      </p:cxnSp>
      <p:sp>
        <p:nvSpPr>
          <p:cNvPr id="83" name="TextBox 82"/>
          <p:cNvSpPr txBox="1"/>
          <p:nvPr/>
        </p:nvSpPr>
        <p:spPr>
          <a:xfrm>
            <a:off x="4828724" y="3078310"/>
            <a:ext cx="659155" cy="230832"/>
          </a:xfrm>
          <a:prstGeom prst="rect">
            <a:avLst/>
          </a:prstGeom>
          <a:noFill/>
        </p:spPr>
        <p:txBody>
          <a:bodyPr wrap="none" rtlCol="0">
            <a:spAutoFit/>
          </a:bodyPr>
          <a:lstStyle/>
          <a:p>
            <a:r>
              <a:rPr lang="en-US" sz="900" b="1" dirty="0">
                <a:solidFill>
                  <a:srgbClr val="9BBB59">
                    <a:lumMod val="50000"/>
                  </a:srgbClr>
                </a:solidFill>
              </a:rPr>
              <a:t>Optimism</a:t>
            </a:r>
          </a:p>
        </p:txBody>
      </p:sp>
      <p:sp>
        <p:nvSpPr>
          <p:cNvPr id="84" name="TextBox 83"/>
          <p:cNvSpPr txBox="1"/>
          <p:nvPr/>
        </p:nvSpPr>
        <p:spPr>
          <a:xfrm>
            <a:off x="4999721" y="3789157"/>
            <a:ext cx="394660" cy="230832"/>
          </a:xfrm>
          <a:prstGeom prst="rect">
            <a:avLst/>
          </a:prstGeom>
          <a:noFill/>
        </p:spPr>
        <p:txBody>
          <a:bodyPr wrap="none" rtlCol="0">
            <a:spAutoFit/>
          </a:bodyPr>
          <a:lstStyle/>
          <a:p>
            <a:r>
              <a:rPr lang="en-US" sz="900" b="1" dirty="0">
                <a:solidFill>
                  <a:prstClr val="white"/>
                </a:solidFill>
              </a:rPr>
              <a:t>Fear</a:t>
            </a:r>
          </a:p>
        </p:txBody>
      </p:sp>
      <p:sp>
        <p:nvSpPr>
          <p:cNvPr id="85" name="TextBox 84"/>
          <p:cNvSpPr txBox="1"/>
          <p:nvPr/>
        </p:nvSpPr>
        <p:spPr>
          <a:xfrm>
            <a:off x="5673203" y="2629200"/>
            <a:ext cx="521297" cy="230832"/>
          </a:xfrm>
          <a:prstGeom prst="rect">
            <a:avLst/>
          </a:prstGeom>
          <a:noFill/>
        </p:spPr>
        <p:txBody>
          <a:bodyPr wrap="none" rtlCol="0">
            <a:spAutoFit/>
          </a:bodyPr>
          <a:lstStyle/>
          <a:p>
            <a:r>
              <a:rPr lang="en-US" sz="900" b="1" dirty="0">
                <a:solidFill>
                  <a:srgbClr val="9BBB59">
                    <a:lumMod val="50000"/>
                  </a:srgbClr>
                </a:solidFill>
              </a:rPr>
              <a:t>Elation</a:t>
            </a:r>
          </a:p>
        </p:txBody>
      </p:sp>
      <p:sp>
        <p:nvSpPr>
          <p:cNvPr id="86" name="TextBox 85"/>
          <p:cNvSpPr txBox="1"/>
          <p:nvPr/>
        </p:nvSpPr>
        <p:spPr>
          <a:xfrm>
            <a:off x="6016680" y="3206071"/>
            <a:ext cx="659155" cy="230832"/>
          </a:xfrm>
          <a:prstGeom prst="rect">
            <a:avLst/>
          </a:prstGeom>
          <a:noFill/>
        </p:spPr>
        <p:txBody>
          <a:bodyPr wrap="none" rtlCol="0">
            <a:spAutoFit/>
          </a:bodyPr>
          <a:lstStyle/>
          <a:p>
            <a:r>
              <a:rPr lang="en-US" sz="900" b="1" dirty="0">
                <a:solidFill>
                  <a:srgbClr val="9BBB59">
                    <a:lumMod val="50000"/>
                  </a:srgbClr>
                </a:solidFill>
              </a:rPr>
              <a:t>Optimism</a:t>
            </a:r>
          </a:p>
        </p:txBody>
      </p:sp>
      <p:grpSp>
        <p:nvGrpSpPr>
          <p:cNvPr id="87" name="Group 86"/>
          <p:cNvGrpSpPr/>
          <p:nvPr/>
        </p:nvGrpSpPr>
        <p:grpSpPr>
          <a:xfrm>
            <a:off x="707982" y="3320444"/>
            <a:ext cx="4166127" cy="216578"/>
            <a:chOff x="707982" y="2928556"/>
            <a:chExt cx="4166127" cy="216578"/>
          </a:xfrm>
        </p:grpSpPr>
        <p:sp>
          <p:nvSpPr>
            <p:cNvPr id="88" name="Oval 87"/>
            <p:cNvSpPr/>
            <p:nvPr/>
          </p:nvSpPr>
          <p:spPr>
            <a:xfrm>
              <a:off x="707982" y="3043984"/>
              <a:ext cx="101150" cy="101150"/>
            </a:xfrm>
            <a:prstGeom prst="ellipse">
              <a:avLst/>
            </a:prstGeom>
            <a:noFill/>
            <a:ln w="28575">
              <a:solidFill>
                <a:schemeClr val="accent6">
                  <a:lumMod val="50000"/>
                </a:schemeClr>
              </a:solidFill>
            </a:ln>
            <a:effectLst>
              <a:glow rad="139700">
                <a:schemeClr val="accent6">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89" name="Oval 88"/>
            <p:cNvSpPr/>
            <p:nvPr/>
          </p:nvSpPr>
          <p:spPr>
            <a:xfrm>
              <a:off x="4772959" y="2928556"/>
              <a:ext cx="101150" cy="101150"/>
            </a:xfrm>
            <a:prstGeom prst="ellipse">
              <a:avLst/>
            </a:prstGeom>
            <a:noFill/>
            <a:ln w="28575">
              <a:solidFill>
                <a:schemeClr val="accent6">
                  <a:lumMod val="50000"/>
                </a:schemeClr>
              </a:solidFill>
            </a:ln>
            <a:effectLst>
              <a:glow rad="139700">
                <a:schemeClr val="accent6">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grpSp>
      <p:grpSp>
        <p:nvGrpSpPr>
          <p:cNvPr id="90" name="Group 89"/>
          <p:cNvGrpSpPr/>
          <p:nvPr/>
        </p:nvGrpSpPr>
        <p:grpSpPr>
          <a:xfrm>
            <a:off x="1312200" y="3660615"/>
            <a:ext cx="3908888" cy="502217"/>
            <a:chOff x="1312200" y="3268727"/>
            <a:chExt cx="3908888" cy="502217"/>
          </a:xfrm>
        </p:grpSpPr>
        <p:sp>
          <p:nvSpPr>
            <p:cNvPr id="91" name="Oval 90"/>
            <p:cNvSpPr/>
            <p:nvPr/>
          </p:nvSpPr>
          <p:spPr>
            <a:xfrm>
              <a:off x="1312200" y="3669794"/>
              <a:ext cx="101150" cy="101150"/>
            </a:xfrm>
            <a:prstGeom prst="ellipse">
              <a:avLst/>
            </a:prstGeom>
            <a:noFill/>
            <a:ln w="28575">
              <a:solidFill>
                <a:schemeClr val="accent6">
                  <a:lumMod val="50000"/>
                </a:schemeClr>
              </a:solidFill>
            </a:ln>
            <a:effectLst>
              <a:glow rad="139700">
                <a:schemeClr val="accent6">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92" name="Oval 91"/>
            <p:cNvSpPr/>
            <p:nvPr/>
          </p:nvSpPr>
          <p:spPr>
            <a:xfrm>
              <a:off x="5119938" y="3268727"/>
              <a:ext cx="101150" cy="101150"/>
            </a:xfrm>
            <a:prstGeom prst="ellipse">
              <a:avLst/>
            </a:prstGeom>
            <a:noFill/>
            <a:ln w="28575">
              <a:solidFill>
                <a:schemeClr val="accent6">
                  <a:lumMod val="50000"/>
                </a:schemeClr>
              </a:solidFill>
            </a:ln>
            <a:effectLst>
              <a:glow rad="139700">
                <a:schemeClr val="accent6">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grpSp>
      <p:grpSp>
        <p:nvGrpSpPr>
          <p:cNvPr id="93" name="Group 92"/>
          <p:cNvGrpSpPr/>
          <p:nvPr/>
        </p:nvGrpSpPr>
        <p:grpSpPr>
          <a:xfrm>
            <a:off x="2569423" y="2833733"/>
            <a:ext cx="3415003" cy="319322"/>
            <a:chOff x="2569423" y="2441845"/>
            <a:chExt cx="3415003" cy="319322"/>
          </a:xfrm>
        </p:grpSpPr>
        <p:sp>
          <p:nvSpPr>
            <p:cNvPr id="94" name="Oval 93"/>
            <p:cNvSpPr/>
            <p:nvPr/>
          </p:nvSpPr>
          <p:spPr>
            <a:xfrm>
              <a:off x="2569423" y="2660017"/>
              <a:ext cx="101150" cy="101150"/>
            </a:xfrm>
            <a:prstGeom prst="ellipse">
              <a:avLst/>
            </a:prstGeom>
            <a:noFill/>
            <a:ln w="28575">
              <a:solidFill>
                <a:schemeClr val="accent6">
                  <a:lumMod val="50000"/>
                </a:schemeClr>
              </a:solidFill>
            </a:ln>
            <a:effectLst>
              <a:glow rad="139700">
                <a:schemeClr val="accent6">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95" name="Oval 94"/>
            <p:cNvSpPr/>
            <p:nvPr/>
          </p:nvSpPr>
          <p:spPr>
            <a:xfrm>
              <a:off x="5883276" y="2441845"/>
              <a:ext cx="101150" cy="101150"/>
            </a:xfrm>
            <a:prstGeom prst="ellipse">
              <a:avLst/>
            </a:prstGeom>
            <a:noFill/>
            <a:ln w="28575">
              <a:solidFill>
                <a:schemeClr val="accent6">
                  <a:lumMod val="50000"/>
                </a:schemeClr>
              </a:solidFill>
            </a:ln>
            <a:effectLst>
              <a:glow rad="139700">
                <a:schemeClr val="accent6">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grpSp>
      <p:grpSp>
        <p:nvGrpSpPr>
          <p:cNvPr id="96" name="Group 95"/>
          <p:cNvGrpSpPr/>
          <p:nvPr/>
        </p:nvGrpSpPr>
        <p:grpSpPr>
          <a:xfrm>
            <a:off x="3351531" y="3105140"/>
            <a:ext cx="2968804" cy="430037"/>
            <a:chOff x="3351531" y="2713252"/>
            <a:chExt cx="2968804" cy="430037"/>
          </a:xfrm>
        </p:grpSpPr>
        <p:sp>
          <p:nvSpPr>
            <p:cNvPr id="97" name="Oval 96"/>
            <p:cNvSpPr/>
            <p:nvPr/>
          </p:nvSpPr>
          <p:spPr>
            <a:xfrm>
              <a:off x="3351531" y="3042139"/>
              <a:ext cx="101150" cy="101150"/>
            </a:xfrm>
            <a:prstGeom prst="ellipse">
              <a:avLst/>
            </a:prstGeom>
            <a:noFill/>
            <a:ln w="28575">
              <a:solidFill>
                <a:schemeClr val="accent6">
                  <a:lumMod val="50000"/>
                </a:schemeClr>
              </a:solidFill>
            </a:ln>
            <a:effectLst>
              <a:glow rad="139700">
                <a:schemeClr val="accent6">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98" name="Oval 97"/>
            <p:cNvSpPr/>
            <p:nvPr/>
          </p:nvSpPr>
          <p:spPr>
            <a:xfrm>
              <a:off x="6219185" y="2713252"/>
              <a:ext cx="101150" cy="101150"/>
            </a:xfrm>
            <a:prstGeom prst="ellipse">
              <a:avLst/>
            </a:prstGeom>
            <a:noFill/>
            <a:ln w="28575">
              <a:solidFill>
                <a:schemeClr val="accent6">
                  <a:lumMod val="50000"/>
                </a:schemeClr>
              </a:solidFill>
            </a:ln>
            <a:effectLst>
              <a:glow rad="139700">
                <a:schemeClr val="accent6">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grpSp>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b="12840"/>
          <a:stretch/>
        </p:blipFill>
        <p:spPr>
          <a:xfrm>
            <a:off x="578210" y="4393243"/>
            <a:ext cx="1722703" cy="1467729"/>
          </a:xfrm>
          <a:prstGeom prst="rect">
            <a:avLst/>
          </a:prstGeom>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b="10497"/>
          <a:stretch/>
        </p:blipFill>
        <p:spPr>
          <a:xfrm>
            <a:off x="1927630" y="1832469"/>
            <a:ext cx="1457623" cy="988603"/>
          </a:xfrm>
          <a:prstGeom prst="rect">
            <a:avLst/>
          </a:prstGeom>
        </p:spPr>
      </p:pic>
    </p:spTree>
    <p:extLst>
      <p:ext uri="{BB962C8B-B14F-4D97-AF65-F5344CB8AC3E}">
        <p14:creationId xmlns:p14="http://schemas.microsoft.com/office/powerpoint/2010/main" val="2484707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fade">
                                      <p:cBhvr>
                                        <p:cTn id="7" dur="1000"/>
                                        <p:tgtEl>
                                          <p:spTgt spid="87"/>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90"/>
                                        </p:tgtEl>
                                        <p:attrNameLst>
                                          <p:attrName>style.visibility</p:attrName>
                                        </p:attrNameLst>
                                      </p:cBhvr>
                                      <p:to>
                                        <p:strVal val="visible"/>
                                      </p:to>
                                    </p:set>
                                    <p:animEffect transition="in" filter="fade">
                                      <p:cBhvr>
                                        <p:cTn id="11" dur="1000"/>
                                        <p:tgtEl>
                                          <p:spTgt spid="90"/>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93"/>
                                        </p:tgtEl>
                                        <p:attrNameLst>
                                          <p:attrName>style.visibility</p:attrName>
                                        </p:attrNameLst>
                                      </p:cBhvr>
                                      <p:to>
                                        <p:strVal val="visible"/>
                                      </p:to>
                                    </p:set>
                                    <p:animEffect transition="in" filter="fade">
                                      <p:cBhvr>
                                        <p:cTn id="15" dur="1000"/>
                                        <p:tgtEl>
                                          <p:spTgt spid="93"/>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96"/>
                                        </p:tgtEl>
                                        <p:attrNameLst>
                                          <p:attrName>style.visibility</p:attrName>
                                        </p:attrNameLst>
                                      </p:cBhvr>
                                      <p:to>
                                        <p:strVal val="visible"/>
                                      </p:to>
                                    </p:set>
                                    <p:animEffect transition="in" filter="fade">
                                      <p:cBhvr>
                                        <p:cTn id="19" dur="10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501445" y="283464"/>
            <a:ext cx="8642556" cy="1100666"/>
          </a:xfrm>
          <a:prstGeom prst="rect">
            <a:avLst/>
          </a:prstGeom>
        </p:spPr>
        <p:txBody>
          <a:bodyPr vert="horz" lIns="91440" tIns="45720" rIns="91440" bIns="45720" rtlCol="0" anchor="t" anchorCtr="0">
            <a:normAutofit/>
          </a:bodyPr>
          <a:lstStyle>
            <a:lvl1pPr algn="l" defTabSz="457200" rtl="0" eaLnBrk="1" latinLnBrk="0" hangingPunct="1">
              <a:spcBef>
                <a:spcPct val="0"/>
              </a:spcBef>
              <a:buNone/>
              <a:defRPr sz="4400" kern="1200">
                <a:solidFill>
                  <a:srgbClr val="FFFFFF"/>
                </a:solidFill>
                <a:latin typeface="Arial"/>
                <a:ea typeface="+mj-ea"/>
                <a:cs typeface="Arial"/>
              </a:defRPr>
            </a:lvl1pPr>
          </a:lstStyle>
          <a:p>
            <a:r>
              <a:rPr lang="en-US" sz="2800" dirty="0">
                <a:latin typeface="Calibri"/>
              </a:rPr>
              <a:t> Simple process combining </a:t>
            </a:r>
            <a:r>
              <a:rPr lang="en-US" sz="2800" b="1" dirty="0">
                <a:solidFill>
                  <a:srgbClr val="77C043"/>
                </a:solidFill>
                <a:latin typeface="Calibri"/>
              </a:rPr>
              <a:t>life</a:t>
            </a:r>
            <a:r>
              <a:rPr lang="en-US" sz="2800" dirty="0">
                <a:solidFill>
                  <a:srgbClr val="77C043"/>
                </a:solidFill>
                <a:latin typeface="Calibri"/>
              </a:rPr>
              <a:t> </a:t>
            </a:r>
            <a:r>
              <a:rPr lang="en-US" sz="2800" b="1" dirty="0">
                <a:solidFill>
                  <a:srgbClr val="77C043"/>
                </a:solidFill>
                <a:latin typeface="Calibri"/>
              </a:rPr>
              <a:t>goals</a:t>
            </a:r>
            <a:r>
              <a:rPr lang="en-US" sz="2800" dirty="0">
                <a:solidFill>
                  <a:srgbClr val="77C043"/>
                </a:solidFill>
                <a:latin typeface="Calibri"/>
              </a:rPr>
              <a:t> </a:t>
            </a:r>
            <a:r>
              <a:rPr lang="en-US" sz="2800" dirty="0">
                <a:latin typeface="Calibri"/>
              </a:rPr>
              <a:t>and </a:t>
            </a:r>
            <a:r>
              <a:rPr lang="en-US" sz="2800" dirty="0">
                <a:solidFill>
                  <a:prstClr val="white"/>
                </a:solidFill>
                <a:latin typeface="Calibri"/>
              </a:rPr>
              <a:t>investing</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200" y="3466064"/>
            <a:ext cx="2071594" cy="378774"/>
          </a:xfrm>
          <a:prstGeom prst="rect">
            <a:avLst/>
          </a:prstGeom>
        </p:spPr>
      </p:pic>
      <p:pic>
        <p:nvPicPr>
          <p:cNvPr id="3" name="Picture 2" descr="A picture containing bicycle, black, blue, large&#10;&#10;Description automatically generated">
            <a:extLst>
              <a:ext uri="{FF2B5EF4-FFF2-40B4-BE49-F238E27FC236}">
                <a16:creationId xmlns:a16="http://schemas.microsoft.com/office/drawing/2014/main" id="{CB636367-2BAB-4E51-B9F6-DBDED97BCC45}"/>
              </a:ext>
            </a:extLst>
          </p:cNvPr>
          <p:cNvPicPr>
            <a:picLocks noChangeAspect="1"/>
          </p:cNvPicPr>
          <p:nvPr/>
        </p:nvPicPr>
        <p:blipFill>
          <a:blip r:embed="rId4"/>
          <a:stretch>
            <a:fillRect/>
          </a:stretch>
        </p:blipFill>
        <p:spPr>
          <a:xfrm>
            <a:off x="3503213" y="1220578"/>
            <a:ext cx="4726994" cy="4722471"/>
          </a:xfrm>
          <a:prstGeom prst="rect">
            <a:avLst/>
          </a:prstGeom>
        </p:spPr>
      </p:pic>
    </p:spTree>
    <p:extLst>
      <p:ext uri="{BB962C8B-B14F-4D97-AF65-F5344CB8AC3E}">
        <p14:creationId xmlns:p14="http://schemas.microsoft.com/office/powerpoint/2010/main" val="1402732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688" y="2419095"/>
            <a:ext cx="7303705" cy="1819656"/>
          </a:xfrm>
          <a:prstGeom prst="rect">
            <a:avLst/>
          </a:prstGeom>
        </p:spPr>
      </p:pic>
    </p:spTree>
    <p:extLst>
      <p:ext uri="{BB962C8B-B14F-4D97-AF65-F5344CB8AC3E}">
        <p14:creationId xmlns:p14="http://schemas.microsoft.com/office/powerpoint/2010/main" val="42815278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02920" y="283464"/>
            <a:ext cx="7772400" cy="995362"/>
          </a:xfrm>
        </p:spPr>
        <p:txBody>
          <a:bodyPr anchor="t" anchorCtr="0">
            <a:normAutofit/>
          </a:bodyPr>
          <a:lstStyle/>
          <a:p>
            <a:r>
              <a:rPr lang="en-US" sz="2800" dirty="0">
                <a:latin typeface="Calibri" charset="0"/>
                <a:ea typeface="Calibri" charset="0"/>
                <a:cs typeface="Calibri" charset="0"/>
              </a:rPr>
              <a:t>Important Disclosures</a:t>
            </a:r>
          </a:p>
        </p:txBody>
      </p:sp>
      <p:sp>
        <p:nvSpPr>
          <p:cNvPr id="3" name="Rectangle 2"/>
          <p:cNvSpPr/>
          <p:nvPr/>
        </p:nvSpPr>
        <p:spPr>
          <a:xfrm>
            <a:off x="218439" y="1291215"/>
            <a:ext cx="8707120" cy="4339650"/>
          </a:xfrm>
          <a:prstGeom prst="rect">
            <a:avLst/>
          </a:prstGeom>
        </p:spPr>
        <p:txBody>
          <a:bodyPr wrap="square">
            <a:spAutoFit/>
          </a:bodyPr>
          <a:lstStyle/>
          <a:p>
            <a:r>
              <a:rPr lang="en-US" sz="1200" dirty="0">
                <a:solidFill>
                  <a:srgbClr val="595959"/>
                </a:solidFill>
              </a:rPr>
              <a:t>©2018 Wealthcare Capital Management LLC and Wealthcare Advisory Partners LLC (collectively, “Wealthcare”) are registered investment advisors with the U.S. Securities and Exchange Commission (SEC) under the Investment Advisors Act of 1940.  All Rights Reserved. </a:t>
            </a:r>
          </a:p>
          <a:p>
            <a:endParaRPr lang="en-US" sz="1200" dirty="0">
              <a:solidFill>
                <a:srgbClr val="595959"/>
              </a:solidFill>
            </a:endParaRPr>
          </a:p>
          <a:p>
            <a:r>
              <a:rPr lang="en-US" sz="1200" dirty="0">
                <a:solidFill>
                  <a:srgbClr val="595959"/>
                </a:solidFill>
              </a:rPr>
              <a:t>This information is provided for educational and informational purposes only and is not to be considered advice. Information is derived from sources which are believed to be reliable, but are not independently audited. Views and opinions are subject to change at any time based on market and other conditions. It is not intended to offer or deliver investment advice in any way. Information regarding investment services is provided solely to gain an understanding of our investment philosophy, our strategies and to be able to contact us for further information.</a:t>
            </a:r>
          </a:p>
          <a:p>
            <a:endParaRPr lang="en-US" sz="1200" dirty="0">
              <a:solidFill>
                <a:srgbClr val="595959"/>
              </a:solidFill>
            </a:endParaRPr>
          </a:p>
          <a:p>
            <a:r>
              <a:rPr lang="en-US" sz="1200" dirty="0">
                <a:solidFill>
                  <a:srgbClr val="595959"/>
                </a:solidFill>
              </a:rPr>
              <a:t>To better understand the nature and scope of the advisory services and business practices, as well as the AUM breakdown of Wealthcare Capital Management LLC and Wealthcare Advisory Partners LLC, please review our SEC Form ADV Part 2A, which is available by contacting </a:t>
            </a:r>
            <a:r>
              <a:rPr lang="en-US" sz="1200" dirty="0">
                <a:solidFill>
                  <a:srgbClr val="595959"/>
                </a:solidFill>
                <a:hlinkClick r:id="rId2"/>
              </a:rPr>
              <a:t>compliance@wealthcarecapital.com</a:t>
            </a:r>
            <a:r>
              <a:rPr lang="en-US" sz="1200" dirty="0">
                <a:solidFill>
                  <a:srgbClr val="595959"/>
                </a:solidFill>
              </a:rPr>
              <a:t>. Wealthcare’s GDX360® is a fiduciary process that integrates goals-based planning with investment implementation that includes cost and tax management services designed to put clients first. WealthcareGDX® and GDX360® are trademarks of Wealthcare Capital Management IP LLC.</a:t>
            </a:r>
          </a:p>
          <a:p>
            <a:endParaRPr lang="en-US" altLang="en-US" sz="1200" dirty="0">
              <a:solidFill>
                <a:srgbClr val="595959"/>
              </a:solidFill>
              <a:cs typeface="Arial" pitchFamily="34" charset="0"/>
            </a:endParaRPr>
          </a:p>
          <a:p>
            <a:pPr>
              <a:spcBef>
                <a:spcPct val="0"/>
              </a:spcBef>
            </a:pPr>
            <a:r>
              <a:rPr lang="en-US" altLang="en-US" sz="1200" dirty="0">
                <a:solidFill>
                  <a:srgbClr val="595959"/>
                </a:solidFill>
                <a:cs typeface="Arial" pitchFamily="34" charset="0"/>
              </a:rPr>
              <a:t>Examples and concepts used in this presentation are for illustrative, educational purposes and are not a representation or guarantee of specific results for any one specific existing client of Wealthcare or any of its other DBAs. In addition, Wealthcare cannot guarantee any specific financial return results for any client or guarantee a client will in all circumstances of changing personal financial goals and market conditions be able to remain in a client's Wealthcare Comfort Zone®, as that term is illustrated in this presentation.   Past performance is not a guide to future performance.  Illustrative data used in the presentation regarding market, asset class or other investment returns or other investment statistics on exchange-traded funds and mutual funds, including average investor returns, is from sources believed reliable but not verified independently by Wealthcare.</a:t>
            </a:r>
            <a:br>
              <a:rPr lang="en-US" altLang="en-US" sz="1200" dirty="0">
                <a:solidFill>
                  <a:srgbClr val="595959"/>
                </a:solidFill>
                <a:cs typeface="Arial" pitchFamily="34" charset="0"/>
              </a:rPr>
            </a:br>
            <a:endParaRPr lang="en-US" altLang="en-US" sz="1200" dirty="0">
              <a:solidFill>
                <a:srgbClr val="595959"/>
              </a:solidFill>
              <a:cs typeface="Arial" pitchFamily="34" charset="0"/>
            </a:endParaRPr>
          </a:p>
        </p:txBody>
      </p:sp>
      <p:sp>
        <p:nvSpPr>
          <p:cNvPr id="6" name="TextBox 5"/>
          <p:cNvSpPr txBox="1">
            <a:spLocks noChangeArrowheads="1"/>
          </p:cNvSpPr>
          <p:nvPr/>
        </p:nvSpPr>
        <p:spPr bwMode="auto">
          <a:xfrm>
            <a:off x="2514600" y="5804822"/>
            <a:ext cx="411479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300"/>
              </a:spcBef>
              <a:buSzPct val="85000"/>
              <a:buFont typeface="Lucida Grande"/>
              <a:defRPr b="1">
                <a:solidFill>
                  <a:srgbClr val="3B6E8F"/>
                </a:solidFill>
                <a:latin typeface="Arial Narrow" pitchFamily="34" charset="0"/>
                <a:ea typeface="ＭＳ Ｐゴシック" pitchFamily="34" charset="-128"/>
                <a:cs typeface="Arial Narrow" pitchFamily="34" charset="0"/>
              </a:defRPr>
            </a:lvl1pPr>
            <a:lvl2pPr marL="742950" indent="-285750" eaLnBrk="0" hangingPunct="0">
              <a:spcBef>
                <a:spcPts val="300"/>
              </a:spcBef>
              <a:buSzPct val="85000"/>
              <a:buFont typeface="Lucida Grande"/>
              <a:buChar char="›"/>
              <a:defRPr>
                <a:solidFill>
                  <a:srgbClr val="7F7F7F"/>
                </a:solidFill>
                <a:latin typeface="Arial Narrow" pitchFamily="34" charset="0"/>
                <a:ea typeface="ＭＳ Ｐゴシック" pitchFamily="34" charset="-128"/>
                <a:cs typeface="Arial Narrow" pitchFamily="34" charset="0"/>
              </a:defRPr>
            </a:lvl2pPr>
            <a:lvl3pPr marL="1143000" indent="-228600" eaLnBrk="0" hangingPunct="0">
              <a:spcBef>
                <a:spcPts val="300"/>
              </a:spcBef>
              <a:buSzPct val="85000"/>
              <a:buFont typeface="Lucida Grande"/>
              <a:buChar char="›"/>
              <a:defRPr>
                <a:solidFill>
                  <a:srgbClr val="717073"/>
                </a:solidFill>
                <a:latin typeface="Arial Narrow" pitchFamily="34" charset="0"/>
                <a:ea typeface="ＭＳ Ｐゴシック" pitchFamily="34" charset="-128"/>
                <a:cs typeface="Arial Narrow" pitchFamily="34" charset="0"/>
              </a:defRPr>
            </a:lvl3pPr>
            <a:lvl4pPr marL="1600200" indent="-228600" eaLnBrk="0" hangingPunct="0">
              <a:spcBef>
                <a:spcPts val="300"/>
              </a:spcBef>
              <a:buSzPct val="85000"/>
              <a:buFont typeface="Lucida Grande"/>
              <a:buChar char="›"/>
              <a:defRPr>
                <a:solidFill>
                  <a:srgbClr val="717073"/>
                </a:solidFill>
                <a:latin typeface="Arial Narrow" pitchFamily="34" charset="0"/>
                <a:ea typeface="ＭＳ Ｐゴシック" pitchFamily="34" charset="-128"/>
                <a:cs typeface="Arial Narrow" pitchFamily="34" charset="0"/>
              </a:defRPr>
            </a:lvl4pPr>
            <a:lvl5pPr marL="2057400" indent="-228600" eaLnBrk="0" hangingPunct="0">
              <a:spcBef>
                <a:spcPts val="300"/>
              </a:spcBef>
              <a:buSzPct val="85000"/>
              <a:buFont typeface="Lucida Grande"/>
              <a:buChar char="›"/>
              <a:defRPr>
                <a:solidFill>
                  <a:srgbClr val="717073"/>
                </a:solidFill>
                <a:latin typeface="Arial Narrow" pitchFamily="34" charset="0"/>
                <a:ea typeface="ＭＳ Ｐゴシック" pitchFamily="34" charset="-128"/>
                <a:cs typeface="Arial Narrow" pitchFamily="34" charset="0"/>
              </a:defRPr>
            </a:lvl5pPr>
            <a:lvl6pPr marL="2514600" indent="-228600" eaLnBrk="0" fontAlgn="base" hangingPunct="0">
              <a:spcBef>
                <a:spcPts val="300"/>
              </a:spcBef>
              <a:spcAft>
                <a:spcPct val="0"/>
              </a:spcAft>
              <a:buSzPct val="85000"/>
              <a:buFont typeface="Lucida Grande"/>
              <a:buChar char="›"/>
              <a:defRPr>
                <a:solidFill>
                  <a:srgbClr val="717073"/>
                </a:solidFill>
                <a:latin typeface="Arial Narrow" pitchFamily="34" charset="0"/>
                <a:ea typeface="ＭＳ Ｐゴシック" pitchFamily="34" charset="-128"/>
                <a:cs typeface="Arial Narrow" pitchFamily="34" charset="0"/>
              </a:defRPr>
            </a:lvl6pPr>
            <a:lvl7pPr marL="2971800" indent="-228600" eaLnBrk="0" fontAlgn="base" hangingPunct="0">
              <a:spcBef>
                <a:spcPts val="300"/>
              </a:spcBef>
              <a:spcAft>
                <a:spcPct val="0"/>
              </a:spcAft>
              <a:buSzPct val="85000"/>
              <a:buFont typeface="Lucida Grande"/>
              <a:buChar char="›"/>
              <a:defRPr>
                <a:solidFill>
                  <a:srgbClr val="717073"/>
                </a:solidFill>
                <a:latin typeface="Arial Narrow" pitchFamily="34" charset="0"/>
                <a:ea typeface="ＭＳ Ｐゴシック" pitchFamily="34" charset="-128"/>
                <a:cs typeface="Arial Narrow" pitchFamily="34" charset="0"/>
              </a:defRPr>
            </a:lvl7pPr>
            <a:lvl8pPr marL="3429000" indent="-228600" eaLnBrk="0" fontAlgn="base" hangingPunct="0">
              <a:spcBef>
                <a:spcPts val="300"/>
              </a:spcBef>
              <a:spcAft>
                <a:spcPct val="0"/>
              </a:spcAft>
              <a:buSzPct val="85000"/>
              <a:buFont typeface="Lucida Grande"/>
              <a:buChar char="›"/>
              <a:defRPr>
                <a:solidFill>
                  <a:srgbClr val="717073"/>
                </a:solidFill>
                <a:latin typeface="Arial Narrow" pitchFamily="34" charset="0"/>
                <a:ea typeface="ＭＳ Ｐゴシック" pitchFamily="34" charset="-128"/>
                <a:cs typeface="Arial Narrow" pitchFamily="34" charset="0"/>
              </a:defRPr>
            </a:lvl8pPr>
            <a:lvl9pPr marL="3886200" indent="-228600" eaLnBrk="0" fontAlgn="base" hangingPunct="0">
              <a:spcBef>
                <a:spcPts val="300"/>
              </a:spcBef>
              <a:spcAft>
                <a:spcPct val="0"/>
              </a:spcAft>
              <a:buSzPct val="85000"/>
              <a:buFont typeface="Lucida Grande"/>
              <a:buChar char="›"/>
              <a:defRPr>
                <a:solidFill>
                  <a:srgbClr val="717073"/>
                </a:solidFill>
                <a:latin typeface="Arial Narrow" pitchFamily="34" charset="0"/>
                <a:ea typeface="ＭＳ Ｐゴシック" pitchFamily="34" charset="-128"/>
                <a:cs typeface="Arial Narrow" pitchFamily="34" charset="0"/>
              </a:defRPr>
            </a:lvl9pPr>
          </a:lstStyle>
          <a:p>
            <a:pPr eaLnBrk="1" hangingPunct="1">
              <a:spcBef>
                <a:spcPct val="0"/>
              </a:spcBef>
              <a:buSzTx/>
              <a:buFontTx/>
              <a:buNone/>
            </a:pPr>
            <a:r>
              <a:rPr lang="en-US" altLang="en-US" sz="1000" b="0" dirty="0">
                <a:solidFill>
                  <a:prstClr val="black">
                    <a:lumMod val="65000"/>
                    <a:lumOff val="35000"/>
                  </a:prstClr>
                </a:solidFill>
                <a:latin typeface="Calibri"/>
                <a:cs typeface="Arial" pitchFamily="34" charset="0"/>
              </a:rPr>
              <a:t>U.S. Patent Nos. 6,947,904, 7,562,040, 7,650,303, 7,765,138, and 7,991,675</a:t>
            </a:r>
          </a:p>
        </p:txBody>
      </p:sp>
    </p:spTree>
    <p:extLst>
      <p:ext uri="{BB962C8B-B14F-4D97-AF65-F5344CB8AC3E}">
        <p14:creationId xmlns:p14="http://schemas.microsoft.com/office/powerpoint/2010/main" val="1696247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1105989"/>
            <a:ext cx="4394200" cy="495191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 Placeholder 9"/>
          <p:cNvSpPr>
            <a:spLocks noGrp="1"/>
          </p:cNvSpPr>
          <p:nvPr>
            <p:ph type="body" sz="quarter" idx="10"/>
          </p:nvPr>
        </p:nvSpPr>
        <p:spPr>
          <a:xfrm>
            <a:off x="502920" y="283256"/>
            <a:ext cx="7772400" cy="995362"/>
          </a:xfrm>
        </p:spPr>
        <p:txBody>
          <a:bodyPr/>
          <a:lstStyle/>
          <a:p>
            <a:r>
              <a:rPr lang="en-US" dirty="0"/>
              <a:t>Meet Bill and Brenda</a:t>
            </a:r>
          </a:p>
        </p:txBody>
      </p:sp>
      <p:sp>
        <p:nvSpPr>
          <p:cNvPr id="4" name="Content Placeholder 2"/>
          <p:cNvSpPr txBox="1">
            <a:spLocks/>
          </p:cNvSpPr>
          <p:nvPr/>
        </p:nvSpPr>
        <p:spPr>
          <a:xfrm>
            <a:off x="3714158" y="1231502"/>
            <a:ext cx="5278482" cy="4745008"/>
          </a:xfrm>
          <a:prstGeom prst="rect">
            <a:avLst/>
          </a:prstGeom>
        </p:spPr>
        <p:txBody>
          <a:bodyPr lIns="0" tIns="0" rIns="0" bIns="0"/>
          <a:lstStyle/>
          <a:p>
            <a:pPr>
              <a:lnSpc>
                <a:spcPts val="1320"/>
              </a:lnSpc>
              <a:spcBef>
                <a:spcPct val="20000"/>
              </a:spcBef>
              <a:buFont typeface="Arial"/>
              <a:buNone/>
              <a:defRPr/>
            </a:pPr>
            <a:endParaRPr lang="en-US" sz="1200" cap="all" dirty="0">
              <a:solidFill>
                <a:prstClr val="black">
                  <a:lumMod val="50000"/>
                  <a:lumOff val="50000"/>
                </a:prstClr>
              </a:solidFill>
            </a:endParaRPr>
          </a:p>
          <a:p>
            <a:pPr marL="1085850" lvl="2" indent="-171450">
              <a:lnSpc>
                <a:spcPts val="1320"/>
              </a:lnSpc>
              <a:spcBef>
                <a:spcPct val="20000"/>
              </a:spcBef>
              <a:spcAft>
                <a:spcPts val="600"/>
              </a:spcAft>
              <a:buClr>
                <a:srgbClr val="00B0F0"/>
              </a:buClr>
              <a:buFont typeface="Calibri" panose="020F0502020204030204" pitchFamily="34" charset="0"/>
              <a:buChar char="&gt;"/>
              <a:defRPr/>
            </a:pPr>
            <a:r>
              <a:rPr lang="en-US" sz="1600" b="1" dirty="0">
                <a:solidFill>
                  <a:srgbClr val="005EA4"/>
                </a:solidFill>
              </a:rPr>
              <a:t>Bill and Brenda – both 60 years old</a:t>
            </a:r>
          </a:p>
          <a:p>
            <a:pPr marL="1085850" lvl="2" indent="-171450">
              <a:lnSpc>
                <a:spcPts val="1320"/>
              </a:lnSpc>
              <a:spcBef>
                <a:spcPct val="20000"/>
              </a:spcBef>
              <a:spcAft>
                <a:spcPts val="600"/>
              </a:spcAft>
              <a:buClr>
                <a:srgbClr val="00B0F0"/>
              </a:buClr>
              <a:buFont typeface="Calibri" panose="020F0502020204030204" pitchFamily="34" charset="0"/>
              <a:buChar char="&gt;"/>
              <a:defRPr/>
            </a:pPr>
            <a:r>
              <a:rPr lang="en-US" sz="1600" b="1" dirty="0">
                <a:solidFill>
                  <a:srgbClr val="005EA4"/>
                </a:solidFill>
              </a:rPr>
              <a:t>Business income: </a:t>
            </a:r>
            <a:r>
              <a:rPr lang="en-US" sz="1600" b="1" dirty="0">
                <a:solidFill>
                  <a:srgbClr val="77C043"/>
                </a:solidFill>
              </a:rPr>
              <a:t>$300,000</a:t>
            </a:r>
          </a:p>
          <a:p>
            <a:pPr marL="1085850" lvl="2" indent="-171450">
              <a:lnSpc>
                <a:spcPts val="1320"/>
              </a:lnSpc>
              <a:spcBef>
                <a:spcPct val="20000"/>
              </a:spcBef>
              <a:spcAft>
                <a:spcPts val="600"/>
              </a:spcAft>
              <a:buClr>
                <a:srgbClr val="00B0F0"/>
              </a:buClr>
              <a:buFont typeface="Calibri" panose="020F0502020204030204" pitchFamily="34" charset="0"/>
              <a:buChar char="&gt;"/>
              <a:defRPr/>
            </a:pPr>
            <a:r>
              <a:rPr lang="en-US" sz="1600" b="1" dirty="0">
                <a:solidFill>
                  <a:srgbClr val="005EA4"/>
                </a:solidFill>
              </a:rPr>
              <a:t>Owner of Vertex, LLC</a:t>
            </a:r>
          </a:p>
          <a:p>
            <a:pPr marL="1085850" lvl="2" indent="-171450">
              <a:lnSpc>
                <a:spcPts val="1320"/>
              </a:lnSpc>
              <a:spcBef>
                <a:spcPct val="20000"/>
              </a:spcBef>
              <a:spcAft>
                <a:spcPts val="600"/>
              </a:spcAft>
              <a:buClr>
                <a:srgbClr val="00B0F0"/>
              </a:buClr>
              <a:buFont typeface="Calibri" panose="020F0502020204030204" pitchFamily="34" charset="0"/>
              <a:buChar char="&gt;"/>
              <a:defRPr/>
            </a:pPr>
            <a:r>
              <a:rPr lang="en-US" sz="1600" b="1" dirty="0">
                <a:solidFill>
                  <a:srgbClr val="005EA4"/>
                </a:solidFill>
              </a:rPr>
              <a:t>Priorities:</a:t>
            </a:r>
          </a:p>
          <a:p>
            <a:pPr marL="1422400" lvl="3" indent="-165100">
              <a:lnSpc>
                <a:spcPts val="1380"/>
              </a:lnSpc>
              <a:spcBef>
                <a:spcPct val="20000"/>
              </a:spcBef>
              <a:buClr>
                <a:srgbClr val="77C043"/>
              </a:buClr>
              <a:buFont typeface="Arial" panose="020B0604020202020204" pitchFamily="34" charset="0"/>
              <a:buChar char="•"/>
              <a:defRPr/>
            </a:pPr>
            <a:r>
              <a:rPr lang="en-US" sz="1400" dirty="0">
                <a:solidFill>
                  <a:prstClr val="black">
                    <a:lumMod val="65000"/>
                    <a:lumOff val="35000"/>
                  </a:prstClr>
                </a:solidFill>
              </a:rPr>
              <a:t>Sell company at 65</a:t>
            </a:r>
          </a:p>
          <a:p>
            <a:pPr marL="1422400" lvl="3" indent="-165100">
              <a:spcBef>
                <a:spcPct val="20000"/>
              </a:spcBef>
              <a:buClr>
                <a:srgbClr val="77C043"/>
              </a:buClr>
              <a:buFont typeface="Arial" panose="020B0604020202020204" pitchFamily="34" charset="0"/>
              <a:buChar char="•"/>
              <a:defRPr/>
            </a:pPr>
            <a:r>
              <a:rPr lang="en-US" sz="1400" dirty="0">
                <a:solidFill>
                  <a:prstClr val="black">
                    <a:lumMod val="65000"/>
                    <a:lumOff val="35000"/>
                  </a:prstClr>
                </a:solidFill>
              </a:rPr>
              <a:t>Buy a second home in Florida</a:t>
            </a:r>
          </a:p>
          <a:p>
            <a:pPr marL="1422400" lvl="3" indent="-165100">
              <a:spcBef>
                <a:spcPct val="20000"/>
              </a:spcBef>
              <a:buClr>
                <a:srgbClr val="77C043"/>
              </a:buClr>
              <a:buFont typeface="Arial" panose="020B0604020202020204" pitchFamily="34" charset="0"/>
              <a:buChar char="•"/>
              <a:defRPr/>
            </a:pPr>
            <a:r>
              <a:rPr lang="en-US" sz="1400" dirty="0">
                <a:solidFill>
                  <a:prstClr val="black">
                    <a:lumMod val="65000"/>
                    <a:lumOff val="35000"/>
                  </a:prstClr>
                </a:solidFill>
              </a:rPr>
              <a:t>Concerned about medical expenses in retirement</a:t>
            </a:r>
          </a:p>
          <a:p>
            <a:pPr marL="1088136" lvl="2" indent="-173736">
              <a:spcBef>
                <a:spcPct val="20000"/>
              </a:spcBef>
              <a:spcAft>
                <a:spcPts val="600"/>
              </a:spcAft>
              <a:buClr>
                <a:srgbClr val="00B0F0"/>
              </a:buClr>
              <a:buFont typeface="Calibri" panose="020F0502020204030204" pitchFamily="34" charset="0"/>
              <a:buChar char="&gt;"/>
              <a:defRPr/>
            </a:pPr>
            <a:r>
              <a:rPr lang="en-US" sz="1600" b="1" dirty="0">
                <a:solidFill>
                  <a:srgbClr val="005EA4"/>
                </a:solidFill>
              </a:rPr>
              <a:t>Current Assets:</a:t>
            </a:r>
          </a:p>
          <a:p>
            <a:pPr marL="1188720" lvl="3" indent="-111125">
              <a:buClr>
                <a:srgbClr val="77C043"/>
              </a:buClr>
              <a:defRPr/>
            </a:pPr>
            <a:r>
              <a:rPr lang="de-DE" sz="1400" b="1" dirty="0">
                <a:solidFill>
                  <a:prstClr val="black">
                    <a:lumMod val="65000"/>
                    <a:lumOff val="35000"/>
                  </a:prstClr>
                </a:solidFill>
              </a:rPr>
              <a:t>Joint</a:t>
            </a:r>
          </a:p>
          <a:p>
            <a:pPr marL="1371600" lvl="4" indent="-111125">
              <a:buClr>
                <a:srgbClr val="92D050"/>
              </a:buClr>
              <a:buFont typeface="Arial" panose="020B0604020202020204" pitchFamily="34" charset="0"/>
              <a:buChar char="•"/>
              <a:defRPr/>
            </a:pPr>
            <a:r>
              <a:rPr lang="de-DE" sz="1400" dirty="0">
                <a:solidFill>
                  <a:prstClr val="black">
                    <a:lumMod val="65000"/>
                    <a:lumOff val="35000"/>
                  </a:prstClr>
                </a:solidFill>
              </a:rPr>
              <a:t> Taxable account: 	$60,000</a:t>
            </a:r>
          </a:p>
          <a:p>
            <a:pPr marL="1260475" lvl="4">
              <a:lnSpc>
                <a:spcPts val="680"/>
              </a:lnSpc>
              <a:buClr>
                <a:srgbClr val="92D050"/>
              </a:buClr>
              <a:defRPr/>
            </a:pPr>
            <a:r>
              <a:rPr lang="de-DE" sz="1400" dirty="0">
                <a:solidFill>
                  <a:prstClr val="black">
                    <a:lumMod val="65000"/>
                    <a:lumOff val="35000"/>
                  </a:prstClr>
                </a:solidFill>
              </a:rPr>
              <a:t> </a:t>
            </a:r>
          </a:p>
          <a:p>
            <a:pPr marL="1188720" lvl="3" indent="-111125">
              <a:buClr>
                <a:srgbClr val="92D050"/>
              </a:buClr>
              <a:defRPr/>
            </a:pPr>
            <a:r>
              <a:rPr lang="de-DE" sz="1400" b="1" dirty="0">
                <a:solidFill>
                  <a:prstClr val="black">
                    <a:lumMod val="65000"/>
                    <a:lumOff val="35000"/>
                  </a:prstClr>
                </a:solidFill>
              </a:rPr>
              <a:t>Bill</a:t>
            </a:r>
          </a:p>
          <a:p>
            <a:pPr marL="1371600" lvl="4" indent="-111125">
              <a:buClr>
                <a:srgbClr val="92D050"/>
              </a:buClr>
              <a:buFont typeface="Arial" panose="020B0604020202020204" pitchFamily="34" charset="0"/>
              <a:buChar char="•"/>
              <a:defRPr/>
            </a:pPr>
            <a:r>
              <a:rPr lang="de-DE" sz="1400" dirty="0">
                <a:solidFill>
                  <a:prstClr val="black">
                    <a:lumMod val="65000"/>
                    <a:lumOff val="35000"/>
                  </a:prstClr>
                </a:solidFill>
              </a:rPr>
              <a:t>IRA Rollover		$150,000 </a:t>
            </a:r>
          </a:p>
          <a:p>
            <a:pPr marL="1371600" lvl="4" indent="-111125">
              <a:buClr>
                <a:srgbClr val="92D050"/>
              </a:buClr>
              <a:buFont typeface="Arial" panose="020B0604020202020204" pitchFamily="34" charset="0"/>
              <a:buChar char="•"/>
              <a:defRPr/>
            </a:pPr>
            <a:r>
              <a:rPr lang="de-DE" sz="1400" dirty="0">
                <a:solidFill>
                  <a:prstClr val="black">
                    <a:lumMod val="65000"/>
                    <a:lumOff val="35000"/>
                  </a:prstClr>
                </a:solidFill>
              </a:rPr>
              <a:t>SEP	   		$125,000</a:t>
            </a:r>
          </a:p>
          <a:p>
            <a:pPr marL="1260475" lvl="4">
              <a:lnSpc>
                <a:spcPts val="680"/>
              </a:lnSpc>
              <a:buClr>
                <a:srgbClr val="92D050"/>
              </a:buClr>
              <a:defRPr/>
            </a:pPr>
            <a:r>
              <a:rPr lang="de-DE" sz="1400" dirty="0">
                <a:solidFill>
                  <a:prstClr val="black">
                    <a:lumMod val="65000"/>
                    <a:lumOff val="35000"/>
                  </a:prstClr>
                </a:solidFill>
              </a:rPr>
              <a:t> </a:t>
            </a:r>
          </a:p>
          <a:p>
            <a:pPr marL="1188720" lvl="3" indent="-111125">
              <a:buClr>
                <a:srgbClr val="92D050"/>
              </a:buClr>
              <a:defRPr/>
            </a:pPr>
            <a:r>
              <a:rPr lang="de-DE" sz="1400" b="1" dirty="0">
                <a:solidFill>
                  <a:prstClr val="black">
                    <a:lumMod val="65000"/>
                    <a:lumOff val="35000"/>
                  </a:prstClr>
                </a:solidFill>
              </a:rPr>
              <a:t>Brenda</a:t>
            </a:r>
          </a:p>
          <a:p>
            <a:pPr marL="1371600" lvl="4" indent="-111125">
              <a:buClr>
                <a:srgbClr val="92D050"/>
              </a:buClr>
              <a:buFont typeface="Arial" panose="020B0604020202020204" pitchFamily="34" charset="0"/>
              <a:buChar char="•"/>
              <a:defRPr/>
            </a:pPr>
            <a:r>
              <a:rPr lang="de-DE" sz="1400" dirty="0">
                <a:solidFill>
                  <a:prstClr val="black">
                    <a:lumMod val="65000"/>
                    <a:lumOff val="35000"/>
                  </a:prstClr>
                </a:solidFill>
              </a:rPr>
              <a:t>Roth IRA   		$25,000</a:t>
            </a:r>
            <a:endParaRPr lang="en-US" sz="1400" dirty="0">
              <a:solidFill>
                <a:prstClr val="black">
                  <a:lumMod val="65000"/>
                  <a:lumOff val="35000"/>
                </a:prstClr>
              </a:solidFill>
            </a:endParaRPr>
          </a:p>
          <a:p>
            <a:pPr marL="1371600" lvl="4" indent="-111125">
              <a:buClr>
                <a:srgbClr val="92D050"/>
              </a:buClr>
              <a:buFont typeface="Arial" panose="020B0604020202020204" pitchFamily="34" charset="0"/>
              <a:buChar char="•"/>
              <a:defRPr/>
            </a:pPr>
            <a:endParaRPr lang="en-US" sz="1400" dirty="0">
              <a:solidFill>
                <a:prstClr val="black">
                  <a:lumMod val="65000"/>
                  <a:lumOff val="35000"/>
                </a:prstClr>
              </a:solidFill>
            </a:endParaRPr>
          </a:p>
          <a:p>
            <a:pPr lvl="3">
              <a:spcBef>
                <a:spcPct val="20000"/>
              </a:spcBef>
              <a:spcAft>
                <a:spcPts val="600"/>
              </a:spcAft>
              <a:buFont typeface="Courier New" pitchFamily="49" charset="0"/>
              <a:buChar char="o"/>
              <a:defRPr/>
            </a:pPr>
            <a:endParaRPr lang="en-US" sz="1200" dirty="0">
              <a:solidFill>
                <a:prstClr val="black">
                  <a:tint val="75000"/>
                </a:prstClr>
              </a:solidFill>
            </a:endParaRPr>
          </a:p>
          <a:p>
            <a:pPr lvl="2">
              <a:spcBef>
                <a:spcPct val="20000"/>
              </a:spcBef>
              <a:spcAft>
                <a:spcPts val="600"/>
              </a:spcAft>
              <a:buFont typeface="Arial"/>
              <a:buNone/>
              <a:defRPr/>
            </a:pPr>
            <a:endParaRPr lang="en-US" sz="1000" dirty="0">
              <a:solidFill>
                <a:prstClr val="black">
                  <a:tint val="75000"/>
                </a:prstClr>
              </a:solidFill>
            </a:endParaRPr>
          </a:p>
          <a:p>
            <a:pPr lvl="2">
              <a:spcBef>
                <a:spcPct val="20000"/>
              </a:spcBef>
              <a:spcAft>
                <a:spcPts val="600"/>
              </a:spcAft>
              <a:buFont typeface="Arial"/>
              <a:buNone/>
              <a:defRPr/>
            </a:pPr>
            <a:endParaRPr lang="en-US" sz="1000" dirty="0">
              <a:solidFill>
                <a:prstClr val="black">
                  <a:tint val="75000"/>
                </a:prstClr>
              </a:solidFill>
            </a:endParaRPr>
          </a:p>
          <a:p>
            <a:pPr lvl="2">
              <a:spcBef>
                <a:spcPct val="20000"/>
              </a:spcBef>
              <a:spcAft>
                <a:spcPts val="600"/>
              </a:spcAft>
              <a:buFont typeface="Arial"/>
              <a:buNone/>
              <a:defRPr/>
            </a:pPr>
            <a:endParaRPr lang="en-US" sz="1000" dirty="0">
              <a:solidFill>
                <a:prstClr val="black">
                  <a:tint val="75000"/>
                </a:prstClr>
              </a:solidFill>
            </a:endParaRPr>
          </a:p>
          <a:p>
            <a:pPr lvl="2">
              <a:spcBef>
                <a:spcPct val="20000"/>
              </a:spcBef>
              <a:spcAft>
                <a:spcPts val="600"/>
              </a:spcAft>
              <a:buFont typeface="Arial"/>
              <a:buNone/>
              <a:defRPr/>
            </a:pPr>
            <a:endParaRPr lang="en-US" sz="1000" dirty="0">
              <a:solidFill>
                <a:prstClr val="black">
                  <a:tint val="75000"/>
                </a:prstClr>
              </a:solidFill>
            </a:endParaRPr>
          </a:p>
          <a:p>
            <a:pPr lvl="2">
              <a:spcBef>
                <a:spcPct val="20000"/>
              </a:spcBef>
              <a:spcAft>
                <a:spcPts val="600"/>
              </a:spcAft>
              <a:buFont typeface="Arial"/>
              <a:buNone/>
              <a:defRPr/>
            </a:pPr>
            <a:endParaRPr lang="en-US" sz="1000" dirty="0">
              <a:solidFill>
                <a:prstClr val="black">
                  <a:tint val="75000"/>
                </a:prstClr>
              </a:solidFill>
            </a:endParaRPr>
          </a:p>
        </p:txBody>
      </p:sp>
      <p:sp>
        <p:nvSpPr>
          <p:cNvPr id="5" name="TextBox 4"/>
          <p:cNvSpPr txBox="1"/>
          <p:nvPr/>
        </p:nvSpPr>
        <p:spPr>
          <a:xfrm>
            <a:off x="312516" y="5156938"/>
            <a:ext cx="3865945" cy="738664"/>
          </a:xfrm>
          <a:prstGeom prst="rect">
            <a:avLst/>
          </a:prstGeom>
          <a:noFill/>
        </p:spPr>
        <p:txBody>
          <a:bodyPr wrap="square" rtlCol="0">
            <a:spAutoFit/>
          </a:bodyPr>
          <a:lstStyle/>
          <a:p>
            <a:r>
              <a:rPr lang="en-US" sz="1400" b="1" dirty="0">
                <a:solidFill>
                  <a:prstClr val="black">
                    <a:lumMod val="65000"/>
                    <a:lumOff val="35000"/>
                  </a:prstClr>
                </a:solidFill>
              </a:rPr>
              <a:t>Note: </a:t>
            </a:r>
            <a:r>
              <a:rPr lang="en-US" sz="1400" dirty="0">
                <a:solidFill>
                  <a:prstClr val="black">
                    <a:lumMod val="65000"/>
                    <a:lumOff val="35000"/>
                  </a:prstClr>
                </a:solidFill>
              </a:rPr>
              <a:t>Your age, asset size, and goals may be different. Your financial plan will be customized to fit your life.</a:t>
            </a:r>
          </a:p>
        </p:txBody>
      </p:sp>
      <p:sp>
        <p:nvSpPr>
          <p:cNvPr id="3" name="Rectangle 2"/>
          <p:cNvSpPr/>
          <p:nvPr/>
        </p:nvSpPr>
        <p:spPr>
          <a:xfrm>
            <a:off x="5702697" y="375160"/>
            <a:ext cx="2887329" cy="369332"/>
          </a:xfrm>
          <a:prstGeom prst="rect">
            <a:avLst/>
          </a:prstGeom>
        </p:spPr>
        <p:txBody>
          <a:bodyPr wrap="none">
            <a:spAutoFit/>
          </a:bodyPr>
          <a:lstStyle/>
          <a:p>
            <a:r>
              <a:rPr lang="en-US" b="1" spc="600" dirty="0">
                <a:solidFill>
                  <a:srgbClr val="92D050"/>
                </a:solidFill>
              </a:rPr>
              <a:t>CLIENT EXAMPLE</a:t>
            </a:r>
          </a:p>
        </p:txBody>
      </p:sp>
      <p:pic>
        <p:nvPicPr>
          <p:cNvPr id="8" name="Picture 7" descr="Two people standing in a kitchen&#10;&#10;Description automatically generated">
            <a:extLst>
              <a:ext uri="{FF2B5EF4-FFF2-40B4-BE49-F238E27FC236}">
                <a16:creationId xmlns:a16="http://schemas.microsoft.com/office/drawing/2014/main" id="{A4D19B4E-49B0-4E90-96C3-55DC6F7C813D}"/>
              </a:ext>
            </a:extLst>
          </p:cNvPr>
          <p:cNvPicPr>
            <a:picLocks noChangeAspect="1"/>
          </p:cNvPicPr>
          <p:nvPr/>
        </p:nvPicPr>
        <p:blipFill rotWithShape="1">
          <a:blip r:embed="rId3">
            <a:extLst>
              <a:ext uri="{28A0092B-C50C-407E-A947-70E740481C1C}">
                <a14:useLocalDpi xmlns:a14="http://schemas.microsoft.com/office/drawing/2010/main" val="0"/>
              </a:ext>
            </a:extLst>
          </a:blip>
          <a:srcRect l="24357"/>
          <a:stretch/>
        </p:blipFill>
        <p:spPr>
          <a:xfrm>
            <a:off x="0" y="1105988"/>
            <a:ext cx="4357150" cy="3840480"/>
          </a:xfrm>
          <a:prstGeom prst="rect">
            <a:avLst/>
          </a:prstGeom>
        </p:spPr>
      </p:pic>
    </p:spTree>
    <p:extLst>
      <p:ext uri="{BB962C8B-B14F-4D97-AF65-F5344CB8AC3E}">
        <p14:creationId xmlns:p14="http://schemas.microsoft.com/office/powerpoint/2010/main" val="380615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502920" y="283464"/>
            <a:ext cx="8080802" cy="995362"/>
          </a:xfrm>
        </p:spPr>
        <p:txBody>
          <a:bodyPr anchor="t" anchorCtr="0">
            <a:normAutofit/>
          </a:bodyPr>
          <a:lstStyle/>
          <a:p>
            <a:r>
              <a:rPr lang="en-US" sz="2800" dirty="0"/>
              <a:t> Proper planning requires the proper </a:t>
            </a:r>
            <a:r>
              <a:rPr lang="en-US" sz="2800" b="1" dirty="0">
                <a:solidFill>
                  <a:srgbClr val="77C043"/>
                </a:solidFill>
              </a:rPr>
              <a:t>approach</a:t>
            </a:r>
          </a:p>
        </p:txBody>
      </p:sp>
      <p:sp>
        <p:nvSpPr>
          <p:cNvPr id="4" name="Rectangle 3"/>
          <p:cNvSpPr txBox="1">
            <a:spLocks noChangeArrowheads="1"/>
          </p:cNvSpPr>
          <p:nvPr/>
        </p:nvSpPr>
        <p:spPr>
          <a:xfrm>
            <a:off x="770937" y="3135762"/>
            <a:ext cx="2033721" cy="2645742"/>
          </a:xfrm>
          <a:prstGeom prst="rect">
            <a:avLst/>
          </a:prstGeom>
        </p:spPr>
        <p:txBody>
          <a:bodyPr lIns="0" tIns="0" rIns="0" bIns="0"/>
          <a:lstStyle/>
          <a:p>
            <a:pPr marL="171450" lvl="2" indent="-171450">
              <a:buClr>
                <a:srgbClr val="77C043"/>
              </a:buClr>
              <a:buSzPct val="100000"/>
              <a:buFont typeface="Arial" panose="020B0604020202020204" pitchFamily="34" charset="0"/>
              <a:buChar char="•"/>
              <a:defRPr/>
            </a:pPr>
            <a:r>
              <a:rPr lang="en-US" sz="1200" dirty="0">
                <a:solidFill>
                  <a:prstClr val="black">
                    <a:lumMod val="65000"/>
                    <a:lumOff val="35000"/>
                  </a:prstClr>
                </a:solidFill>
                <a:cs typeface="Arial" panose="020B0604020202020204" pitchFamily="34" charset="0"/>
              </a:rPr>
              <a:t>What’s your story? </a:t>
            </a:r>
          </a:p>
          <a:p>
            <a:pPr marL="0" lvl="2">
              <a:buSzPct val="55000"/>
              <a:defRPr/>
            </a:pPr>
            <a:endParaRPr lang="en-US" sz="1200" dirty="0">
              <a:solidFill>
                <a:prstClr val="black">
                  <a:lumMod val="65000"/>
                  <a:lumOff val="35000"/>
                </a:prstClr>
              </a:solidFill>
              <a:cs typeface="Arial" panose="020B0604020202020204" pitchFamily="34" charset="0"/>
            </a:endParaRPr>
          </a:p>
          <a:p>
            <a:pPr marL="171450" lvl="2" indent="-171450">
              <a:buClr>
                <a:srgbClr val="77C043"/>
              </a:buClr>
              <a:buSzPct val="100000"/>
              <a:buFont typeface="Arial" panose="020B0604020202020204" pitchFamily="34" charset="0"/>
              <a:buChar char="•"/>
              <a:defRPr/>
            </a:pPr>
            <a:r>
              <a:rPr lang="en-US" sz="1200" dirty="0">
                <a:solidFill>
                  <a:prstClr val="black">
                    <a:lumMod val="65000"/>
                    <a:lumOff val="35000"/>
                  </a:prstClr>
                </a:solidFill>
                <a:cs typeface="Arial" panose="020B0604020202020204" pitchFamily="34" charset="0"/>
              </a:rPr>
              <a:t>What are your values </a:t>
            </a:r>
            <a:br>
              <a:rPr lang="en-US" sz="1200" dirty="0">
                <a:solidFill>
                  <a:prstClr val="black">
                    <a:lumMod val="65000"/>
                    <a:lumOff val="35000"/>
                  </a:prstClr>
                </a:solidFill>
                <a:cs typeface="Arial" panose="020B0604020202020204" pitchFamily="34" charset="0"/>
              </a:rPr>
            </a:br>
            <a:r>
              <a:rPr lang="en-US" sz="1200" dirty="0">
                <a:solidFill>
                  <a:prstClr val="black">
                    <a:lumMod val="65000"/>
                    <a:lumOff val="35000"/>
                  </a:prstClr>
                </a:solidFill>
                <a:cs typeface="Arial" panose="020B0604020202020204" pitchFamily="34" charset="0"/>
              </a:rPr>
              <a:t>and beliefs? </a:t>
            </a:r>
          </a:p>
          <a:p>
            <a:pPr marL="171450" lvl="2" indent="-171450">
              <a:buClr>
                <a:srgbClr val="77C043"/>
              </a:buClr>
              <a:buSzPct val="100000"/>
              <a:buFont typeface="Arial" panose="020B0604020202020204" pitchFamily="34" charset="0"/>
              <a:buChar char="•"/>
              <a:defRPr/>
            </a:pPr>
            <a:endParaRPr lang="en-US" sz="1200" dirty="0">
              <a:solidFill>
                <a:prstClr val="black">
                  <a:lumMod val="65000"/>
                  <a:lumOff val="35000"/>
                </a:prstClr>
              </a:solidFill>
              <a:cs typeface="Arial" panose="020B0604020202020204" pitchFamily="34" charset="0"/>
            </a:endParaRPr>
          </a:p>
          <a:p>
            <a:pPr marL="171450" lvl="2" indent="-171450">
              <a:buClr>
                <a:srgbClr val="77C043"/>
              </a:buClr>
              <a:buSzPct val="100000"/>
              <a:buFont typeface="Arial" panose="020B0604020202020204" pitchFamily="34" charset="0"/>
              <a:buChar char="•"/>
              <a:defRPr/>
            </a:pPr>
            <a:r>
              <a:rPr lang="en-US" sz="1200" dirty="0">
                <a:solidFill>
                  <a:prstClr val="black">
                    <a:lumMod val="65000"/>
                    <a:lumOff val="35000"/>
                  </a:prstClr>
                </a:solidFill>
                <a:cs typeface="Arial" panose="020B0604020202020204" pitchFamily="34" charset="0"/>
              </a:rPr>
              <a:t>What do you want to accomplish with the rest</a:t>
            </a:r>
            <a:br>
              <a:rPr lang="en-US" sz="1200" dirty="0">
                <a:solidFill>
                  <a:prstClr val="black">
                    <a:lumMod val="65000"/>
                    <a:lumOff val="35000"/>
                  </a:prstClr>
                </a:solidFill>
                <a:cs typeface="Arial" panose="020B0604020202020204" pitchFamily="34" charset="0"/>
              </a:rPr>
            </a:br>
            <a:r>
              <a:rPr lang="en-US" sz="1200" dirty="0">
                <a:solidFill>
                  <a:prstClr val="black">
                    <a:lumMod val="65000"/>
                    <a:lumOff val="35000"/>
                  </a:prstClr>
                </a:solidFill>
                <a:cs typeface="Arial" panose="020B0604020202020204" pitchFamily="34" charset="0"/>
              </a:rPr>
              <a:t>of your life?</a:t>
            </a:r>
          </a:p>
          <a:p>
            <a:pPr marL="171450" lvl="2" indent="-171450">
              <a:buClr>
                <a:srgbClr val="77C043"/>
              </a:buClr>
              <a:buSzPct val="100000"/>
              <a:buFont typeface="Arial" panose="020B0604020202020204" pitchFamily="34" charset="0"/>
              <a:buChar char="•"/>
              <a:defRPr/>
            </a:pPr>
            <a:endParaRPr lang="en-US" sz="1200" dirty="0">
              <a:solidFill>
                <a:prstClr val="black">
                  <a:lumMod val="65000"/>
                  <a:lumOff val="35000"/>
                </a:prstClr>
              </a:solidFill>
              <a:cs typeface="Arial" panose="020B0604020202020204" pitchFamily="34" charset="0"/>
            </a:endParaRPr>
          </a:p>
          <a:p>
            <a:pPr marL="171450" lvl="2" indent="-171450">
              <a:buClr>
                <a:srgbClr val="77C043"/>
              </a:buClr>
              <a:buSzPct val="100000"/>
              <a:buFont typeface="Arial" panose="020B0604020202020204" pitchFamily="34" charset="0"/>
              <a:buChar char="•"/>
              <a:defRPr/>
            </a:pPr>
            <a:r>
              <a:rPr lang="en-US" sz="1200" dirty="0">
                <a:solidFill>
                  <a:prstClr val="black">
                    <a:lumMod val="65000"/>
                    <a:lumOff val="35000"/>
                  </a:prstClr>
                </a:solidFill>
                <a:cs typeface="Arial" panose="020B0604020202020204" pitchFamily="34" charset="0"/>
              </a:rPr>
              <a:t>What lifestyle do you want </a:t>
            </a:r>
            <a:br>
              <a:rPr lang="en-US" sz="1200" dirty="0">
                <a:solidFill>
                  <a:prstClr val="black">
                    <a:lumMod val="65000"/>
                    <a:lumOff val="35000"/>
                  </a:prstClr>
                </a:solidFill>
                <a:cs typeface="Arial" panose="020B0604020202020204" pitchFamily="34" charset="0"/>
              </a:rPr>
            </a:br>
            <a:r>
              <a:rPr lang="en-US" sz="1200" dirty="0">
                <a:solidFill>
                  <a:prstClr val="black">
                    <a:lumMod val="65000"/>
                    <a:lumOff val="35000"/>
                  </a:prstClr>
                </a:solidFill>
                <a:cs typeface="Arial" panose="020B0604020202020204" pitchFamily="34" charset="0"/>
              </a:rPr>
              <a:t>now and in the future?</a:t>
            </a:r>
          </a:p>
          <a:p>
            <a:pPr marL="171450" lvl="2" indent="-171450">
              <a:buClr>
                <a:srgbClr val="77C043"/>
              </a:buClr>
              <a:buSzPct val="100000"/>
              <a:buFont typeface="Arial" panose="020B0604020202020204" pitchFamily="34" charset="0"/>
              <a:buChar char="•"/>
              <a:defRPr/>
            </a:pPr>
            <a:endParaRPr lang="en-US" sz="1200" dirty="0">
              <a:solidFill>
                <a:prstClr val="black">
                  <a:lumMod val="65000"/>
                  <a:lumOff val="35000"/>
                </a:prstClr>
              </a:solidFill>
            </a:endParaRPr>
          </a:p>
          <a:p>
            <a:pPr>
              <a:lnSpc>
                <a:spcPct val="120000"/>
              </a:lnSpc>
              <a:spcBef>
                <a:spcPct val="20000"/>
              </a:spcBef>
              <a:buFont typeface="Arial" pitchFamily="34" charset="0"/>
              <a:buChar char="•"/>
              <a:defRPr/>
            </a:pPr>
            <a:endParaRPr lang="en-US" sz="1200" dirty="0">
              <a:solidFill>
                <a:prstClr val="black">
                  <a:lumMod val="65000"/>
                  <a:lumOff val="35000"/>
                </a:prstClr>
              </a:solidFill>
            </a:endParaRPr>
          </a:p>
        </p:txBody>
      </p:sp>
      <p:sp>
        <p:nvSpPr>
          <p:cNvPr id="5" name="Rectangle 3"/>
          <p:cNvSpPr txBox="1">
            <a:spLocks noChangeArrowheads="1"/>
          </p:cNvSpPr>
          <p:nvPr/>
        </p:nvSpPr>
        <p:spPr bwMode="auto">
          <a:xfrm>
            <a:off x="3314633" y="3122805"/>
            <a:ext cx="1838057" cy="1164317"/>
          </a:xfrm>
          <a:prstGeom prst="rect">
            <a:avLst/>
          </a:prstGeom>
          <a:noFill/>
          <a:ln w="9525">
            <a:noFill/>
            <a:miter lim="800000"/>
            <a:headEnd/>
            <a:tailEnd/>
          </a:ln>
        </p:spPr>
        <p:txBody>
          <a:bodyPr lIns="0" tIns="0" rIns="0" bIns="0"/>
          <a:lstStyle>
            <a:lvl1pPr marL="182563" indent="-182563" algn="l" rtl="0" eaLnBrk="0" fontAlgn="base" hangingPunct="0">
              <a:spcBef>
                <a:spcPts val="300"/>
              </a:spcBef>
              <a:spcAft>
                <a:spcPct val="0"/>
              </a:spcAft>
              <a:buSzPct val="85000"/>
              <a:buFont typeface="Lucida Grande"/>
              <a:buNone/>
              <a:defRPr lang="en-US" altLang="en-US" sz="1800" b="1" i="0" spc="-100">
                <a:solidFill>
                  <a:srgbClr val="3B6E8F"/>
                </a:solidFill>
                <a:latin typeface="Arial Narrow"/>
                <a:ea typeface="ＭＳ Ｐゴシック" charset="-128"/>
                <a:cs typeface="Arial Narrow"/>
              </a:defRPr>
            </a:lvl1pPr>
            <a:lvl2pPr marL="182563" indent="-182563" algn="l" rtl="0" eaLnBrk="0" fontAlgn="base" hangingPunct="0">
              <a:spcBef>
                <a:spcPts val="300"/>
              </a:spcBef>
              <a:spcAft>
                <a:spcPct val="0"/>
              </a:spcAft>
              <a:buSzPct val="85000"/>
              <a:buFont typeface="Lucida Grande"/>
              <a:buChar char="›"/>
              <a:defRPr lang="en-US" altLang="en-US" dirty="0">
                <a:solidFill>
                  <a:srgbClr val="7F7F7F"/>
                </a:solidFill>
                <a:latin typeface="Arial Narrow"/>
                <a:ea typeface="ＭＳ Ｐゴシック" charset="-128"/>
                <a:cs typeface="Arial Narrow"/>
              </a:defRPr>
            </a:lvl2pPr>
            <a:lvl3pPr marL="365760" indent="-182880" algn="l" rtl="0" eaLnBrk="0" fontAlgn="base" hangingPunct="0">
              <a:spcBef>
                <a:spcPts val="300"/>
              </a:spcBef>
              <a:spcAft>
                <a:spcPct val="0"/>
              </a:spcAft>
              <a:buSzPct val="85000"/>
              <a:buFont typeface="Lucida Grande"/>
              <a:buChar char="›"/>
              <a:defRPr sz="1800" b="0" i="0">
                <a:solidFill>
                  <a:srgbClr val="717073"/>
                </a:solidFill>
                <a:latin typeface="Arial Narrow"/>
                <a:ea typeface="ＭＳ Ｐゴシック" charset="-128"/>
                <a:cs typeface="Arial Narrow"/>
              </a:defRPr>
            </a:lvl3pPr>
            <a:lvl4pPr marL="548640" indent="-182880" algn="l" rtl="0" eaLnBrk="0" fontAlgn="base" hangingPunct="0">
              <a:spcBef>
                <a:spcPts val="300"/>
              </a:spcBef>
              <a:spcAft>
                <a:spcPct val="0"/>
              </a:spcAft>
              <a:buSzPct val="85000"/>
              <a:buFont typeface="Lucida Grande"/>
              <a:buChar char="›"/>
              <a:defRPr sz="1800" b="0" i="0">
                <a:solidFill>
                  <a:srgbClr val="717073"/>
                </a:solidFill>
                <a:latin typeface="Arial Narrow"/>
                <a:ea typeface="ＭＳ Ｐゴシック" charset="-128"/>
                <a:cs typeface="Arial Narrow"/>
              </a:defRPr>
            </a:lvl4pPr>
            <a:lvl5pPr marL="0" indent="-182880" algn="l" rtl="0" eaLnBrk="0" fontAlgn="base" hangingPunct="0">
              <a:spcBef>
                <a:spcPts val="300"/>
              </a:spcBef>
              <a:spcAft>
                <a:spcPct val="0"/>
              </a:spcAft>
              <a:buSzPct val="85000"/>
              <a:buFont typeface="Lucida Grande"/>
              <a:buChar char="›"/>
              <a:defRPr sz="1800" b="0" i="0">
                <a:solidFill>
                  <a:srgbClr val="717073"/>
                </a:solidFill>
                <a:latin typeface="Arial Narrow"/>
                <a:ea typeface="ＭＳ Ｐゴシック" charset="-128"/>
                <a:cs typeface="Arial Narrow"/>
              </a:defRPr>
            </a:lvl5pPr>
            <a:lvl6pPr marL="1828800" indent="3175" algn="l" rtl="0" eaLnBrk="1" fontAlgn="base" hangingPunct="1">
              <a:spcBef>
                <a:spcPct val="20000"/>
              </a:spcBef>
              <a:spcAft>
                <a:spcPct val="0"/>
              </a:spcAft>
              <a:buSzPct val="85000"/>
              <a:buChar char="»"/>
              <a:defRPr sz="1600">
                <a:solidFill>
                  <a:schemeClr val="tx1"/>
                </a:solidFill>
                <a:latin typeface="+mn-lt"/>
              </a:defRPr>
            </a:lvl6pPr>
            <a:lvl7pPr marL="2286000" indent="3175" algn="l" rtl="0" eaLnBrk="1" fontAlgn="base" hangingPunct="1">
              <a:spcBef>
                <a:spcPct val="20000"/>
              </a:spcBef>
              <a:spcAft>
                <a:spcPct val="0"/>
              </a:spcAft>
              <a:buSzPct val="85000"/>
              <a:buChar char="»"/>
              <a:defRPr sz="1600">
                <a:solidFill>
                  <a:schemeClr val="tx1"/>
                </a:solidFill>
                <a:latin typeface="+mn-lt"/>
              </a:defRPr>
            </a:lvl7pPr>
            <a:lvl8pPr marL="2743200" indent="3175" algn="l" rtl="0" eaLnBrk="1" fontAlgn="base" hangingPunct="1">
              <a:spcBef>
                <a:spcPct val="20000"/>
              </a:spcBef>
              <a:spcAft>
                <a:spcPct val="0"/>
              </a:spcAft>
              <a:buSzPct val="85000"/>
              <a:buChar char="»"/>
              <a:defRPr sz="1600">
                <a:solidFill>
                  <a:schemeClr val="tx1"/>
                </a:solidFill>
                <a:latin typeface="+mn-lt"/>
              </a:defRPr>
            </a:lvl8pPr>
            <a:lvl9pPr marL="3200400" indent="3175" algn="l" rtl="0" eaLnBrk="1" fontAlgn="base" hangingPunct="1">
              <a:spcBef>
                <a:spcPct val="20000"/>
              </a:spcBef>
              <a:spcAft>
                <a:spcPct val="0"/>
              </a:spcAft>
              <a:buSzPct val="85000"/>
              <a:buChar char="»"/>
              <a:defRPr sz="1600">
                <a:solidFill>
                  <a:schemeClr val="tx1"/>
                </a:solidFill>
                <a:latin typeface="+mn-lt"/>
              </a:defRPr>
            </a:lvl9pPr>
          </a:lstStyle>
          <a:p>
            <a:pPr marL="171450" lvl="2" indent="-171450" eaLnBrk="1" hangingPunct="1">
              <a:spcBef>
                <a:spcPts val="0"/>
              </a:spcBef>
              <a:buClr>
                <a:srgbClr val="77C043"/>
              </a:buClr>
              <a:buSzPct val="100000"/>
              <a:buFont typeface="Arial" panose="020B0604020202020204" pitchFamily="34" charset="0"/>
              <a:buChar char="•"/>
              <a:defRPr/>
            </a:pPr>
            <a:r>
              <a:rPr lang="en-US" sz="1200" kern="0" dirty="0">
                <a:solidFill>
                  <a:prstClr val="black">
                    <a:lumMod val="65000"/>
                    <a:lumOff val="35000"/>
                  </a:prstClr>
                </a:solidFill>
                <a:latin typeface="Calibri"/>
                <a:cs typeface="Arial" panose="020B0604020202020204" pitchFamily="34" charset="0"/>
              </a:rPr>
              <a:t>Examine current and future resources available to satisfy the needs of your life plan.</a:t>
            </a:r>
          </a:p>
        </p:txBody>
      </p:sp>
      <p:sp>
        <p:nvSpPr>
          <p:cNvPr id="6" name="Rectangle 3"/>
          <p:cNvSpPr txBox="1">
            <a:spLocks noChangeArrowheads="1"/>
          </p:cNvSpPr>
          <p:nvPr/>
        </p:nvSpPr>
        <p:spPr bwMode="auto">
          <a:xfrm>
            <a:off x="5917996" y="3175779"/>
            <a:ext cx="1855092" cy="1315048"/>
          </a:xfrm>
          <a:prstGeom prst="rect">
            <a:avLst/>
          </a:prstGeom>
          <a:noFill/>
          <a:ln w="9525">
            <a:noFill/>
            <a:miter lim="800000"/>
            <a:headEnd/>
            <a:tailEnd/>
          </a:ln>
        </p:spPr>
        <p:txBody>
          <a:bodyPr lIns="0" tIns="0" rIns="0" bIns="0"/>
          <a:lstStyle>
            <a:lvl1pPr marL="182563" indent="-182563" algn="l" rtl="0" eaLnBrk="0" fontAlgn="base" hangingPunct="0">
              <a:spcBef>
                <a:spcPts val="300"/>
              </a:spcBef>
              <a:spcAft>
                <a:spcPct val="0"/>
              </a:spcAft>
              <a:buSzPct val="85000"/>
              <a:buFont typeface="Lucida Grande"/>
              <a:buNone/>
              <a:defRPr lang="en-US" altLang="en-US" sz="1800" b="1" i="0" spc="-100">
                <a:solidFill>
                  <a:srgbClr val="3B6E8F"/>
                </a:solidFill>
                <a:latin typeface="Arial Narrow"/>
                <a:ea typeface="ＭＳ Ｐゴシック" charset="-128"/>
                <a:cs typeface="Arial Narrow"/>
              </a:defRPr>
            </a:lvl1pPr>
            <a:lvl2pPr marL="182563" indent="-182563" algn="l" rtl="0" eaLnBrk="0" fontAlgn="base" hangingPunct="0">
              <a:spcBef>
                <a:spcPts val="300"/>
              </a:spcBef>
              <a:spcAft>
                <a:spcPct val="0"/>
              </a:spcAft>
              <a:buSzPct val="85000"/>
              <a:buFont typeface="Lucida Grande"/>
              <a:buChar char="›"/>
              <a:defRPr lang="en-US" altLang="en-US" dirty="0">
                <a:solidFill>
                  <a:srgbClr val="7F7F7F"/>
                </a:solidFill>
                <a:latin typeface="Arial Narrow"/>
                <a:ea typeface="ＭＳ Ｐゴシック" charset="-128"/>
                <a:cs typeface="Arial Narrow"/>
              </a:defRPr>
            </a:lvl2pPr>
            <a:lvl3pPr marL="365760" indent="-182880" algn="l" rtl="0" eaLnBrk="0" fontAlgn="base" hangingPunct="0">
              <a:spcBef>
                <a:spcPts val="300"/>
              </a:spcBef>
              <a:spcAft>
                <a:spcPct val="0"/>
              </a:spcAft>
              <a:buSzPct val="85000"/>
              <a:buFont typeface="Lucida Grande"/>
              <a:buChar char="›"/>
              <a:defRPr sz="1800" b="0" i="0">
                <a:solidFill>
                  <a:srgbClr val="717073"/>
                </a:solidFill>
                <a:latin typeface="Arial Narrow"/>
                <a:ea typeface="ＭＳ Ｐゴシック" charset="-128"/>
                <a:cs typeface="Arial Narrow"/>
              </a:defRPr>
            </a:lvl3pPr>
            <a:lvl4pPr marL="548640" indent="-182880" algn="l" rtl="0" eaLnBrk="0" fontAlgn="base" hangingPunct="0">
              <a:spcBef>
                <a:spcPts val="300"/>
              </a:spcBef>
              <a:spcAft>
                <a:spcPct val="0"/>
              </a:spcAft>
              <a:buSzPct val="85000"/>
              <a:buFont typeface="Lucida Grande"/>
              <a:buChar char="›"/>
              <a:defRPr sz="1800" b="0" i="0">
                <a:solidFill>
                  <a:srgbClr val="717073"/>
                </a:solidFill>
                <a:latin typeface="Arial Narrow"/>
                <a:ea typeface="ＭＳ Ｐゴシック" charset="-128"/>
                <a:cs typeface="Arial Narrow"/>
              </a:defRPr>
            </a:lvl4pPr>
            <a:lvl5pPr marL="0" indent="-182880" algn="l" rtl="0" eaLnBrk="0" fontAlgn="base" hangingPunct="0">
              <a:spcBef>
                <a:spcPts val="300"/>
              </a:spcBef>
              <a:spcAft>
                <a:spcPct val="0"/>
              </a:spcAft>
              <a:buSzPct val="85000"/>
              <a:buFont typeface="Lucida Grande"/>
              <a:buChar char="›"/>
              <a:defRPr sz="1800" b="0" i="0">
                <a:solidFill>
                  <a:srgbClr val="717073"/>
                </a:solidFill>
                <a:latin typeface="Arial Narrow"/>
                <a:ea typeface="ＭＳ Ｐゴシック" charset="-128"/>
                <a:cs typeface="Arial Narrow"/>
              </a:defRPr>
            </a:lvl5pPr>
            <a:lvl6pPr marL="1828800" indent="3175" algn="l" rtl="0" eaLnBrk="1" fontAlgn="base" hangingPunct="1">
              <a:spcBef>
                <a:spcPct val="20000"/>
              </a:spcBef>
              <a:spcAft>
                <a:spcPct val="0"/>
              </a:spcAft>
              <a:buSzPct val="85000"/>
              <a:buChar char="»"/>
              <a:defRPr sz="1600">
                <a:solidFill>
                  <a:schemeClr val="tx1"/>
                </a:solidFill>
                <a:latin typeface="+mn-lt"/>
              </a:defRPr>
            </a:lvl6pPr>
            <a:lvl7pPr marL="2286000" indent="3175" algn="l" rtl="0" eaLnBrk="1" fontAlgn="base" hangingPunct="1">
              <a:spcBef>
                <a:spcPct val="20000"/>
              </a:spcBef>
              <a:spcAft>
                <a:spcPct val="0"/>
              </a:spcAft>
              <a:buSzPct val="85000"/>
              <a:buChar char="»"/>
              <a:defRPr sz="1600">
                <a:solidFill>
                  <a:schemeClr val="tx1"/>
                </a:solidFill>
                <a:latin typeface="+mn-lt"/>
              </a:defRPr>
            </a:lvl7pPr>
            <a:lvl8pPr marL="2743200" indent="3175" algn="l" rtl="0" eaLnBrk="1" fontAlgn="base" hangingPunct="1">
              <a:spcBef>
                <a:spcPct val="20000"/>
              </a:spcBef>
              <a:spcAft>
                <a:spcPct val="0"/>
              </a:spcAft>
              <a:buSzPct val="85000"/>
              <a:buChar char="»"/>
              <a:defRPr sz="1600">
                <a:solidFill>
                  <a:schemeClr val="tx1"/>
                </a:solidFill>
                <a:latin typeface="+mn-lt"/>
              </a:defRPr>
            </a:lvl8pPr>
            <a:lvl9pPr marL="3200400" indent="3175" algn="l" rtl="0" eaLnBrk="1" fontAlgn="base" hangingPunct="1">
              <a:spcBef>
                <a:spcPct val="20000"/>
              </a:spcBef>
              <a:spcAft>
                <a:spcPct val="0"/>
              </a:spcAft>
              <a:buSzPct val="85000"/>
              <a:buChar char="»"/>
              <a:defRPr sz="1600">
                <a:solidFill>
                  <a:schemeClr val="tx1"/>
                </a:solidFill>
                <a:latin typeface="+mn-lt"/>
              </a:defRPr>
            </a:lvl9pPr>
          </a:lstStyle>
          <a:p>
            <a:pPr marL="171450" lvl="2" indent="-171450" eaLnBrk="1" hangingPunct="1">
              <a:spcBef>
                <a:spcPts val="0"/>
              </a:spcBef>
              <a:buClr>
                <a:srgbClr val="77C043"/>
              </a:buClr>
              <a:buSzPct val="100000"/>
              <a:buFont typeface="Arial" panose="020B0604020202020204" pitchFamily="34" charset="0"/>
              <a:buChar char="•"/>
              <a:defRPr/>
            </a:pPr>
            <a:r>
              <a:rPr lang="en-US" sz="1200" kern="0" dirty="0">
                <a:solidFill>
                  <a:prstClr val="black">
                    <a:lumMod val="65000"/>
                    <a:lumOff val="35000"/>
                  </a:prstClr>
                </a:solidFill>
                <a:latin typeface="Calibri"/>
                <a:cs typeface="Arial" panose="020B0604020202020204" pitchFamily="34" charset="0"/>
              </a:rPr>
              <a:t>Determine the best way to invest your current and future resources to accomplish your life plan.</a:t>
            </a:r>
          </a:p>
          <a:p>
            <a:pPr marL="171450" lvl="2" indent="-171450" eaLnBrk="1" hangingPunct="1">
              <a:spcBef>
                <a:spcPts val="0"/>
              </a:spcBef>
              <a:buClr>
                <a:srgbClr val="77C043"/>
              </a:buClr>
              <a:buSzPct val="100000"/>
              <a:buFont typeface="Arial" panose="020B0604020202020204" pitchFamily="34" charset="0"/>
              <a:buChar char="•"/>
              <a:defRPr/>
            </a:pPr>
            <a:endParaRPr lang="en-US" sz="1200" kern="0" dirty="0">
              <a:solidFill>
                <a:prstClr val="black">
                  <a:lumMod val="65000"/>
                  <a:lumOff val="35000"/>
                </a:prstClr>
              </a:solidFill>
              <a:latin typeface="Calibri"/>
              <a:cs typeface="Arial" panose="020B0604020202020204" pitchFamily="34" charset="0"/>
            </a:endParaRPr>
          </a:p>
          <a:p>
            <a:pPr marL="171450" lvl="2" indent="-171450" eaLnBrk="1" hangingPunct="1">
              <a:spcBef>
                <a:spcPts val="0"/>
              </a:spcBef>
              <a:buClr>
                <a:srgbClr val="77C043"/>
              </a:buClr>
              <a:buSzPct val="100000"/>
              <a:buFont typeface="Arial" panose="020B0604020202020204" pitchFamily="34" charset="0"/>
              <a:buChar char="•"/>
              <a:defRPr/>
            </a:pPr>
            <a:r>
              <a:rPr lang="en-US" sz="1200" kern="0" dirty="0">
                <a:solidFill>
                  <a:prstClr val="black">
                    <a:lumMod val="65000"/>
                    <a:lumOff val="35000"/>
                  </a:prstClr>
                </a:solidFill>
                <a:latin typeface="Calibri"/>
                <a:cs typeface="Arial" panose="020B0604020202020204" pitchFamily="34" charset="0"/>
              </a:rPr>
              <a:t>Construct a portfolio that will give you a higher probability of achieving your goals.</a:t>
            </a:r>
          </a:p>
        </p:txBody>
      </p:sp>
      <p:sp>
        <p:nvSpPr>
          <p:cNvPr id="7" name="Rectangle 6"/>
          <p:cNvSpPr/>
          <p:nvPr/>
        </p:nvSpPr>
        <p:spPr>
          <a:xfrm>
            <a:off x="756271" y="1354412"/>
            <a:ext cx="2365065" cy="1622545"/>
          </a:xfrm>
          <a:prstGeom prst="rect">
            <a:avLst/>
          </a:prstGeom>
          <a:solidFill>
            <a:srgbClr val="009CC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p:nvSpPr>
        <p:spPr>
          <a:xfrm>
            <a:off x="3306965" y="1354412"/>
            <a:ext cx="2365065" cy="1622545"/>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p:nvSpPr>
        <p:spPr>
          <a:xfrm>
            <a:off x="5878286" y="1354412"/>
            <a:ext cx="2365065" cy="1622545"/>
          </a:xfrm>
          <a:prstGeom prst="rect">
            <a:avLst/>
          </a:prstGeom>
          <a:solidFill>
            <a:srgbClr val="005EA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TextBox 12"/>
          <p:cNvSpPr txBox="1"/>
          <p:nvPr/>
        </p:nvSpPr>
        <p:spPr>
          <a:xfrm>
            <a:off x="756271" y="2128977"/>
            <a:ext cx="2371940" cy="712183"/>
          </a:xfrm>
          <a:prstGeom prst="rect">
            <a:avLst/>
          </a:prstGeom>
          <a:noFill/>
        </p:spPr>
        <p:txBody>
          <a:bodyPr wrap="square" rtlCol="0">
            <a:spAutoFit/>
          </a:bodyPr>
          <a:lstStyle/>
          <a:p>
            <a:pPr algn="ctr">
              <a:lnSpc>
                <a:spcPts val="2360"/>
              </a:lnSpc>
            </a:pPr>
            <a:r>
              <a:rPr lang="en-US" sz="2400" b="1" dirty="0">
                <a:solidFill>
                  <a:schemeClr val="bg1"/>
                </a:solidFill>
              </a:rPr>
              <a:t>Life</a:t>
            </a:r>
            <a:br>
              <a:rPr lang="en-US" sz="2400" b="1" dirty="0">
                <a:solidFill>
                  <a:schemeClr val="bg1"/>
                </a:solidFill>
              </a:rPr>
            </a:br>
            <a:r>
              <a:rPr lang="en-US" sz="2400" b="1" dirty="0">
                <a:solidFill>
                  <a:schemeClr val="bg1"/>
                </a:solidFill>
              </a:rPr>
              <a:t>Planning</a:t>
            </a:r>
          </a:p>
        </p:txBody>
      </p:sp>
      <p:sp>
        <p:nvSpPr>
          <p:cNvPr id="16" name="TextBox 15"/>
          <p:cNvSpPr txBox="1"/>
          <p:nvPr/>
        </p:nvSpPr>
        <p:spPr>
          <a:xfrm>
            <a:off x="3300090" y="2128976"/>
            <a:ext cx="2371940" cy="707886"/>
          </a:xfrm>
          <a:prstGeom prst="rect">
            <a:avLst/>
          </a:prstGeom>
          <a:noFill/>
        </p:spPr>
        <p:txBody>
          <a:bodyPr wrap="square" rtlCol="0">
            <a:spAutoFit/>
          </a:bodyPr>
          <a:lstStyle/>
          <a:p>
            <a:pPr algn="ctr">
              <a:lnSpc>
                <a:spcPts val="2360"/>
              </a:lnSpc>
            </a:pPr>
            <a:r>
              <a:rPr lang="en-US" sz="2400" b="1" dirty="0">
                <a:solidFill>
                  <a:schemeClr val="bg1"/>
                </a:solidFill>
              </a:rPr>
              <a:t>Financial Planning</a:t>
            </a:r>
          </a:p>
        </p:txBody>
      </p:sp>
      <p:sp>
        <p:nvSpPr>
          <p:cNvPr id="17" name="TextBox 16"/>
          <p:cNvSpPr txBox="1"/>
          <p:nvPr/>
        </p:nvSpPr>
        <p:spPr>
          <a:xfrm>
            <a:off x="5871410" y="2170224"/>
            <a:ext cx="2371940" cy="707886"/>
          </a:xfrm>
          <a:prstGeom prst="rect">
            <a:avLst/>
          </a:prstGeom>
          <a:noFill/>
        </p:spPr>
        <p:txBody>
          <a:bodyPr wrap="square" rtlCol="0">
            <a:spAutoFit/>
          </a:bodyPr>
          <a:lstStyle/>
          <a:p>
            <a:pPr algn="ctr">
              <a:lnSpc>
                <a:spcPts val="2360"/>
              </a:lnSpc>
            </a:pPr>
            <a:r>
              <a:rPr lang="en-US" sz="2400" b="1" dirty="0">
                <a:solidFill>
                  <a:schemeClr val="bg1"/>
                </a:solidFill>
              </a:rPr>
              <a:t>Investment Planning</a:t>
            </a:r>
          </a:p>
        </p:txBody>
      </p:sp>
      <p:grpSp>
        <p:nvGrpSpPr>
          <p:cNvPr id="18" name="Group 17"/>
          <p:cNvGrpSpPr/>
          <p:nvPr/>
        </p:nvGrpSpPr>
        <p:grpSpPr>
          <a:xfrm>
            <a:off x="3052583" y="1962919"/>
            <a:ext cx="461745" cy="418133"/>
            <a:chOff x="1860264" y="478562"/>
            <a:chExt cx="357436" cy="418133"/>
          </a:xfrm>
          <a:solidFill>
            <a:srgbClr val="009BCF"/>
          </a:solidFill>
        </p:grpSpPr>
        <p:sp>
          <p:nvSpPr>
            <p:cNvPr id="19" name="Right Arrow 18"/>
            <p:cNvSpPr/>
            <p:nvPr/>
          </p:nvSpPr>
          <p:spPr>
            <a:xfrm>
              <a:off x="1860264" y="478562"/>
              <a:ext cx="357436" cy="418133"/>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0" name="Right Arrow 4"/>
            <p:cNvSpPr/>
            <p:nvPr/>
          </p:nvSpPr>
          <p:spPr>
            <a:xfrm>
              <a:off x="1860264" y="562189"/>
              <a:ext cx="250205" cy="25087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dirty="0"/>
            </a:p>
          </p:txBody>
        </p:sp>
      </p:grpSp>
      <p:grpSp>
        <p:nvGrpSpPr>
          <p:cNvPr id="21" name="Group 20"/>
          <p:cNvGrpSpPr/>
          <p:nvPr/>
        </p:nvGrpSpPr>
        <p:grpSpPr>
          <a:xfrm>
            <a:off x="5631959" y="1956044"/>
            <a:ext cx="452581" cy="418133"/>
            <a:chOff x="1860264" y="478562"/>
            <a:chExt cx="357436" cy="418133"/>
          </a:xfrm>
          <a:solidFill>
            <a:srgbClr val="92D050"/>
          </a:solidFill>
        </p:grpSpPr>
        <p:sp>
          <p:nvSpPr>
            <p:cNvPr id="22" name="Right Arrow 21"/>
            <p:cNvSpPr/>
            <p:nvPr/>
          </p:nvSpPr>
          <p:spPr>
            <a:xfrm>
              <a:off x="1860264" y="478562"/>
              <a:ext cx="357436" cy="418133"/>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3" name="Right Arrow 4"/>
            <p:cNvSpPr/>
            <p:nvPr/>
          </p:nvSpPr>
          <p:spPr>
            <a:xfrm>
              <a:off x="1860264" y="562189"/>
              <a:ext cx="250205" cy="25087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dirty="0">
                <a:solidFill>
                  <a:srgbClr val="92D050"/>
                </a:solidFill>
              </a:endParaRPr>
            </a:p>
          </p:txBody>
        </p:sp>
      </p:grpSp>
      <p:pic>
        <p:nvPicPr>
          <p:cNvPr id="8" name="Picture 7">
            <a:extLst>
              <a:ext uri="{FF2B5EF4-FFF2-40B4-BE49-F238E27FC236}">
                <a16:creationId xmlns:a16="http://schemas.microsoft.com/office/drawing/2014/main" id="{55DD514D-4845-4E40-B60E-40B6A56AEA7A}"/>
              </a:ext>
            </a:extLst>
          </p:cNvPr>
          <p:cNvPicPr>
            <a:picLocks noChangeAspect="1"/>
          </p:cNvPicPr>
          <p:nvPr/>
        </p:nvPicPr>
        <p:blipFill rotWithShape="1">
          <a:blip r:embed="rId3"/>
          <a:srcRect t="8650" r="14878"/>
          <a:stretch/>
        </p:blipFill>
        <p:spPr>
          <a:xfrm>
            <a:off x="6532107" y="1526650"/>
            <a:ext cx="886460" cy="777296"/>
          </a:xfrm>
          <a:prstGeom prst="rect">
            <a:avLst/>
          </a:prstGeom>
        </p:spPr>
      </p:pic>
      <p:pic>
        <p:nvPicPr>
          <p:cNvPr id="14" name="Picture 13">
            <a:extLst>
              <a:ext uri="{FF2B5EF4-FFF2-40B4-BE49-F238E27FC236}">
                <a16:creationId xmlns:a16="http://schemas.microsoft.com/office/drawing/2014/main" id="{49ACE50A-90C3-6B4D-B798-3C0A02344942}"/>
              </a:ext>
            </a:extLst>
          </p:cNvPr>
          <p:cNvPicPr>
            <a:picLocks noChangeAspect="1"/>
          </p:cNvPicPr>
          <p:nvPr/>
        </p:nvPicPr>
        <p:blipFill>
          <a:blip r:embed="rId4"/>
          <a:stretch>
            <a:fillRect/>
          </a:stretch>
        </p:blipFill>
        <p:spPr>
          <a:xfrm>
            <a:off x="1450148" y="1372457"/>
            <a:ext cx="1041400" cy="850900"/>
          </a:xfrm>
          <a:prstGeom prst="rect">
            <a:avLst/>
          </a:prstGeom>
        </p:spPr>
      </p:pic>
      <p:pic>
        <p:nvPicPr>
          <p:cNvPr id="24" name="Picture 23">
            <a:extLst>
              <a:ext uri="{FF2B5EF4-FFF2-40B4-BE49-F238E27FC236}">
                <a16:creationId xmlns:a16="http://schemas.microsoft.com/office/drawing/2014/main" id="{6B01A309-DB8F-124C-8977-C3335D3CEA8B}"/>
              </a:ext>
            </a:extLst>
          </p:cNvPr>
          <p:cNvPicPr>
            <a:picLocks noChangeAspect="1"/>
          </p:cNvPicPr>
          <p:nvPr/>
        </p:nvPicPr>
        <p:blipFill>
          <a:blip r:embed="rId5"/>
          <a:stretch>
            <a:fillRect/>
          </a:stretch>
        </p:blipFill>
        <p:spPr>
          <a:xfrm>
            <a:off x="3955885" y="1437143"/>
            <a:ext cx="1041400" cy="850900"/>
          </a:xfrm>
          <a:prstGeom prst="rect">
            <a:avLst/>
          </a:prstGeom>
        </p:spPr>
      </p:pic>
    </p:spTree>
    <p:extLst>
      <p:ext uri="{BB962C8B-B14F-4D97-AF65-F5344CB8AC3E}">
        <p14:creationId xmlns:p14="http://schemas.microsoft.com/office/powerpoint/2010/main" val="1871337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3">
            <a:extLst>
              <a:ext uri="{FF2B5EF4-FFF2-40B4-BE49-F238E27FC236}">
                <a16:creationId xmlns:a16="http://schemas.microsoft.com/office/drawing/2014/main" id="{7116748D-79EF-484C-9964-4D4EE7EF0F86}"/>
              </a:ext>
            </a:extLst>
          </p:cNvPr>
          <p:cNvSpPr txBox="1">
            <a:spLocks noChangeArrowheads="1"/>
          </p:cNvSpPr>
          <p:nvPr/>
        </p:nvSpPr>
        <p:spPr>
          <a:xfrm>
            <a:off x="3185072" y="2310258"/>
            <a:ext cx="2033721" cy="2645742"/>
          </a:xfrm>
          <a:prstGeom prst="rect">
            <a:avLst/>
          </a:prstGeom>
        </p:spPr>
        <p:txBody>
          <a:bodyPr lIns="0" tIns="0" rIns="0" bIns="0"/>
          <a:lstStyle/>
          <a:p>
            <a:pPr marL="742950" lvl="1" indent="-285750">
              <a:spcAft>
                <a:spcPts val="1200"/>
              </a:spcAft>
              <a:buClr>
                <a:srgbClr val="77C043"/>
              </a:buClr>
              <a:buFont typeface="Wingdings" pitchFamily="2" charset="2"/>
              <a:buChar char="ü"/>
            </a:pPr>
            <a:r>
              <a:rPr lang="en-US" sz="1400" dirty="0">
                <a:solidFill>
                  <a:prstClr val="black">
                    <a:lumMod val="65000"/>
                    <a:lumOff val="35000"/>
                  </a:prstClr>
                </a:solidFill>
              </a:rPr>
              <a:t>Provides confidence in achieving your financial needs and aspirations</a:t>
            </a:r>
          </a:p>
        </p:txBody>
      </p:sp>
      <p:sp>
        <p:nvSpPr>
          <p:cNvPr id="2" name="Title 1"/>
          <p:cNvSpPr>
            <a:spLocks noGrp="1"/>
          </p:cNvSpPr>
          <p:nvPr>
            <p:ph type="title" idx="4294967295"/>
          </p:nvPr>
        </p:nvSpPr>
        <p:spPr>
          <a:xfrm>
            <a:off x="502920" y="283464"/>
            <a:ext cx="8932862" cy="1100138"/>
          </a:xfrm>
        </p:spPr>
        <p:txBody>
          <a:bodyPr anchor="t" anchorCtr="0">
            <a:normAutofit/>
          </a:bodyPr>
          <a:lstStyle/>
          <a:p>
            <a:r>
              <a:rPr lang="en-US" sz="3200" b="1" dirty="0">
                <a:latin typeface="+mn-lt"/>
                <a:cs typeface="Arial" pitchFamily="34" charset="0"/>
              </a:rPr>
              <a:t> </a:t>
            </a:r>
            <a:r>
              <a:rPr lang="en-US" sz="3200" dirty="0">
                <a:latin typeface="+mn-lt"/>
                <a:cs typeface="Arial" pitchFamily="34" charset="0"/>
              </a:rPr>
              <a:t>The</a:t>
            </a:r>
            <a:r>
              <a:rPr lang="en-US" sz="3200" b="1" dirty="0">
                <a:latin typeface="+mn-lt"/>
                <a:cs typeface="Arial" pitchFamily="34" charset="0"/>
              </a:rPr>
              <a:t> WEALTH</a:t>
            </a:r>
            <a:r>
              <a:rPr lang="en-US" sz="3200" dirty="0">
                <a:latin typeface="+mn-lt"/>
                <a:cs typeface="Arial" pitchFamily="34" charset="0"/>
              </a:rPr>
              <a:t>CARE</a:t>
            </a:r>
            <a:r>
              <a:rPr lang="en-US" sz="3200" b="1" dirty="0">
                <a:solidFill>
                  <a:srgbClr val="77C043"/>
                </a:solidFill>
                <a:latin typeface="+mn-lt"/>
                <a:cs typeface="Arial" pitchFamily="34" charset="0"/>
              </a:rPr>
              <a:t>GDX® </a:t>
            </a:r>
            <a:r>
              <a:rPr lang="en-US" sz="3200" dirty="0">
                <a:solidFill>
                  <a:schemeClr val="bg1"/>
                </a:solidFill>
                <a:latin typeface="+mn-lt"/>
                <a:cs typeface="Arial" pitchFamily="34" charset="0"/>
              </a:rPr>
              <a:t>approach</a:t>
            </a:r>
          </a:p>
        </p:txBody>
      </p:sp>
      <p:sp>
        <p:nvSpPr>
          <p:cNvPr id="4" name="Rectangle 3"/>
          <p:cNvSpPr/>
          <p:nvPr/>
        </p:nvSpPr>
        <p:spPr>
          <a:xfrm>
            <a:off x="632937" y="5338477"/>
            <a:ext cx="7700029" cy="646331"/>
          </a:xfrm>
          <a:prstGeom prst="rect">
            <a:avLst/>
          </a:prstGeom>
        </p:spPr>
        <p:txBody>
          <a:bodyPr wrap="square">
            <a:spAutoFit/>
          </a:bodyPr>
          <a:lstStyle/>
          <a:p>
            <a:pPr algn="ctr"/>
            <a:r>
              <a:rPr lang="en-US" sz="3600" dirty="0">
                <a:solidFill>
                  <a:srgbClr val="285FA6"/>
                </a:solidFill>
              </a:rPr>
              <a:t>It’s </a:t>
            </a:r>
            <a:r>
              <a:rPr lang="en-US" sz="3600" dirty="0">
                <a:solidFill>
                  <a:srgbClr val="77C043"/>
                </a:solidFill>
              </a:rPr>
              <a:t>YOU</a:t>
            </a:r>
            <a:r>
              <a:rPr lang="en-US" sz="3600" dirty="0">
                <a:solidFill>
                  <a:srgbClr val="285FA6"/>
                </a:solidFill>
              </a:rPr>
              <a:t>-driven, not market-driven.</a:t>
            </a:r>
          </a:p>
        </p:txBody>
      </p:sp>
      <p:sp>
        <p:nvSpPr>
          <p:cNvPr id="5" name="Rectangle 4"/>
          <p:cNvSpPr/>
          <p:nvPr/>
        </p:nvSpPr>
        <p:spPr>
          <a:xfrm>
            <a:off x="512857" y="1323468"/>
            <a:ext cx="8130209" cy="707886"/>
          </a:xfrm>
          <a:prstGeom prst="rect">
            <a:avLst/>
          </a:prstGeom>
        </p:spPr>
        <p:txBody>
          <a:bodyPr wrap="square">
            <a:spAutoFit/>
          </a:bodyPr>
          <a:lstStyle/>
          <a:p>
            <a:r>
              <a:rPr lang="en-US" sz="2000" b="1" dirty="0">
                <a:solidFill>
                  <a:srgbClr val="005EA4"/>
                </a:solidFill>
              </a:rPr>
              <a:t>Wealthcare’s goals-driven planning approach </a:t>
            </a:r>
            <a:br>
              <a:rPr lang="en-US" sz="2000" b="1" dirty="0">
                <a:solidFill>
                  <a:srgbClr val="005EA4"/>
                </a:solidFill>
              </a:rPr>
            </a:br>
            <a:r>
              <a:rPr lang="en-US" sz="2000" b="1" dirty="0">
                <a:solidFill>
                  <a:srgbClr val="005EA4"/>
                </a:solidFill>
              </a:rPr>
              <a:t>allows you to live well </a:t>
            </a:r>
            <a:r>
              <a:rPr lang="en-US" sz="2000" b="1" dirty="0">
                <a:solidFill>
                  <a:srgbClr val="77C043"/>
                </a:solidFill>
              </a:rPr>
              <a:t>AND</a:t>
            </a:r>
            <a:r>
              <a:rPr lang="en-US" sz="2000" b="1" dirty="0">
                <a:solidFill>
                  <a:srgbClr val="005EA4"/>
                </a:solidFill>
              </a:rPr>
              <a:t> invest well.</a:t>
            </a:r>
          </a:p>
        </p:txBody>
      </p:sp>
      <p:sp>
        <p:nvSpPr>
          <p:cNvPr id="16" name="Rectangle 3">
            <a:extLst>
              <a:ext uri="{FF2B5EF4-FFF2-40B4-BE49-F238E27FC236}">
                <a16:creationId xmlns:a16="http://schemas.microsoft.com/office/drawing/2014/main" id="{C552FABD-ED34-234B-B47D-8F1276B22834}"/>
              </a:ext>
            </a:extLst>
          </p:cNvPr>
          <p:cNvSpPr txBox="1">
            <a:spLocks noChangeArrowheads="1"/>
          </p:cNvSpPr>
          <p:nvPr/>
        </p:nvSpPr>
        <p:spPr>
          <a:xfrm>
            <a:off x="440580" y="2345476"/>
            <a:ext cx="2612003" cy="2645742"/>
          </a:xfrm>
          <a:prstGeom prst="rect">
            <a:avLst/>
          </a:prstGeom>
        </p:spPr>
        <p:txBody>
          <a:bodyPr lIns="0" tIns="0" rIns="0" bIns="0"/>
          <a:lstStyle/>
          <a:p>
            <a:pPr marL="742950" lvl="1" indent="-285750">
              <a:spcAft>
                <a:spcPts val="1200"/>
              </a:spcAft>
              <a:buClr>
                <a:srgbClr val="77C043"/>
              </a:buClr>
              <a:buFont typeface="Wingdings" pitchFamily="2" charset="2"/>
              <a:buChar char="ü"/>
            </a:pPr>
            <a:r>
              <a:rPr lang="en-US" sz="1400" dirty="0">
                <a:solidFill>
                  <a:prstClr val="black">
                    <a:lumMod val="65000"/>
                    <a:lumOff val="35000"/>
                  </a:prstClr>
                </a:solidFill>
              </a:rPr>
              <a:t>Shows how to make smart tradeoffs among your different, and often competing goals and priorities</a:t>
            </a:r>
          </a:p>
        </p:txBody>
      </p:sp>
      <p:sp>
        <p:nvSpPr>
          <p:cNvPr id="18" name="Rectangle 3">
            <a:extLst>
              <a:ext uri="{FF2B5EF4-FFF2-40B4-BE49-F238E27FC236}">
                <a16:creationId xmlns:a16="http://schemas.microsoft.com/office/drawing/2014/main" id="{B31210A7-2BAE-A949-9B3C-06BEE6BB55F5}"/>
              </a:ext>
            </a:extLst>
          </p:cNvPr>
          <p:cNvSpPr txBox="1">
            <a:spLocks noChangeArrowheads="1"/>
          </p:cNvSpPr>
          <p:nvPr/>
        </p:nvSpPr>
        <p:spPr>
          <a:xfrm>
            <a:off x="5843909" y="2362044"/>
            <a:ext cx="2297927" cy="2645742"/>
          </a:xfrm>
          <a:prstGeom prst="rect">
            <a:avLst/>
          </a:prstGeom>
        </p:spPr>
        <p:txBody>
          <a:bodyPr lIns="0" tIns="0" rIns="0" bIns="0"/>
          <a:lstStyle/>
          <a:p>
            <a:pPr marL="742950" lvl="1" indent="-285750">
              <a:spcAft>
                <a:spcPts val="1200"/>
              </a:spcAft>
              <a:buClr>
                <a:srgbClr val="77C043"/>
              </a:buClr>
              <a:buFont typeface="Wingdings" pitchFamily="2" charset="2"/>
              <a:buChar char="ü"/>
            </a:pPr>
            <a:r>
              <a:rPr lang="en-US" sz="1400" dirty="0">
                <a:solidFill>
                  <a:prstClr val="black">
                    <a:lumMod val="65000"/>
                    <a:lumOff val="35000"/>
                  </a:prstClr>
                </a:solidFill>
              </a:rPr>
              <a:t>Avoids undue sacrifice to your lifestyle and unnecessary investment risk</a:t>
            </a:r>
          </a:p>
        </p:txBody>
      </p:sp>
      <p:grpSp>
        <p:nvGrpSpPr>
          <p:cNvPr id="6" name="Group 5">
            <a:extLst>
              <a:ext uri="{FF2B5EF4-FFF2-40B4-BE49-F238E27FC236}">
                <a16:creationId xmlns:a16="http://schemas.microsoft.com/office/drawing/2014/main" id="{353831CB-F51B-4827-805D-996EECDE021E}"/>
              </a:ext>
            </a:extLst>
          </p:cNvPr>
          <p:cNvGrpSpPr/>
          <p:nvPr/>
        </p:nvGrpSpPr>
        <p:grpSpPr>
          <a:xfrm>
            <a:off x="756271" y="3572825"/>
            <a:ext cx="7487080" cy="1622545"/>
            <a:chOff x="756271" y="3572825"/>
            <a:chExt cx="7487080" cy="1622545"/>
          </a:xfrm>
        </p:grpSpPr>
        <p:grpSp>
          <p:nvGrpSpPr>
            <p:cNvPr id="3" name="Group 2">
              <a:extLst>
                <a:ext uri="{FF2B5EF4-FFF2-40B4-BE49-F238E27FC236}">
                  <a16:creationId xmlns:a16="http://schemas.microsoft.com/office/drawing/2014/main" id="{7D1D2ECC-0748-CE44-9FE3-10A2CF2A24B4}"/>
                </a:ext>
              </a:extLst>
            </p:cNvPr>
            <p:cNvGrpSpPr/>
            <p:nvPr/>
          </p:nvGrpSpPr>
          <p:grpSpPr>
            <a:xfrm>
              <a:off x="756271" y="3572825"/>
              <a:ext cx="7487080" cy="1622545"/>
              <a:chOff x="756271" y="3644387"/>
              <a:chExt cx="7487080" cy="1622545"/>
            </a:xfrm>
          </p:grpSpPr>
          <p:sp>
            <p:nvSpPr>
              <p:cNvPr id="9" name="Rectangle 8">
                <a:extLst>
                  <a:ext uri="{FF2B5EF4-FFF2-40B4-BE49-F238E27FC236}">
                    <a16:creationId xmlns:a16="http://schemas.microsoft.com/office/drawing/2014/main" id="{7B40D0BA-DBBD-DD4A-B05E-8259B4398125}"/>
                  </a:ext>
                </a:extLst>
              </p:cNvPr>
              <p:cNvSpPr/>
              <p:nvPr/>
            </p:nvSpPr>
            <p:spPr>
              <a:xfrm>
                <a:off x="756271" y="3644387"/>
                <a:ext cx="2365065" cy="1622545"/>
              </a:xfrm>
              <a:prstGeom prst="rect">
                <a:avLst/>
              </a:prstGeom>
              <a:solidFill>
                <a:srgbClr val="009CC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80BE1B8-8FF3-5842-984E-24F9076851AC}"/>
                  </a:ext>
                </a:extLst>
              </p:cNvPr>
              <p:cNvSpPr/>
              <p:nvPr/>
            </p:nvSpPr>
            <p:spPr>
              <a:xfrm>
                <a:off x="3306965" y="3644387"/>
                <a:ext cx="2365065" cy="1622545"/>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D7A60447-9A89-7D43-9DB6-9095FD2B962B}"/>
                  </a:ext>
                </a:extLst>
              </p:cNvPr>
              <p:cNvSpPr/>
              <p:nvPr/>
            </p:nvSpPr>
            <p:spPr>
              <a:xfrm>
                <a:off x="5878286" y="3644387"/>
                <a:ext cx="2365065" cy="1622545"/>
              </a:xfrm>
              <a:prstGeom prst="rect">
                <a:avLst/>
              </a:prstGeom>
              <a:solidFill>
                <a:srgbClr val="005EA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1C5BEA49-C60C-6642-B78B-63B5F6EAE4FF}"/>
                  </a:ext>
                </a:extLst>
              </p:cNvPr>
              <p:cNvSpPr txBox="1"/>
              <p:nvPr/>
            </p:nvSpPr>
            <p:spPr>
              <a:xfrm>
                <a:off x="756271" y="4418952"/>
                <a:ext cx="2371940" cy="712183"/>
              </a:xfrm>
              <a:prstGeom prst="rect">
                <a:avLst/>
              </a:prstGeom>
              <a:noFill/>
            </p:spPr>
            <p:txBody>
              <a:bodyPr wrap="square" rtlCol="0">
                <a:spAutoFit/>
              </a:bodyPr>
              <a:lstStyle/>
              <a:p>
                <a:pPr algn="ctr">
                  <a:lnSpc>
                    <a:spcPts val="2360"/>
                  </a:lnSpc>
                </a:pPr>
                <a:r>
                  <a:rPr lang="en-US" sz="2400" b="1" dirty="0">
                    <a:solidFill>
                      <a:schemeClr val="bg1"/>
                    </a:solidFill>
                  </a:rPr>
                  <a:t>Life</a:t>
                </a:r>
                <a:br>
                  <a:rPr lang="en-US" sz="2400" b="1" dirty="0">
                    <a:solidFill>
                      <a:schemeClr val="bg1"/>
                    </a:solidFill>
                  </a:rPr>
                </a:br>
                <a:r>
                  <a:rPr lang="en-US" sz="2400" b="1" dirty="0">
                    <a:solidFill>
                      <a:schemeClr val="bg1"/>
                    </a:solidFill>
                  </a:rPr>
                  <a:t>Planning</a:t>
                </a:r>
              </a:p>
            </p:txBody>
          </p:sp>
          <p:sp>
            <p:nvSpPr>
              <p:cNvPr id="14" name="TextBox 13">
                <a:extLst>
                  <a:ext uri="{FF2B5EF4-FFF2-40B4-BE49-F238E27FC236}">
                    <a16:creationId xmlns:a16="http://schemas.microsoft.com/office/drawing/2014/main" id="{B8A65987-A2AB-AE40-A3C0-4EABA12AB781}"/>
                  </a:ext>
                </a:extLst>
              </p:cNvPr>
              <p:cNvSpPr txBox="1"/>
              <p:nvPr/>
            </p:nvSpPr>
            <p:spPr>
              <a:xfrm>
                <a:off x="3300090" y="4418951"/>
                <a:ext cx="2371940" cy="707886"/>
              </a:xfrm>
              <a:prstGeom prst="rect">
                <a:avLst/>
              </a:prstGeom>
              <a:noFill/>
            </p:spPr>
            <p:txBody>
              <a:bodyPr wrap="square" rtlCol="0">
                <a:spAutoFit/>
              </a:bodyPr>
              <a:lstStyle/>
              <a:p>
                <a:pPr algn="ctr">
                  <a:lnSpc>
                    <a:spcPts val="2360"/>
                  </a:lnSpc>
                </a:pPr>
                <a:r>
                  <a:rPr lang="en-US" sz="2400" b="1" dirty="0">
                    <a:solidFill>
                      <a:schemeClr val="bg1"/>
                    </a:solidFill>
                  </a:rPr>
                  <a:t>Financial Planning</a:t>
                </a:r>
              </a:p>
            </p:txBody>
          </p:sp>
          <p:sp>
            <p:nvSpPr>
              <p:cNvPr id="17" name="TextBox 16">
                <a:extLst>
                  <a:ext uri="{FF2B5EF4-FFF2-40B4-BE49-F238E27FC236}">
                    <a16:creationId xmlns:a16="http://schemas.microsoft.com/office/drawing/2014/main" id="{0A38F6AF-D5DF-A643-9384-35B604CD09CE}"/>
                  </a:ext>
                </a:extLst>
              </p:cNvPr>
              <p:cNvSpPr txBox="1"/>
              <p:nvPr/>
            </p:nvSpPr>
            <p:spPr>
              <a:xfrm>
                <a:off x="5871410" y="4460199"/>
                <a:ext cx="2371940" cy="707886"/>
              </a:xfrm>
              <a:prstGeom prst="rect">
                <a:avLst/>
              </a:prstGeom>
              <a:noFill/>
            </p:spPr>
            <p:txBody>
              <a:bodyPr wrap="square" rtlCol="0">
                <a:spAutoFit/>
              </a:bodyPr>
              <a:lstStyle/>
              <a:p>
                <a:pPr algn="ctr">
                  <a:lnSpc>
                    <a:spcPts val="2360"/>
                  </a:lnSpc>
                </a:pPr>
                <a:r>
                  <a:rPr lang="en-US" sz="2400" b="1" dirty="0">
                    <a:solidFill>
                      <a:schemeClr val="bg1"/>
                    </a:solidFill>
                  </a:rPr>
                  <a:t>Investment Planning</a:t>
                </a:r>
              </a:p>
            </p:txBody>
          </p:sp>
          <p:grpSp>
            <p:nvGrpSpPr>
              <p:cNvPr id="19" name="Group 18">
                <a:extLst>
                  <a:ext uri="{FF2B5EF4-FFF2-40B4-BE49-F238E27FC236}">
                    <a16:creationId xmlns:a16="http://schemas.microsoft.com/office/drawing/2014/main" id="{EA34BE68-2A5A-9E42-9434-2064CE55B67C}"/>
                  </a:ext>
                </a:extLst>
              </p:cNvPr>
              <p:cNvGrpSpPr/>
              <p:nvPr/>
            </p:nvGrpSpPr>
            <p:grpSpPr>
              <a:xfrm>
                <a:off x="3052583" y="4252894"/>
                <a:ext cx="461745" cy="418133"/>
                <a:chOff x="1860264" y="478562"/>
                <a:chExt cx="357436" cy="418133"/>
              </a:xfrm>
              <a:solidFill>
                <a:srgbClr val="009BCF"/>
              </a:solidFill>
            </p:grpSpPr>
            <p:sp>
              <p:nvSpPr>
                <p:cNvPr id="20" name="Right Arrow 19">
                  <a:extLst>
                    <a:ext uri="{FF2B5EF4-FFF2-40B4-BE49-F238E27FC236}">
                      <a16:creationId xmlns:a16="http://schemas.microsoft.com/office/drawing/2014/main" id="{74E7D2DC-C8A3-5341-982C-8C59F4553431}"/>
                    </a:ext>
                  </a:extLst>
                </p:cNvPr>
                <p:cNvSpPr/>
                <p:nvPr/>
              </p:nvSpPr>
              <p:spPr>
                <a:xfrm>
                  <a:off x="1860264" y="478562"/>
                  <a:ext cx="357436" cy="418133"/>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1" name="Right Arrow 4">
                  <a:extLst>
                    <a:ext uri="{FF2B5EF4-FFF2-40B4-BE49-F238E27FC236}">
                      <a16:creationId xmlns:a16="http://schemas.microsoft.com/office/drawing/2014/main" id="{61DD7AE5-7A5D-724B-BC23-DABCC58C286F}"/>
                    </a:ext>
                  </a:extLst>
                </p:cNvPr>
                <p:cNvSpPr/>
                <p:nvPr/>
              </p:nvSpPr>
              <p:spPr>
                <a:xfrm>
                  <a:off x="1860264" y="562189"/>
                  <a:ext cx="250205" cy="25087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dirty="0"/>
                </a:p>
              </p:txBody>
            </p:sp>
          </p:grpSp>
          <p:grpSp>
            <p:nvGrpSpPr>
              <p:cNvPr id="22" name="Group 21">
                <a:extLst>
                  <a:ext uri="{FF2B5EF4-FFF2-40B4-BE49-F238E27FC236}">
                    <a16:creationId xmlns:a16="http://schemas.microsoft.com/office/drawing/2014/main" id="{D8E72906-16C6-994E-9F79-AE0229E6BB39}"/>
                  </a:ext>
                </a:extLst>
              </p:cNvPr>
              <p:cNvGrpSpPr/>
              <p:nvPr/>
            </p:nvGrpSpPr>
            <p:grpSpPr>
              <a:xfrm>
                <a:off x="5631959" y="4246019"/>
                <a:ext cx="452581" cy="418133"/>
                <a:chOff x="1860264" y="478562"/>
                <a:chExt cx="357436" cy="418133"/>
              </a:xfrm>
              <a:solidFill>
                <a:srgbClr val="92D050"/>
              </a:solidFill>
            </p:grpSpPr>
            <p:sp>
              <p:nvSpPr>
                <p:cNvPr id="23" name="Right Arrow 22">
                  <a:extLst>
                    <a:ext uri="{FF2B5EF4-FFF2-40B4-BE49-F238E27FC236}">
                      <a16:creationId xmlns:a16="http://schemas.microsoft.com/office/drawing/2014/main" id="{DE5DBA38-1991-DB41-9095-9F10D825184A}"/>
                    </a:ext>
                  </a:extLst>
                </p:cNvPr>
                <p:cNvSpPr/>
                <p:nvPr/>
              </p:nvSpPr>
              <p:spPr>
                <a:xfrm>
                  <a:off x="1860264" y="478562"/>
                  <a:ext cx="357436" cy="418133"/>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4" name="Right Arrow 4">
                  <a:extLst>
                    <a:ext uri="{FF2B5EF4-FFF2-40B4-BE49-F238E27FC236}">
                      <a16:creationId xmlns:a16="http://schemas.microsoft.com/office/drawing/2014/main" id="{F710A271-CCB3-2147-A0B8-A29B44D647F8}"/>
                    </a:ext>
                  </a:extLst>
                </p:cNvPr>
                <p:cNvSpPr/>
                <p:nvPr/>
              </p:nvSpPr>
              <p:spPr>
                <a:xfrm>
                  <a:off x="1860264" y="562189"/>
                  <a:ext cx="250205" cy="25087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dirty="0">
                    <a:solidFill>
                      <a:srgbClr val="92D050"/>
                    </a:solidFill>
                  </a:endParaRPr>
                </a:p>
              </p:txBody>
            </p:sp>
          </p:grpSp>
          <p:pic>
            <p:nvPicPr>
              <p:cNvPr id="25" name="Picture 24">
                <a:extLst>
                  <a:ext uri="{FF2B5EF4-FFF2-40B4-BE49-F238E27FC236}">
                    <a16:creationId xmlns:a16="http://schemas.microsoft.com/office/drawing/2014/main" id="{29F91E76-35EA-8E4A-A0E1-4B74B9FDED48}"/>
                  </a:ext>
                </a:extLst>
              </p:cNvPr>
              <p:cNvPicPr>
                <a:picLocks noChangeAspect="1"/>
              </p:cNvPicPr>
              <p:nvPr/>
            </p:nvPicPr>
            <p:blipFill rotWithShape="1">
              <a:blip r:embed="rId3"/>
              <a:srcRect t="8650" r="14878"/>
              <a:stretch/>
            </p:blipFill>
            <p:spPr>
              <a:xfrm>
                <a:off x="6532107" y="3816625"/>
                <a:ext cx="886460" cy="777296"/>
              </a:xfrm>
              <a:prstGeom prst="rect">
                <a:avLst/>
              </a:prstGeom>
            </p:spPr>
          </p:pic>
          <p:pic>
            <p:nvPicPr>
              <p:cNvPr id="26" name="Picture 25">
                <a:extLst>
                  <a:ext uri="{FF2B5EF4-FFF2-40B4-BE49-F238E27FC236}">
                    <a16:creationId xmlns:a16="http://schemas.microsoft.com/office/drawing/2014/main" id="{0175B7EC-5048-AC4F-B8FE-1A6D9F2B9364}"/>
                  </a:ext>
                </a:extLst>
              </p:cNvPr>
              <p:cNvPicPr>
                <a:picLocks noChangeAspect="1"/>
              </p:cNvPicPr>
              <p:nvPr/>
            </p:nvPicPr>
            <p:blipFill>
              <a:blip r:embed="rId4"/>
              <a:stretch>
                <a:fillRect/>
              </a:stretch>
            </p:blipFill>
            <p:spPr>
              <a:xfrm>
                <a:off x="1450148" y="3662432"/>
                <a:ext cx="1041400" cy="850900"/>
              </a:xfrm>
              <a:prstGeom prst="rect">
                <a:avLst/>
              </a:prstGeom>
            </p:spPr>
          </p:pic>
        </p:grpSp>
        <p:pic>
          <p:nvPicPr>
            <p:cNvPr id="27" name="Picture 26">
              <a:extLst>
                <a:ext uri="{FF2B5EF4-FFF2-40B4-BE49-F238E27FC236}">
                  <a16:creationId xmlns:a16="http://schemas.microsoft.com/office/drawing/2014/main" id="{D5183664-0765-6A48-8B39-D102D860EBC9}"/>
                </a:ext>
              </a:extLst>
            </p:cNvPr>
            <p:cNvPicPr>
              <a:picLocks noChangeAspect="1"/>
            </p:cNvPicPr>
            <p:nvPr/>
          </p:nvPicPr>
          <p:blipFill>
            <a:blip r:embed="rId5"/>
            <a:stretch>
              <a:fillRect/>
            </a:stretch>
          </p:blipFill>
          <p:spPr>
            <a:xfrm>
              <a:off x="3955885" y="3655556"/>
              <a:ext cx="1041400" cy="850900"/>
            </a:xfrm>
            <a:prstGeom prst="rect">
              <a:avLst/>
            </a:prstGeom>
          </p:spPr>
        </p:pic>
      </p:grpSp>
    </p:spTree>
    <p:extLst>
      <p:ext uri="{BB962C8B-B14F-4D97-AF65-F5344CB8AC3E}">
        <p14:creationId xmlns:p14="http://schemas.microsoft.com/office/powerpoint/2010/main" val="3316401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02920" y="283464"/>
            <a:ext cx="9036050" cy="1100138"/>
          </a:xfrm>
        </p:spPr>
        <p:txBody>
          <a:bodyPr anchor="t" anchorCtr="0">
            <a:noAutofit/>
          </a:bodyPr>
          <a:lstStyle/>
          <a:p>
            <a:r>
              <a:rPr lang="en-US" sz="3200" dirty="0">
                <a:latin typeface="+mn-lt"/>
              </a:rPr>
              <a:t> </a:t>
            </a:r>
            <a:r>
              <a:rPr lang="en-US" sz="3200" b="1" dirty="0">
                <a:solidFill>
                  <a:srgbClr val="77C043"/>
                </a:solidFill>
                <a:latin typeface="+mn-lt"/>
              </a:rPr>
              <a:t>Goals</a:t>
            </a:r>
            <a:r>
              <a:rPr lang="en-US" sz="3200" dirty="0">
                <a:latin typeface="+mn-lt"/>
              </a:rPr>
              <a:t> are not data points </a:t>
            </a:r>
          </a:p>
        </p:txBody>
      </p:sp>
      <p:graphicFrame>
        <p:nvGraphicFramePr>
          <p:cNvPr id="3" name="Table 2"/>
          <p:cNvGraphicFramePr>
            <a:graphicFrameLocks noGrp="1"/>
          </p:cNvGraphicFramePr>
          <p:nvPr>
            <p:extLst>
              <p:ext uri="{D42A27DB-BD31-4B8C-83A1-F6EECF244321}">
                <p14:modId xmlns:p14="http://schemas.microsoft.com/office/powerpoint/2010/main" val="566824674"/>
              </p:ext>
            </p:extLst>
          </p:nvPr>
        </p:nvGraphicFramePr>
        <p:xfrm>
          <a:off x="1545299" y="2261457"/>
          <a:ext cx="6951291" cy="7285579"/>
        </p:xfrm>
        <a:graphic>
          <a:graphicData uri="http://schemas.openxmlformats.org/drawingml/2006/table">
            <a:tbl>
              <a:tblPr firstRow="1" bandRow="1">
                <a:tableStyleId>{2D5ABB26-0587-4C30-8999-92F81FD0307C}</a:tableStyleId>
              </a:tblPr>
              <a:tblGrid>
                <a:gridCol w="2317097">
                  <a:extLst>
                    <a:ext uri="{9D8B030D-6E8A-4147-A177-3AD203B41FA5}">
                      <a16:colId xmlns:a16="http://schemas.microsoft.com/office/drawing/2014/main" val="20000"/>
                    </a:ext>
                  </a:extLst>
                </a:gridCol>
                <a:gridCol w="2317097">
                  <a:extLst>
                    <a:ext uri="{9D8B030D-6E8A-4147-A177-3AD203B41FA5}">
                      <a16:colId xmlns:a16="http://schemas.microsoft.com/office/drawing/2014/main" val="20001"/>
                    </a:ext>
                  </a:extLst>
                </a:gridCol>
                <a:gridCol w="2317097">
                  <a:extLst>
                    <a:ext uri="{9D8B030D-6E8A-4147-A177-3AD203B41FA5}">
                      <a16:colId xmlns:a16="http://schemas.microsoft.com/office/drawing/2014/main" val="20002"/>
                    </a:ext>
                  </a:extLst>
                </a:gridCol>
              </a:tblGrid>
              <a:tr h="323667">
                <a:tc>
                  <a:txBody>
                    <a:bodyPr/>
                    <a:lstStyle/>
                    <a:p>
                      <a:endParaRPr lang="en-US" sz="1200" dirty="0">
                        <a:solidFill>
                          <a:schemeClr val="tx1">
                            <a:lumMod val="65000"/>
                            <a:lumOff val="35000"/>
                          </a:schemeClr>
                        </a:solidFill>
                      </a:endParaRPr>
                    </a:p>
                  </a:txBody>
                  <a:tcPr/>
                </a:tc>
                <a:tc>
                  <a:txBody>
                    <a:bodyPr/>
                    <a:lstStyle/>
                    <a:p>
                      <a:pPr algn="l"/>
                      <a:r>
                        <a:rPr lang="en-US" sz="1200" b="1" dirty="0">
                          <a:solidFill>
                            <a:srgbClr val="77C043"/>
                          </a:solidFill>
                        </a:rPr>
                        <a:t>Ideal</a:t>
                      </a:r>
                    </a:p>
                  </a:txBody>
                  <a:tcPr/>
                </a:tc>
                <a:tc>
                  <a:txBody>
                    <a:bodyPr/>
                    <a:lstStyle/>
                    <a:p>
                      <a:pPr algn="l"/>
                      <a:r>
                        <a:rPr lang="en-US" sz="1200" b="1" dirty="0">
                          <a:solidFill>
                            <a:srgbClr val="005EA4"/>
                          </a:solidFill>
                        </a:rPr>
                        <a:t>Acceptable</a:t>
                      </a:r>
                    </a:p>
                  </a:txBody>
                  <a:tcPr/>
                </a:tc>
                <a:extLst>
                  <a:ext uri="{0D108BD9-81ED-4DB2-BD59-A6C34878D82A}">
                    <a16:rowId xmlns:a16="http://schemas.microsoft.com/office/drawing/2014/main" val="10000"/>
                  </a:ext>
                </a:extLst>
              </a:tr>
              <a:tr h="442445">
                <a:tc>
                  <a:txBody>
                    <a:bodyPr/>
                    <a:lstStyle/>
                    <a:p>
                      <a:r>
                        <a:rPr lang="en-US" sz="1200" b="1" dirty="0">
                          <a:solidFill>
                            <a:schemeClr val="tx1">
                              <a:lumMod val="65000"/>
                              <a:lumOff val="35000"/>
                            </a:schemeClr>
                          </a:solidFill>
                        </a:rPr>
                        <a:t>Retirement Age Goal:</a:t>
                      </a:r>
                    </a:p>
                  </a:txBody>
                  <a:tcPr/>
                </a:tc>
                <a:tc>
                  <a:txBody>
                    <a:bodyPr/>
                    <a:lstStyle/>
                    <a:p>
                      <a:pPr algn="l"/>
                      <a:r>
                        <a:rPr lang="en-US" sz="1200" dirty="0">
                          <a:solidFill>
                            <a:schemeClr val="tx1">
                              <a:lumMod val="65000"/>
                              <a:lumOff val="35000"/>
                            </a:schemeClr>
                          </a:solidFill>
                        </a:rPr>
                        <a:t>Retire at 65</a:t>
                      </a:r>
                    </a:p>
                  </a:txBody>
                  <a:tcPr/>
                </a:tc>
                <a:tc>
                  <a:txBody>
                    <a:bodyPr/>
                    <a:lstStyle/>
                    <a:p>
                      <a:pPr algn="l"/>
                      <a:r>
                        <a:rPr lang="en-US" sz="1200" dirty="0">
                          <a:solidFill>
                            <a:schemeClr val="tx1">
                              <a:lumMod val="65000"/>
                              <a:lumOff val="35000"/>
                            </a:schemeClr>
                          </a:solidFill>
                        </a:rPr>
                        <a:t>Retire</a:t>
                      </a:r>
                      <a:r>
                        <a:rPr lang="en-US" sz="1200" baseline="0" dirty="0">
                          <a:solidFill>
                            <a:schemeClr val="tx1">
                              <a:lumMod val="65000"/>
                              <a:lumOff val="35000"/>
                            </a:schemeClr>
                          </a:solidFill>
                        </a:rPr>
                        <a:t> at 70</a:t>
                      </a:r>
                      <a:endParaRPr lang="en-US" sz="1200" dirty="0">
                        <a:solidFill>
                          <a:schemeClr val="tx1">
                            <a:lumMod val="65000"/>
                            <a:lumOff val="35000"/>
                          </a:schemeClr>
                        </a:solidFill>
                      </a:endParaRPr>
                    </a:p>
                  </a:txBody>
                  <a:tcPr/>
                </a:tc>
                <a:extLst>
                  <a:ext uri="{0D108BD9-81ED-4DB2-BD59-A6C34878D82A}">
                    <a16:rowId xmlns:a16="http://schemas.microsoft.com/office/drawing/2014/main" val="10001"/>
                  </a:ext>
                </a:extLst>
              </a:tr>
              <a:tr h="431556">
                <a:tc>
                  <a:txBody>
                    <a:bodyPr/>
                    <a:lstStyle/>
                    <a:p>
                      <a:r>
                        <a:rPr lang="en-US" sz="1200" b="1" dirty="0">
                          <a:solidFill>
                            <a:schemeClr val="tx1">
                              <a:lumMod val="65000"/>
                              <a:lumOff val="35000"/>
                            </a:schemeClr>
                          </a:solidFill>
                        </a:rPr>
                        <a:t>Retirement</a:t>
                      </a:r>
                      <a:r>
                        <a:rPr lang="en-US" sz="1200" b="1" baseline="0" dirty="0">
                          <a:solidFill>
                            <a:schemeClr val="tx1">
                              <a:lumMod val="65000"/>
                              <a:lumOff val="35000"/>
                            </a:schemeClr>
                          </a:solidFill>
                        </a:rPr>
                        <a:t> Spending Goal:</a:t>
                      </a:r>
                      <a:endParaRPr lang="en-US" sz="1200" b="1" dirty="0">
                        <a:solidFill>
                          <a:schemeClr val="tx1">
                            <a:lumMod val="65000"/>
                            <a:lumOff val="35000"/>
                          </a:schemeClr>
                        </a:solidFill>
                      </a:endParaRPr>
                    </a:p>
                  </a:txBody>
                  <a:tcPr/>
                </a:tc>
                <a:tc>
                  <a:txBody>
                    <a:bodyPr/>
                    <a:lstStyle/>
                    <a:p>
                      <a:pPr algn="l"/>
                      <a:r>
                        <a:rPr lang="en-US" sz="1200" dirty="0">
                          <a:solidFill>
                            <a:schemeClr val="tx1">
                              <a:lumMod val="65000"/>
                              <a:lumOff val="35000"/>
                            </a:schemeClr>
                          </a:solidFill>
                        </a:rPr>
                        <a:t>$178,000</a:t>
                      </a:r>
                    </a:p>
                  </a:txBody>
                  <a:tcPr/>
                </a:tc>
                <a:tc>
                  <a:txBody>
                    <a:bodyPr/>
                    <a:lstStyle/>
                    <a:p>
                      <a:pPr algn="l"/>
                      <a:r>
                        <a:rPr lang="en-US" sz="1200" dirty="0">
                          <a:solidFill>
                            <a:schemeClr val="tx1">
                              <a:lumMod val="65000"/>
                              <a:lumOff val="35000"/>
                            </a:schemeClr>
                          </a:solidFill>
                        </a:rPr>
                        <a:t>$145,000</a:t>
                      </a:r>
                    </a:p>
                  </a:txBody>
                  <a:tcPr/>
                </a:tc>
                <a:extLst>
                  <a:ext uri="{0D108BD9-81ED-4DB2-BD59-A6C34878D82A}">
                    <a16:rowId xmlns:a16="http://schemas.microsoft.com/office/drawing/2014/main" val="10002"/>
                  </a:ext>
                </a:extLst>
              </a:tr>
              <a:tr h="459701">
                <a:tc>
                  <a:txBody>
                    <a:bodyPr/>
                    <a:lstStyle/>
                    <a:p>
                      <a:r>
                        <a:rPr lang="en-US" sz="1200" b="1" dirty="0">
                          <a:solidFill>
                            <a:schemeClr val="tx1">
                              <a:lumMod val="65000"/>
                              <a:lumOff val="35000"/>
                            </a:schemeClr>
                          </a:solidFill>
                        </a:rPr>
                        <a:t>Risk Tolerance</a:t>
                      </a:r>
                      <a:r>
                        <a:rPr lang="en-US" sz="1200" b="1" baseline="0" dirty="0">
                          <a:solidFill>
                            <a:schemeClr val="tx1">
                              <a:lumMod val="65000"/>
                              <a:lumOff val="35000"/>
                            </a:schemeClr>
                          </a:solidFill>
                        </a:rPr>
                        <a:t> Goal:</a:t>
                      </a:r>
                      <a:endParaRPr lang="en-US" sz="1200" b="1" dirty="0">
                        <a:solidFill>
                          <a:schemeClr val="tx1">
                            <a:lumMod val="65000"/>
                            <a:lumOff val="35000"/>
                          </a:schemeClr>
                        </a:solidFill>
                      </a:endParaRPr>
                    </a:p>
                  </a:txBody>
                  <a:tcPr/>
                </a:tc>
                <a:tc>
                  <a:txBody>
                    <a:bodyPr/>
                    <a:lstStyle/>
                    <a:p>
                      <a:pPr algn="l"/>
                      <a:r>
                        <a:rPr lang="en-US" sz="1200" dirty="0">
                          <a:solidFill>
                            <a:schemeClr val="tx1">
                              <a:lumMod val="65000"/>
                              <a:lumOff val="35000"/>
                            </a:schemeClr>
                          </a:solidFill>
                        </a:rPr>
                        <a:t>30% Equities</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tx1">
                              <a:lumMod val="65000"/>
                              <a:lumOff val="35000"/>
                            </a:schemeClr>
                          </a:solidFill>
                        </a:rPr>
                        <a:t>80% Equities</a:t>
                      </a:r>
                    </a:p>
                  </a:txBody>
                  <a:tcPr/>
                </a:tc>
                <a:extLst>
                  <a:ext uri="{0D108BD9-81ED-4DB2-BD59-A6C34878D82A}">
                    <a16:rowId xmlns:a16="http://schemas.microsoft.com/office/drawing/2014/main" val="10003"/>
                  </a:ext>
                </a:extLst>
              </a:tr>
              <a:tr h="437550">
                <a:tc>
                  <a:txBody>
                    <a:bodyPr/>
                    <a:lstStyle/>
                    <a:p>
                      <a:r>
                        <a:rPr lang="en-US" sz="1200" b="1" dirty="0">
                          <a:solidFill>
                            <a:schemeClr val="tx1">
                              <a:lumMod val="65000"/>
                              <a:lumOff val="35000"/>
                            </a:schemeClr>
                          </a:solidFill>
                        </a:rPr>
                        <a:t>Estate Goal:</a:t>
                      </a:r>
                    </a:p>
                  </a:txBody>
                  <a:tcPr/>
                </a:tc>
                <a:tc>
                  <a:txBody>
                    <a:bodyPr/>
                    <a:lstStyle/>
                    <a:p>
                      <a:pPr algn="l"/>
                      <a:r>
                        <a:rPr lang="en-US" sz="1200" dirty="0">
                          <a:solidFill>
                            <a:schemeClr val="tx1">
                              <a:lumMod val="65000"/>
                              <a:lumOff val="35000"/>
                            </a:schemeClr>
                          </a:solidFill>
                        </a:rPr>
                        <a:t>$1,000,000</a:t>
                      </a:r>
                    </a:p>
                  </a:txBody>
                  <a:tcPr/>
                </a:tc>
                <a:tc>
                  <a:txBody>
                    <a:bodyPr/>
                    <a:lstStyle/>
                    <a:p>
                      <a:pPr algn="l"/>
                      <a:r>
                        <a:rPr lang="en-US" sz="1200" dirty="0">
                          <a:solidFill>
                            <a:schemeClr val="tx1">
                              <a:lumMod val="65000"/>
                              <a:lumOff val="35000"/>
                            </a:schemeClr>
                          </a:solidFill>
                        </a:rPr>
                        <a:t>$0</a:t>
                      </a:r>
                    </a:p>
                  </a:txBody>
                  <a:tcPr/>
                </a:tc>
                <a:extLst>
                  <a:ext uri="{0D108BD9-81ED-4DB2-BD59-A6C34878D82A}">
                    <a16:rowId xmlns:a16="http://schemas.microsoft.com/office/drawing/2014/main" val="10004"/>
                  </a:ext>
                </a:extLst>
              </a:tr>
              <a:tr h="437550">
                <a:tc>
                  <a:txBody>
                    <a:bodyPr/>
                    <a:lstStyle/>
                    <a:p>
                      <a:r>
                        <a:rPr lang="en-US" sz="1200" b="1" dirty="0">
                          <a:solidFill>
                            <a:schemeClr val="tx1">
                              <a:lumMod val="65000"/>
                              <a:lumOff val="35000"/>
                            </a:schemeClr>
                          </a:solidFill>
                        </a:rPr>
                        <a:t>Annual</a:t>
                      </a:r>
                      <a:r>
                        <a:rPr lang="en-US" sz="1200" b="1" baseline="0" dirty="0">
                          <a:solidFill>
                            <a:schemeClr val="tx1">
                              <a:lumMod val="65000"/>
                              <a:lumOff val="35000"/>
                            </a:schemeClr>
                          </a:solidFill>
                        </a:rPr>
                        <a:t> </a:t>
                      </a:r>
                      <a:r>
                        <a:rPr lang="en-US" sz="1200" b="1" dirty="0">
                          <a:solidFill>
                            <a:schemeClr val="tx1">
                              <a:lumMod val="65000"/>
                              <a:lumOff val="35000"/>
                            </a:schemeClr>
                          </a:solidFill>
                        </a:rPr>
                        <a:t>Saving Goal:</a:t>
                      </a:r>
                    </a:p>
                  </a:txBody>
                  <a:tcPr/>
                </a:tc>
                <a:tc>
                  <a:txBody>
                    <a:bodyPr/>
                    <a:lstStyle/>
                    <a:p>
                      <a:pPr algn="l"/>
                      <a:r>
                        <a:rPr lang="en-US" sz="1200" baseline="0" dirty="0">
                          <a:solidFill>
                            <a:schemeClr val="tx1">
                              <a:lumMod val="65000"/>
                              <a:lumOff val="35000"/>
                            </a:schemeClr>
                          </a:solidFill>
                        </a:rPr>
                        <a:t>Save $0</a:t>
                      </a:r>
                      <a:endParaRPr lang="en-US" sz="1200" dirty="0">
                        <a:solidFill>
                          <a:schemeClr val="tx1">
                            <a:lumMod val="65000"/>
                            <a:lumOff val="35000"/>
                          </a:schemeClr>
                        </a:solidFill>
                      </a:endParaRPr>
                    </a:p>
                  </a:txBody>
                  <a:tcPr/>
                </a:tc>
                <a:tc>
                  <a:txBody>
                    <a:bodyPr/>
                    <a:lstStyle/>
                    <a:p>
                      <a:pPr algn="l"/>
                      <a:r>
                        <a:rPr lang="en-US" sz="1200" baseline="0" dirty="0">
                          <a:solidFill>
                            <a:schemeClr val="tx1">
                              <a:lumMod val="65000"/>
                              <a:lumOff val="35000"/>
                            </a:schemeClr>
                          </a:solidFill>
                        </a:rPr>
                        <a:t>Increase by $47,000</a:t>
                      </a:r>
                      <a:endParaRPr lang="en-US" sz="1200" dirty="0">
                        <a:solidFill>
                          <a:schemeClr val="tx1">
                            <a:lumMod val="65000"/>
                            <a:lumOff val="35000"/>
                          </a:schemeClr>
                        </a:solidFill>
                      </a:endParaRPr>
                    </a:p>
                  </a:txBody>
                  <a:tcPr/>
                </a:tc>
                <a:extLst>
                  <a:ext uri="{0D108BD9-81ED-4DB2-BD59-A6C34878D82A}">
                    <a16:rowId xmlns:a16="http://schemas.microsoft.com/office/drawing/2014/main" val="10005"/>
                  </a:ext>
                </a:extLst>
              </a:tr>
              <a:tr h="437550">
                <a:tc>
                  <a:txBody>
                    <a:bodyPr/>
                    <a:lstStyle/>
                    <a:p>
                      <a:r>
                        <a:rPr lang="en-US" sz="1200" b="1" dirty="0">
                          <a:solidFill>
                            <a:schemeClr val="tx1">
                              <a:lumMod val="65000"/>
                              <a:lumOff val="35000"/>
                            </a:schemeClr>
                          </a:solidFill>
                        </a:rPr>
                        <a:t>Sell Business at 65:</a:t>
                      </a:r>
                    </a:p>
                  </a:txBody>
                  <a:tcPr/>
                </a:tc>
                <a:tc>
                  <a:txBody>
                    <a:bodyPr/>
                    <a:lstStyle/>
                    <a:p>
                      <a:pPr algn="l"/>
                      <a:r>
                        <a:rPr lang="en-US" sz="1200" dirty="0">
                          <a:solidFill>
                            <a:schemeClr val="tx1">
                              <a:lumMod val="65000"/>
                              <a:lumOff val="35000"/>
                            </a:schemeClr>
                          </a:solidFill>
                        </a:rPr>
                        <a:t>$5,591,531</a:t>
                      </a:r>
                    </a:p>
                  </a:txBody>
                  <a:tcPr/>
                </a:tc>
                <a:tc>
                  <a:txBody>
                    <a:bodyPr/>
                    <a:lstStyle/>
                    <a:p>
                      <a:pPr algn="l"/>
                      <a:r>
                        <a:rPr lang="en-US" sz="1200" dirty="0">
                          <a:solidFill>
                            <a:schemeClr val="tx1">
                              <a:lumMod val="65000"/>
                              <a:lumOff val="35000"/>
                            </a:schemeClr>
                          </a:solidFill>
                        </a:rPr>
                        <a:t>$5,591,531</a:t>
                      </a:r>
                    </a:p>
                  </a:txBody>
                  <a:tcPr/>
                </a:tc>
                <a:extLst>
                  <a:ext uri="{0D108BD9-81ED-4DB2-BD59-A6C34878D82A}">
                    <a16:rowId xmlns:a16="http://schemas.microsoft.com/office/drawing/2014/main" val="10006"/>
                  </a:ext>
                </a:extLst>
              </a:tr>
              <a:tr h="539445">
                <a:tc>
                  <a:txBody>
                    <a:bodyPr/>
                    <a:lstStyle/>
                    <a:p>
                      <a:r>
                        <a:rPr lang="en-US" sz="1200" b="1" dirty="0">
                          <a:solidFill>
                            <a:schemeClr val="tx1">
                              <a:lumMod val="65000"/>
                              <a:lumOff val="35000"/>
                            </a:schemeClr>
                          </a:solidFill>
                        </a:rPr>
                        <a:t>Retirement Travel:</a:t>
                      </a:r>
                    </a:p>
                  </a:txBody>
                  <a:tcPr/>
                </a:tc>
                <a:tc>
                  <a:txBody>
                    <a:bodyPr/>
                    <a:lstStyle/>
                    <a:p>
                      <a:pPr algn="l"/>
                      <a:r>
                        <a:rPr lang="en-US" sz="1200" baseline="0" dirty="0">
                          <a:solidFill>
                            <a:schemeClr val="tx1">
                              <a:lumMod val="65000"/>
                              <a:lumOff val="35000"/>
                            </a:schemeClr>
                          </a:solidFill>
                        </a:rPr>
                        <a:t>$20,000</a:t>
                      </a:r>
                      <a:endParaRPr lang="en-US" sz="1200" b="1" dirty="0">
                        <a:solidFill>
                          <a:schemeClr val="tx1">
                            <a:lumMod val="65000"/>
                            <a:lumOff val="35000"/>
                          </a:schemeClr>
                        </a:solidFill>
                      </a:endParaRPr>
                    </a:p>
                  </a:txBody>
                  <a:tcPr/>
                </a:tc>
                <a:tc>
                  <a:txBody>
                    <a:bodyPr/>
                    <a:lstStyle/>
                    <a:p>
                      <a:pPr algn="l"/>
                      <a:r>
                        <a:rPr lang="en-US" sz="1200" dirty="0">
                          <a:solidFill>
                            <a:schemeClr val="tx1">
                              <a:lumMod val="65000"/>
                              <a:lumOff val="35000"/>
                            </a:schemeClr>
                          </a:solidFill>
                        </a:rPr>
                        <a:t>$10,000</a:t>
                      </a:r>
                    </a:p>
                  </a:txBody>
                  <a:tcPr/>
                </a:tc>
                <a:extLst>
                  <a:ext uri="{0D108BD9-81ED-4DB2-BD59-A6C34878D82A}">
                    <a16:rowId xmlns:a16="http://schemas.microsoft.com/office/drawing/2014/main" val="10007"/>
                  </a:ext>
                </a:extLst>
              </a:tr>
              <a:tr h="539445">
                <a:tc>
                  <a:txBody>
                    <a:bodyPr/>
                    <a:lstStyle/>
                    <a:p>
                      <a:endParaRPr lang="en-US" sz="1200" b="1" dirty="0">
                        <a:solidFill>
                          <a:schemeClr val="tx1">
                            <a:lumMod val="65000"/>
                            <a:lumOff val="35000"/>
                          </a:schemeClr>
                        </a:solidFill>
                      </a:endParaRPr>
                    </a:p>
                  </a:txBody>
                  <a:tcPr/>
                </a:tc>
                <a:tc>
                  <a:txBody>
                    <a:bodyPr/>
                    <a:lstStyle/>
                    <a:p>
                      <a:pPr algn="l"/>
                      <a:endParaRPr lang="en-US" sz="1200" dirty="0">
                        <a:solidFill>
                          <a:schemeClr val="tx1">
                            <a:lumMod val="65000"/>
                            <a:lumOff val="35000"/>
                          </a:schemeClr>
                        </a:solidFill>
                      </a:endParaRPr>
                    </a:p>
                  </a:txBody>
                  <a:tcPr/>
                </a:tc>
                <a:tc>
                  <a:txBody>
                    <a:bodyPr/>
                    <a:lstStyle/>
                    <a:p>
                      <a:pPr algn="l"/>
                      <a:endParaRPr lang="en-US" sz="1200" dirty="0">
                        <a:solidFill>
                          <a:schemeClr val="tx1">
                            <a:lumMod val="65000"/>
                            <a:lumOff val="35000"/>
                          </a:schemeClr>
                        </a:solidFill>
                      </a:endParaRPr>
                    </a:p>
                  </a:txBody>
                  <a:tcPr/>
                </a:tc>
                <a:extLst>
                  <a:ext uri="{0D108BD9-81ED-4DB2-BD59-A6C34878D82A}">
                    <a16:rowId xmlns:a16="http://schemas.microsoft.com/office/drawing/2014/main" val="4031706615"/>
                  </a:ext>
                </a:extLst>
              </a:tr>
              <a:tr h="539445">
                <a:tc>
                  <a:txBody>
                    <a:bodyPr/>
                    <a:lstStyle/>
                    <a:p>
                      <a:endParaRPr lang="en-US" sz="1200" b="1" dirty="0">
                        <a:solidFill>
                          <a:schemeClr val="tx1">
                            <a:lumMod val="65000"/>
                            <a:lumOff val="35000"/>
                          </a:schemeClr>
                        </a:solidFill>
                      </a:endParaRPr>
                    </a:p>
                  </a:txBody>
                  <a:tcPr/>
                </a:tc>
                <a:tc>
                  <a:txBody>
                    <a:bodyPr/>
                    <a:lstStyle/>
                    <a:p>
                      <a:pPr algn="l"/>
                      <a:endParaRPr lang="en-US" sz="1200" dirty="0">
                        <a:solidFill>
                          <a:schemeClr val="tx1">
                            <a:lumMod val="65000"/>
                            <a:lumOff val="35000"/>
                          </a:schemeClr>
                        </a:solidFill>
                      </a:endParaRPr>
                    </a:p>
                  </a:txBody>
                  <a:tcPr/>
                </a:tc>
                <a:tc>
                  <a:txBody>
                    <a:bodyPr/>
                    <a:lstStyle/>
                    <a:p>
                      <a:pPr algn="l"/>
                      <a:endParaRPr lang="en-US" sz="1200" dirty="0">
                        <a:solidFill>
                          <a:schemeClr val="tx1">
                            <a:lumMod val="65000"/>
                            <a:lumOff val="35000"/>
                          </a:schemeClr>
                        </a:solidFill>
                      </a:endParaRPr>
                    </a:p>
                  </a:txBody>
                  <a:tcPr/>
                </a:tc>
                <a:extLst>
                  <a:ext uri="{0D108BD9-81ED-4DB2-BD59-A6C34878D82A}">
                    <a16:rowId xmlns:a16="http://schemas.microsoft.com/office/drawing/2014/main" val="1051249954"/>
                  </a:ext>
                </a:extLst>
              </a:tr>
              <a:tr h="539445">
                <a:tc>
                  <a:txBody>
                    <a:bodyPr/>
                    <a:lstStyle/>
                    <a:p>
                      <a:endParaRPr lang="en-US" sz="1200" b="1" dirty="0">
                        <a:solidFill>
                          <a:schemeClr val="tx1">
                            <a:lumMod val="65000"/>
                            <a:lumOff val="35000"/>
                          </a:schemeClr>
                        </a:solidFill>
                      </a:endParaRPr>
                    </a:p>
                  </a:txBody>
                  <a:tcPr/>
                </a:tc>
                <a:tc>
                  <a:txBody>
                    <a:bodyPr/>
                    <a:lstStyle/>
                    <a:p>
                      <a:pPr algn="ctr"/>
                      <a:endParaRPr lang="en-US" sz="1200" dirty="0">
                        <a:solidFill>
                          <a:schemeClr val="tx1">
                            <a:lumMod val="65000"/>
                            <a:lumOff val="35000"/>
                          </a:schemeClr>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200" dirty="0">
                        <a:solidFill>
                          <a:schemeClr val="tx1">
                            <a:lumMod val="65000"/>
                            <a:lumOff val="35000"/>
                          </a:schemeClr>
                        </a:solidFill>
                      </a:endParaRPr>
                    </a:p>
                  </a:txBody>
                  <a:tcPr/>
                </a:tc>
                <a:extLst>
                  <a:ext uri="{0D108BD9-81ED-4DB2-BD59-A6C34878D82A}">
                    <a16:rowId xmlns:a16="http://schemas.microsoft.com/office/drawing/2014/main" val="1436263809"/>
                  </a:ext>
                </a:extLst>
              </a:tr>
              <a:tr h="539445">
                <a:tc>
                  <a:txBody>
                    <a:bodyPr/>
                    <a:lstStyle/>
                    <a:p>
                      <a:endParaRPr lang="en-US" sz="1200" b="1" dirty="0">
                        <a:solidFill>
                          <a:schemeClr val="tx1">
                            <a:lumMod val="65000"/>
                            <a:lumOff val="35000"/>
                          </a:schemeClr>
                        </a:solidFill>
                      </a:endParaRPr>
                    </a:p>
                  </a:txBody>
                  <a:tcPr/>
                </a:tc>
                <a:tc>
                  <a:txBody>
                    <a:bodyPr/>
                    <a:lstStyle/>
                    <a:p>
                      <a:pPr algn="ctr"/>
                      <a:endParaRPr lang="en-US" sz="1200" dirty="0">
                        <a:solidFill>
                          <a:schemeClr val="tx1">
                            <a:lumMod val="65000"/>
                            <a:lumOff val="35000"/>
                          </a:schemeClr>
                        </a:solidFill>
                      </a:endParaRPr>
                    </a:p>
                  </a:txBody>
                  <a:tcPr/>
                </a:tc>
                <a:tc>
                  <a:txBody>
                    <a:bodyPr/>
                    <a:lstStyle/>
                    <a:p>
                      <a:pPr algn="ctr"/>
                      <a:endParaRPr lang="en-US" sz="1200" dirty="0">
                        <a:solidFill>
                          <a:schemeClr val="tx1">
                            <a:lumMod val="65000"/>
                            <a:lumOff val="35000"/>
                          </a:schemeClr>
                        </a:solidFill>
                      </a:endParaRPr>
                    </a:p>
                  </a:txBody>
                  <a:tcPr/>
                </a:tc>
                <a:extLst>
                  <a:ext uri="{0D108BD9-81ED-4DB2-BD59-A6C34878D82A}">
                    <a16:rowId xmlns:a16="http://schemas.microsoft.com/office/drawing/2014/main" val="4285489960"/>
                  </a:ext>
                </a:extLst>
              </a:tr>
              <a:tr h="539445">
                <a:tc>
                  <a:txBody>
                    <a:bodyPr/>
                    <a:lstStyle/>
                    <a:p>
                      <a:endParaRPr lang="en-US" sz="1200" b="1" dirty="0">
                        <a:solidFill>
                          <a:schemeClr val="tx1">
                            <a:lumMod val="65000"/>
                            <a:lumOff val="35000"/>
                          </a:schemeClr>
                        </a:solidFill>
                      </a:endParaRPr>
                    </a:p>
                  </a:txBody>
                  <a:tcPr/>
                </a:tc>
                <a:tc>
                  <a:txBody>
                    <a:bodyPr/>
                    <a:lstStyle/>
                    <a:p>
                      <a:pPr algn="ctr"/>
                      <a:endParaRPr lang="en-US" sz="1200" dirty="0">
                        <a:solidFill>
                          <a:schemeClr val="tx1">
                            <a:lumMod val="65000"/>
                            <a:lumOff val="35000"/>
                          </a:schemeClr>
                        </a:solidFill>
                      </a:endParaRPr>
                    </a:p>
                  </a:txBody>
                  <a:tcPr/>
                </a:tc>
                <a:tc>
                  <a:txBody>
                    <a:bodyPr/>
                    <a:lstStyle/>
                    <a:p>
                      <a:pPr algn="ctr"/>
                      <a:endParaRPr lang="en-US" sz="1200" dirty="0">
                        <a:solidFill>
                          <a:schemeClr val="tx1">
                            <a:lumMod val="65000"/>
                            <a:lumOff val="35000"/>
                          </a:schemeClr>
                        </a:solidFill>
                      </a:endParaRPr>
                    </a:p>
                  </a:txBody>
                  <a:tcPr/>
                </a:tc>
                <a:extLst>
                  <a:ext uri="{0D108BD9-81ED-4DB2-BD59-A6C34878D82A}">
                    <a16:rowId xmlns:a16="http://schemas.microsoft.com/office/drawing/2014/main" val="825255271"/>
                  </a:ext>
                </a:extLst>
              </a:tr>
              <a:tr h="539445">
                <a:tc>
                  <a:txBody>
                    <a:bodyPr/>
                    <a:lstStyle/>
                    <a:p>
                      <a:endParaRPr lang="en-US" sz="1200" b="1" dirty="0">
                        <a:solidFill>
                          <a:schemeClr val="tx1">
                            <a:lumMod val="65000"/>
                            <a:lumOff val="35000"/>
                          </a:schemeClr>
                        </a:solidFill>
                      </a:endParaRPr>
                    </a:p>
                  </a:txBody>
                  <a:tcPr/>
                </a:tc>
                <a:tc>
                  <a:txBody>
                    <a:bodyPr/>
                    <a:lstStyle/>
                    <a:p>
                      <a:pPr algn="ctr"/>
                      <a:endParaRPr lang="en-US" sz="1200" dirty="0">
                        <a:solidFill>
                          <a:schemeClr val="tx1">
                            <a:lumMod val="65000"/>
                            <a:lumOff val="35000"/>
                          </a:schemeClr>
                        </a:solidFill>
                      </a:endParaRPr>
                    </a:p>
                  </a:txBody>
                  <a:tcPr/>
                </a:tc>
                <a:tc>
                  <a:txBody>
                    <a:bodyPr/>
                    <a:lstStyle/>
                    <a:p>
                      <a:pPr algn="ctr"/>
                      <a:endParaRPr lang="en-US" sz="1200" dirty="0">
                        <a:solidFill>
                          <a:schemeClr val="tx1">
                            <a:lumMod val="65000"/>
                            <a:lumOff val="35000"/>
                          </a:schemeClr>
                        </a:solidFill>
                      </a:endParaRPr>
                    </a:p>
                  </a:txBody>
                  <a:tcPr/>
                </a:tc>
                <a:extLst>
                  <a:ext uri="{0D108BD9-81ED-4DB2-BD59-A6C34878D82A}">
                    <a16:rowId xmlns:a16="http://schemas.microsoft.com/office/drawing/2014/main" val="3931182439"/>
                  </a:ext>
                </a:extLst>
              </a:tr>
              <a:tr h="539445">
                <a:tc>
                  <a:txBody>
                    <a:bodyPr/>
                    <a:lstStyle/>
                    <a:p>
                      <a:endParaRPr lang="en-US" sz="1200" b="1" dirty="0">
                        <a:solidFill>
                          <a:schemeClr val="tx1">
                            <a:lumMod val="65000"/>
                            <a:lumOff val="35000"/>
                          </a:schemeClr>
                        </a:solidFill>
                      </a:endParaRPr>
                    </a:p>
                  </a:txBody>
                  <a:tcPr/>
                </a:tc>
                <a:tc>
                  <a:txBody>
                    <a:bodyPr/>
                    <a:lstStyle/>
                    <a:p>
                      <a:pPr algn="ctr"/>
                      <a:endParaRPr lang="en-US" sz="1200" dirty="0">
                        <a:solidFill>
                          <a:schemeClr val="tx1">
                            <a:lumMod val="65000"/>
                            <a:lumOff val="35000"/>
                          </a:schemeClr>
                        </a:solidFill>
                      </a:endParaRPr>
                    </a:p>
                  </a:txBody>
                  <a:tcPr/>
                </a:tc>
                <a:tc>
                  <a:txBody>
                    <a:bodyPr/>
                    <a:lstStyle/>
                    <a:p>
                      <a:pPr algn="ctr"/>
                      <a:endParaRPr lang="en-US" sz="1200" dirty="0">
                        <a:solidFill>
                          <a:schemeClr val="tx1">
                            <a:lumMod val="65000"/>
                            <a:lumOff val="35000"/>
                          </a:schemeClr>
                        </a:solidFill>
                      </a:endParaRPr>
                    </a:p>
                  </a:txBody>
                  <a:tcPr/>
                </a:tc>
                <a:extLst>
                  <a:ext uri="{0D108BD9-81ED-4DB2-BD59-A6C34878D82A}">
                    <a16:rowId xmlns:a16="http://schemas.microsoft.com/office/drawing/2014/main" val="1405961384"/>
                  </a:ext>
                </a:extLst>
              </a:tr>
            </a:tbl>
          </a:graphicData>
        </a:graphic>
      </p:graphicFrame>
      <p:sp>
        <p:nvSpPr>
          <p:cNvPr id="4" name="Rectangle 3"/>
          <p:cNvSpPr/>
          <p:nvPr/>
        </p:nvSpPr>
        <p:spPr>
          <a:xfrm>
            <a:off x="709324" y="1247189"/>
            <a:ext cx="8331172" cy="678327"/>
          </a:xfrm>
          <a:prstGeom prst="rect">
            <a:avLst/>
          </a:prstGeom>
        </p:spPr>
        <p:txBody>
          <a:bodyPr wrap="square">
            <a:spAutoFit/>
          </a:bodyPr>
          <a:lstStyle/>
          <a:p>
            <a:pPr>
              <a:lnSpc>
                <a:spcPts val="2400"/>
              </a:lnSpc>
            </a:pPr>
            <a:r>
              <a:rPr lang="en-US" dirty="0">
                <a:solidFill>
                  <a:schemeClr val="tx1">
                    <a:lumMod val="75000"/>
                    <a:lumOff val="25000"/>
                  </a:schemeClr>
                </a:solidFill>
              </a:rPr>
              <a:t>Think of each goal as a range between</a:t>
            </a:r>
            <a:r>
              <a:rPr lang="en-US" b="1" dirty="0">
                <a:solidFill>
                  <a:srgbClr val="6BB041"/>
                </a:solidFill>
              </a:rPr>
              <a:t> </a:t>
            </a:r>
            <a:r>
              <a:rPr lang="en-US" b="1" dirty="0">
                <a:solidFill>
                  <a:srgbClr val="77C043"/>
                </a:solidFill>
              </a:rPr>
              <a:t>Ideal</a:t>
            </a:r>
            <a:r>
              <a:rPr lang="en-US" dirty="0">
                <a:solidFill>
                  <a:srgbClr val="77C043"/>
                </a:solidFill>
              </a:rPr>
              <a:t> </a:t>
            </a:r>
            <a:r>
              <a:rPr lang="en-US" dirty="0">
                <a:solidFill>
                  <a:schemeClr val="tx1">
                    <a:lumMod val="75000"/>
                    <a:lumOff val="25000"/>
                  </a:schemeClr>
                </a:solidFill>
              </a:rPr>
              <a:t>and</a:t>
            </a:r>
            <a:r>
              <a:rPr lang="en-US" b="1" dirty="0">
                <a:solidFill>
                  <a:srgbClr val="005EA4"/>
                </a:solidFill>
              </a:rPr>
              <a:t> Acceptable</a:t>
            </a:r>
            <a:r>
              <a:rPr lang="en-US" dirty="0">
                <a:solidFill>
                  <a:schemeClr val="tx1">
                    <a:lumMod val="75000"/>
                    <a:lumOff val="25000"/>
                  </a:schemeClr>
                </a:solidFill>
              </a:rPr>
              <a:t>.</a:t>
            </a:r>
            <a:r>
              <a:rPr lang="en-US" dirty="0">
                <a:solidFill>
                  <a:srgbClr val="6BB041"/>
                </a:solidFill>
              </a:rPr>
              <a:t> </a:t>
            </a:r>
            <a:br>
              <a:rPr lang="en-US" dirty="0">
                <a:solidFill>
                  <a:schemeClr val="tx1">
                    <a:lumMod val="75000"/>
                    <a:lumOff val="25000"/>
                  </a:schemeClr>
                </a:solidFill>
              </a:rPr>
            </a:br>
            <a:r>
              <a:rPr lang="en-US" sz="1400" b="1" dirty="0">
                <a:solidFill>
                  <a:schemeClr val="tx1">
                    <a:lumMod val="75000"/>
                    <a:lumOff val="25000"/>
                  </a:schemeClr>
                </a:solidFill>
              </a:rPr>
              <a:t>Ideal</a:t>
            </a:r>
            <a:r>
              <a:rPr lang="en-US" sz="1400" dirty="0"/>
              <a:t> </a:t>
            </a:r>
            <a:r>
              <a:rPr lang="en-US" sz="1400" dirty="0">
                <a:solidFill>
                  <a:schemeClr val="tx1">
                    <a:lumMod val="75000"/>
                    <a:lumOff val="25000"/>
                  </a:schemeClr>
                </a:solidFill>
              </a:rPr>
              <a:t>represents your greatest aspiration. </a:t>
            </a:r>
            <a:r>
              <a:rPr lang="en-US" sz="1400" b="1" dirty="0">
                <a:solidFill>
                  <a:schemeClr val="tx1">
                    <a:lumMod val="75000"/>
                    <a:lumOff val="25000"/>
                  </a:schemeClr>
                </a:solidFill>
              </a:rPr>
              <a:t>Acceptable</a:t>
            </a:r>
            <a:r>
              <a:rPr lang="en-US" sz="1400" dirty="0">
                <a:solidFill>
                  <a:schemeClr val="tx1">
                    <a:lumMod val="75000"/>
                    <a:lumOff val="25000"/>
                  </a:schemeClr>
                </a:solidFill>
              </a:rPr>
              <a:t>, a lesser but still satisfying result.</a:t>
            </a:r>
          </a:p>
        </p:txBody>
      </p:sp>
      <p:cxnSp>
        <p:nvCxnSpPr>
          <p:cNvPr id="7" name="Straight Connector 6">
            <a:extLst>
              <a:ext uri="{FF2B5EF4-FFF2-40B4-BE49-F238E27FC236}">
                <a16:creationId xmlns:a16="http://schemas.microsoft.com/office/drawing/2014/main" id="{BF1DF925-0FDA-9F40-9F89-BA94A335ED36}"/>
              </a:ext>
            </a:extLst>
          </p:cNvPr>
          <p:cNvCxnSpPr/>
          <p:nvPr/>
        </p:nvCxnSpPr>
        <p:spPr>
          <a:xfrm>
            <a:off x="1252669" y="2540769"/>
            <a:ext cx="6432605" cy="0"/>
          </a:xfrm>
          <a:prstGeom prst="line">
            <a:avLst/>
          </a:prstGeom>
          <a:ln w="1270"/>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2C73680A-124D-F049-964F-1F97615ABB37}"/>
              </a:ext>
            </a:extLst>
          </p:cNvPr>
          <p:cNvCxnSpPr/>
          <p:nvPr/>
        </p:nvCxnSpPr>
        <p:spPr>
          <a:xfrm>
            <a:off x="1252669" y="2982066"/>
            <a:ext cx="6432605" cy="0"/>
          </a:xfrm>
          <a:prstGeom prst="line">
            <a:avLst/>
          </a:prstGeom>
          <a:ln w="1270"/>
          <a:effectLst/>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D192B857-F0F6-F046-AEDB-8010689D3589}"/>
              </a:ext>
            </a:extLst>
          </p:cNvPr>
          <p:cNvCxnSpPr/>
          <p:nvPr/>
        </p:nvCxnSpPr>
        <p:spPr>
          <a:xfrm>
            <a:off x="1252669" y="3383606"/>
            <a:ext cx="6432605" cy="0"/>
          </a:xfrm>
          <a:prstGeom prst="line">
            <a:avLst/>
          </a:prstGeom>
          <a:ln w="1270"/>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B341F86E-4340-FA4B-BB9B-D4FDE54EE503}"/>
              </a:ext>
            </a:extLst>
          </p:cNvPr>
          <p:cNvCxnSpPr/>
          <p:nvPr/>
        </p:nvCxnSpPr>
        <p:spPr>
          <a:xfrm>
            <a:off x="1252669" y="3801050"/>
            <a:ext cx="6432605" cy="0"/>
          </a:xfrm>
          <a:prstGeom prst="line">
            <a:avLst/>
          </a:prstGeom>
          <a:ln w="1270"/>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68A1E473-7C60-5D41-AE37-42A3ED1DE458}"/>
              </a:ext>
            </a:extLst>
          </p:cNvPr>
          <p:cNvCxnSpPr/>
          <p:nvPr/>
        </p:nvCxnSpPr>
        <p:spPr>
          <a:xfrm>
            <a:off x="1252669" y="4258251"/>
            <a:ext cx="6432605" cy="0"/>
          </a:xfrm>
          <a:prstGeom prst="line">
            <a:avLst/>
          </a:prstGeom>
          <a:ln w="1270"/>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79167A77-6E4D-124D-B959-67B847AFAD1E}"/>
              </a:ext>
            </a:extLst>
          </p:cNvPr>
          <p:cNvCxnSpPr/>
          <p:nvPr/>
        </p:nvCxnSpPr>
        <p:spPr>
          <a:xfrm>
            <a:off x="1244718" y="5140182"/>
            <a:ext cx="6432605" cy="0"/>
          </a:xfrm>
          <a:prstGeom prst="line">
            <a:avLst/>
          </a:prstGeom>
          <a:ln w="1270"/>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B02D6B2C-AF66-464E-A304-EAAAF3409BFE}"/>
              </a:ext>
            </a:extLst>
          </p:cNvPr>
          <p:cNvCxnSpPr/>
          <p:nvPr/>
        </p:nvCxnSpPr>
        <p:spPr>
          <a:xfrm>
            <a:off x="1244718" y="4715450"/>
            <a:ext cx="6432605" cy="0"/>
          </a:xfrm>
          <a:prstGeom prst="line">
            <a:avLst/>
          </a:prstGeom>
          <a:ln w="1270"/>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00867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02920" y="283464"/>
            <a:ext cx="8531225" cy="1100138"/>
          </a:xfrm>
        </p:spPr>
        <p:txBody>
          <a:bodyPr anchor="t" anchorCtr="0">
            <a:normAutofit/>
          </a:bodyPr>
          <a:lstStyle/>
          <a:p>
            <a:r>
              <a:rPr lang="en-US" sz="3200" dirty="0">
                <a:latin typeface="+mn-lt"/>
              </a:rPr>
              <a:t> How does </a:t>
            </a:r>
            <a:r>
              <a:rPr lang="en-US" sz="3200" b="1" dirty="0">
                <a:solidFill>
                  <a:srgbClr val="77C043"/>
                </a:solidFill>
                <a:latin typeface="+mn-lt"/>
              </a:rPr>
              <a:t>stress testing </a:t>
            </a:r>
            <a:r>
              <a:rPr lang="en-US" sz="3200" dirty="0">
                <a:latin typeface="+mn-lt"/>
              </a:rPr>
              <a:t>work?</a:t>
            </a:r>
          </a:p>
        </p:txBody>
      </p:sp>
      <p:sp>
        <p:nvSpPr>
          <p:cNvPr id="3" name="Rectangle 2"/>
          <p:cNvSpPr/>
          <p:nvPr/>
        </p:nvSpPr>
        <p:spPr>
          <a:xfrm>
            <a:off x="672730" y="1278900"/>
            <a:ext cx="8471270" cy="369332"/>
          </a:xfrm>
          <a:prstGeom prst="rect">
            <a:avLst/>
          </a:prstGeom>
        </p:spPr>
        <p:txBody>
          <a:bodyPr wrap="square">
            <a:spAutoFit/>
          </a:bodyPr>
          <a:lstStyle/>
          <a:p>
            <a:r>
              <a:rPr lang="en-US" b="1" dirty="0">
                <a:solidFill>
                  <a:srgbClr val="005EA4"/>
                </a:solidFill>
              </a:rPr>
              <a:t>Central to our goals-based approach is the </a:t>
            </a:r>
            <a:r>
              <a:rPr lang="en-US" b="1" dirty="0">
                <a:solidFill>
                  <a:srgbClr val="77C043"/>
                </a:solidFill>
              </a:rPr>
              <a:t>Comfort Zone®</a:t>
            </a:r>
            <a:r>
              <a:rPr lang="en-US" b="1" dirty="0">
                <a:solidFill>
                  <a:srgbClr val="005EA4"/>
                </a:solidFill>
              </a:rPr>
              <a:t> confidence calculation </a:t>
            </a:r>
          </a:p>
        </p:txBody>
      </p:sp>
      <p:sp>
        <p:nvSpPr>
          <p:cNvPr id="5" name="TextBox 4"/>
          <p:cNvSpPr txBox="1"/>
          <p:nvPr/>
        </p:nvSpPr>
        <p:spPr>
          <a:xfrm>
            <a:off x="530845" y="2909869"/>
            <a:ext cx="7093324" cy="1938992"/>
          </a:xfrm>
          <a:prstGeom prst="rect">
            <a:avLst/>
          </a:prstGeom>
          <a:noFill/>
        </p:spPr>
        <p:txBody>
          <a:bodyPr wrap="square" rtlCol="0">
            <a:spAutoFit/>
          </a:bodyPr>
          <a:lstStyle/>
          <a:p>
            <a:pPr marL="174625" indent="-174625">
              <a:buClr>
                <a:srgbClr val="00B0F0"/>
              </a:buClr>
              <a:buFont typeface="Calibri" panose="020F0502020204030204" pitchFamily="34" charset="0"/>
              <a:buChar char="&gt;"/>
            </a:pPr>
            <a:r>
              <a:rPr lang="en-US" sz="1200" dirty="0">
                <a:solidFill>
                  <a:schemeClr val="tx1">
                    <a:lumMod val="75000"/>
                    <a:lumOff val="25000"/>
                  </a:schemeClr>
                </a:solidFill>
              </a:rPr>
              <a:t>This analysis </a:t>
            </a:r>
            <a:r>
              <a:rPr lang="en-US" sz="1200" b="1" dirty="0">
                <a:solidFill>
                  <a:schemeClr val="tx1">
                    <a:lumMod val="75000"/>
                    <a:lumOff val="25000"/>
                  </a:schemeClr>
                </a:solidFill>
              </a:rPr>
              <a:t>simultaneously evaluates your goals, your investment allocation, and your assets </a:t>
            </a:r>
            <a:r>
              <a:rPr lang="en-US" sz="1200" dirty="0">
                <a:solidFill>
                  <a:schemeClr val="tx1">
                    <a:lumMod val="75000"/>
                    <a:lumOff val="25000"/>
                  </a:schemeClr>
                </a:solidFill>
              </a:rPr>
              <a:t>to determine how confident you can be that you will exceed your goals.</a:t>
            </a:r>
          </a:p>
          <a:p>
            <a:pPr marL="174625" indent="-174625">
              <a:buClr>
                <a:srgbClr val="00B0F0"/>
              </a:buClr>
              <a:buFont typeface="Calibri" panose="020F0502020204030204" pitchFamily="34" charset="0"/>
              <a:buChar char="&gt;"/>
            </a:pPr>
            <a:endParaRPr lang="en-US" sz="1200" dirty="0">
              <a:solidFill>
                <a:schemeClr val="tx1">
                  <a:lumMod val="75000"/>
                  <a:lumOff val="25000"/>
                </a:schemeClr>
              </a:solidFill>
            </a:endParaRPr>
          </a:p>
          <a:p>
            <a:pPr marL="174625" indent="-174625">
              <a:buClr>
                <a:srgbClr val="00B0F0"/>
              </a:buClr>
              <a:buFont typeface="Calibri" panose="020F0502020204030204" pitchFamily="34" charset="0"/>
              <a:buChar char="&gt;"/>
            </a:pPr>
            <a:r>
              <a:rPr lang="en-US" sz="1200" dirty="0">
                <a:solidFill>
                  <a:schemeClr val="tx1">
                    <a:lumMod val="75000"/>
                    <a:lumOff val="25000"/>
                  </a:schemeClr>
                </a:solidFill>
              </a:rPr>
              <a:t>Wealthcare’s approach subjects your goals and investments strategy to a sophisticated “</a:t>
            </a:r>
            <a:r>
              <a:rPr lang="en-US" sz="1200" b="1" dirty="0">
                <a:solidFill>
                  <a:schemeClr val="tx1">
                    <a:lumMod val="75000"/>
                    <a:lumOff val="25000"/>
                  </a:schemeClr>
                </a:solidFill>
              </a:rPr>
              <a:t>stress testing” </a:t>
            </a:r>
            <a:r>
              <a:rPr lang="en-US" sz="1200" dirty="0">
                <a:solidFill>
                  <a:schemeClr val="tx1">
                    <a:lumMod val="75000"/>
                    <a:lumOff val="25000"/>
                  </a:schemeClr>
                </a:solidFill>
              </a:rPr>
              <a:t>process which </a:t>
            </a:r>
            <a:r>
              <a:rPr lang="en-US" sz="1200" b="1" dirty="0">
                <a:solidFill>
                  <a:schemeClr val="tx1">
                    <a:lumMod val="75000"/>
                    <a:lumOff val="25000"/>
                  </a:schemeClr>
                </a:solidFill>
              </a:rPr>
              <a:t>simulates 1,000 market environments, </a:t>
            </a:r>
            <a:r>
              <a:rPr lang="en-US" sz="1200" dirty="0">
                <a:solidFill>
                  <a:schemeClr val="tx1">
                    <a:lumMod val="75000"/>
                    <a:lumOff val="25000"/>
                  </a:schemeClr>
                </a:solidFill>
              </a:rPr>
              <a:t>both good and bad. Your confidence (comfort) is the percentage of the 1,000 simulations that exceed your goals.</a:t>
            </a:r>
          </a:p>
          <a:p>
            <a:pPr marL="174625" indent="-174625">
              <a:buClr>
                <a:srgbClr val="00B0F0"/>
              </a:buClr>
              <a:buFont typeface="Calibri" panose="020F0502020204030204" pitchFamily="34" charset="0"/>
              <a:buChar char="&gt;"/>
            </a:pPr>
            <a:endParaRPr lang="en-US" sz="1200" dirty="0">
              <a:solidFill>
                <a:schemeClr val="tx1">
                  <a:lumMod val="75000"/>
                  <a:lumOff val="25000"/>
                </a:schemeClr>
              </a:solidFill>
            </a:endParaRPr>
          </a:p>
          <a:p>
            <a:pPr marL="174625" indent="-174625">
              <a:buClr>
                <a:srgbClr val="00B0F0"/>
              </a:buClr>
              <a:buFont typeface="Calibri" panose="020F0502020204030204" pitchFamily="34" charset="0"/>
              <a:buChar char="&gt;"/>
            </a:pPr>
            <a:r>
              <a:rPr lang="en-US" sz="1200" dirty="0">
                <a:solidFill>
                  <a:schemeClr val="tx1">
                    <a:lumMod val="75000"/>
                    <a:lumOff val="25000"/>
                  </a:schemeClr>
                </a:solidFill>
              </a:rPr>
              <a:t>For example, if you </a:t>
            </a:r>
            <a:r>
              <a:rPr lang="en-US" sz="1200" b="1" dirty="0">
                <a:solidFill>
                  <a:schemeClr val="tx1">
                    <a:lumMod val="75000"/>
                    <a:lumOff val="25000"/>
                  </a:schemeClr>
                </a:solidFill>
              </a:rPr>
              <a:t>exceeded your goals </a:t>
            </a:r>
            <a:r>
              <a:rPr lang="en-US" sz="1200" dirty="0">
                <a:solidFill>
                  <a:schemeClr val="tx1">
                    <a:lumMod val="75000"/>
                    <a:lumOff val="25000"/>
                  </a:schemeClr>
                </a:solidFill>
              </a:rPr>
              <a:t>in 830 of 1,000 tests, your confidence level is </a:t>
            </a:r>
            <a:r>
              <a:rPr lang="en-US" sz="1200" b="1" dirty="0">
                <a:solidFill>
                  <a:schemeClr val="tx1">
                    <a:lumMod val="75000"/>
                    <a:lumOff val="25000"/>
                  </a:schemeClr>
                </a:solidFill>
              </a:rPr>
              <a:t>83%</a:t>
            </a:r>
            <a:r>
              <a:rPr lang="en-US" sz="1200" dirty="0">
                <a:solidFill>
                  <a:schemeClr val="tx1">
                    <a:lumMod val="75000"/>
                    <a:lumOff val="25000"/>
                  </a:schemeClr>
                </a:solidFill>
              </a:rPr>
              <a:t>.</a:t>
            </a:r>
            <a:r>
              <a:rPr lang="en-US" sz="1200" b="1" dirty="0">
                <a:solidFill>
                  <a:schemeClr val="tx1">
                    <a:lumMod val="75000"/>
                    <a:lumOff val="25000"/>
                  </a:schemeClr>
                </a:solidFill>
              </a:rPr>
              <a:t> </a:t>
            </a:r>
            <a:r>
              <a:rPr lang="en-US" sz="1200" dirty="0">
                <a:solidFill>
                  <a:schemeClr val="tx1">
                    <a:lumMod val="75000"/>
                    <a:lumOff val="25000"/>
                  </a:schemeClr>
                </a:solidFill>
              </a:rPr>
              <a:t>Said another way, there would be an </a:t>
            </a:r>
            <a:r>
              <a:rPr lang="en-US" sz="1200" b="1" dirty="0">
                <a:solidFill>
                  <a:schemeClr val="tx1">
                    <a:lumMod val="75000"/>
                    <a:lumOff val="25000"/>
                  </a:schemeClr>
                </a:solidFill>
              </a:rPr>
              <a:t>83% probability that the goals of your financial plan would not only be met, but would be exceeded</a:t>
            </a:r>
            <a:r>
              <a:rPr lang="en-US" sz="1200" dirty="0">
                <a:solidFill>
                  <a:schemeClr val="tx1">
                    <a:lumMod val="75000"/>
                    <a:lumOff val="25000"/>
                  </a:schemeClr>
                </a:solidFill>
              </a:rPr>
              <a:t>.</a:t>
            </a:r>
          </a:p>
        </p:txBody>
      </p:sp>
      <p:pic>
        <p:nvPicPr>
          <p:cNvPr id="12" name="Picture 11">
            <a:extLst>
              <a:ext uri="{FF2B5EF4-FFF2-40B4-BE49-F238E27FC236}">
                <a16:creationId xmlns:a16="http://schemas.microsoft.com/office/drawing/2014/main" id="{A4A39CF9-26E2-284E-BBE6-B186D72CE3DD}"/>
              </a:ext>
            </a:extLst>
          </p:cNvPr>
          <p:cNvPicPr>
            <a:picLocks noChangeAspect="1"/>
          </p:cNvPicPr>
          <p:nvPr/>
        </p:nvPicPr>
        <p:blipFill>
          <a:blip r:embed="rId2"/>
          <a:stretch>
            <a:fillRect/>
          </a:stretch>
        </p:blipFill>
        <p:spPr>
          <a:xfrm>
            <a:off x="1490831" y="4894926"/>
            <a:ext cx="7768281" cy="1084191"/>
          </a:xfrm>
          <a:prstGeom prst="rect">
            <a:avLst/>
          </a:prstGeom>
        </p:spPr>
      </p:pic>
      <p:pic>
        <p:nvPicPr>
          <p:cNvPr id="7" name="Picture 6">
            <a:extLst>
              <a:ext uri="{FF2B5EF4-FFF2-40B4-BE49-F238E27FC236}">
                <a16:creationId xmlns:a16="http://schemas.microsoft.com/office/drawing/2014/main" id="{0E3AC878-4DC6-9045-AC1D-BDFBCC2F23F6}"/>
              </a:ext>
            </a:extLst>
          </p:cNvPr>
          <p:cNvPicPr>
            <a:picLocks noChangeAspect="1"/>
          </p:cNvPicPr>
          <p:nvPr/>
        </p:nvPicPr>
        <p:blipFill>
          <a:blip r:embed="rId3"/>
          <a:stretch>
            <a:fillRect/>
          </a:stretch>
        </p:blipFill>
        <p:spPr>
          <a:xfrm>
            <a:off x="921124" y="4982135"/>
            <a:ext cx="705971" cy="705971"/>
          </a:xfrm>
          <a:prstGeom prst="rect">
            <a:avLst/>
          </a:prstGeom>
        </p:spPr>
      </p:pic>
      <p:pic>
        <p:nvPicPr>
          <p:cNvPr id="8" name="Picture 7">
            <a:extLst>
              <a:ext uri="{FF2B5EF4-FFF2-40B4-BE49-F238E27FC236}">
                <a16:creationId xmlns:a16="http://schemas.microsoft.com/office/drawing/2014/main" id="{8973ED5F-34F8-4E8D-BDD7-3E4423B811E9}"/>
              </a:ext>
            </a:extLst>
          </p:cNvPr>
          <p:cNvPicPr>
            <a:picLocks noChangeAspect="1"/>
          </p:cNvPicPr>
          <p:nvPr/>
        </p:nvPicPr>
        <p:blipFill>
          <a:blip r:embed="rId4"/>
          <a:stretch>
            <a:fillRect/>
          </a:stretch>
        </p:blipFill>
        <p:spPr>
          <a:xfrm>
            <a:off x="577532" y="1692230"/>
            <a:ext cx="8196078" cy="11455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394591"/>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02920" y="283464"/>
            <a:ext cx="8531225" cy="1100138"/>
          </a:xfrm>
        </p:spPr>
        <p:txBody>
          <a:bodyPr anchor="t" anchorCtr="0">
            <a:normAutofit/>
          </a:bodyPr>
          <a:lstStyle/>
          <a:p>
            <a:r>
              <a:rPr lang="en-US" sz="3200" dirty="0">
                <a:latin typeface="+mn-lt"/>
              </a:rPr>
              <a:t> How does </a:t>
            </a:r>
            <a:r>
              <a:rPr lang="en-US" sz="3200" b="1" dirty="0">
                <a:solidFill>
                  <a:srgbClr val="77C043"/>
                </a:solidFill>
                <a:latin typeface="+mn-lt"/>
              </a:rPr>
              <a:t>stress testing </a:t>
            </a:r>
            <a:r>
              <a:rPr lang="en-US" sz="3200" dirty="0">
                <a:latin typeface="+mn-lt"/>
              </a:rPr>
              <a:t>work?</a:t>
            </a:r>
          </a:p>
        </p:txBody>
      </p:sp>
      <p:sp>
        <p:nvSpPr>
          <p:cNvPr id="3" name="Rectangle 2"/>
          <p:cNvSpPr/>
          <p:nvPr/>
        </p:nvSpPr>
        <p:spPr>
          <a:xfrm>
            <a:off x="672730" y="1278900"/>
            <a:ext cx="8471270" cy="369332"/>
          </a:xfrm>
          <a:prstGeom prst="rect">
            <a:avLst/>
          </a:prstGeom>
        </p:spPr>
        <p:txBody>
          <a:bodyPr wrap="square">
            <a:spAutoFit/>
          </a:bodyPr>
          <a:lstStyle/>
          <a:p>
            <a:r>
              <a:rPr lang="en-US" b="1" dirty="0">
                <a:solidFill>
                  <a:srgbClr val="005EA4"/>
                </a:solidFill>
              </a:rPr>
              <a:t>Central to our goals-based approach is the </a:t>
            </a:r>
            <a:r>
              <a:rPr lang="en-US" b="1" dirty="0">
                <a:solidFill>
                  <a:srgbClr val="77C043"/>
                </a:solidFill>
              </a:rPr>
              <a:t>Comfort Zone®</a:t>
            </a:r>
            <a:r>
              <a:rPr lang="en-US" b="1" dirty="0">
                <a:solidFill>
                  <a:srgbClr val="005EA4"/>
                </a:solidFill>
              </a:rPr>
              <a:t> confidence calculation </a:t>
            </a:r>
          </a:p>
        </p:txBody>
      </p:sp>
      <p:sp>
        <p:nvSpPr>
          <p:cNvPr id="5" name="TextBox 4"/>
          <p:cNvSpPr txBox="1"/>
          <p:nvPr/>
        </p:nvSpPr>
        <p:spPr>
          <a:xfrm>
            <a:off x="530845" y="2909869"/>
            <a:ext cx="7093324" cy="1938992"/>
          </a:xfrm>
          <a:prstGeom prst="rect">
            <a:avLst/>
          </a:prstGeom>
          <a:noFill/>
        </p:spPr>
        <p:txBody>
          <a:bodyPr wrap="square" rtlCol="0">
            <a:spAutoFit/>
          </a:bodyPr>
          <a:lstStyle/>
          <a:p>
            <a:pPr marL="174625" indent="-174625">
              <a:buClr>
                <a:srgbClr val="00B0F0"/>
              </a:buClr>
              <a:buFont typeface="Calibri" panose="020F0502020204030204" pitchFamily="34" charset="0"/>
              <a:buChar char="&gt;"/>
            </a:pPr>
            <a:r>
              <a:rPr lang="en-US" sz="1200" dirty="0">
                <a:solidFill>
                  <a:schemeClr val="tx1">
                    <a:lumMod val="75000"/>
                    <a:lumOff val="25000"/>
                  </a:schemeClr>
                </a:solidFill>
              </a:rPr>
              <a:t>This analysis </a:t>
            </a:r>
            <a:r>
              <a:rPr lang="en-US" sz="1200" b="1" dirty="0">
                <a:solidFill>
                  <a:schemeClr val="tx1">
                    <a:lumMod val="75000"/>
                    <a:lumOff val="25000"/>
                  </a:schemeClr>
                </a:solidFill>
              </a:rPr>
              <a:t>simultaneously evaluates your goals, your investment allocation, and your assets </a:t>
            </a:r>
            <a:r>
              <a:rPr lang="en-US" sz="1200" dirty="0">
                <a:solidFill>
                  <a:schemeClr val="tx1">
                    <a:lumMod val="75000"/>
                    <a:lumOff val="25000"/>
                  </a:schemeClr>
                </a:solidFill>
              </a:rPr>
              <a:t>to determine how confident you can be that you will exceed your goals.</a:t>
            </a:r>
          </a:p>
          <a:p>
            <a:pPr marL="174625" indent="-174625">
              <a:buClr>
                <a:srgbClr val="00B0F0"/>
              </a:buClr>
              <a:buFont typeface="Calibri" panose="020F0502020204030204" pitchFamily="34" charset="0"/>
              <a:buChar char="&gt;"/>
            </a:pPr>
            <a:endParaRPr lang="en-US" sz="1200" dirty="0">
              <a:solidFill>
                <a:schemeClr val="tx1">
                  <a:lumMod val="75000"/>
                  <a:lumOff val="25000"/>
                </a:schemeClr>
              </a:solidFill>
            </a:endParaRPr>
          </a:p>
          <a:p>
            <a:pPr marL="174625" indent="-174625">
              <a:buClr>
                <a:srgbClr val="00B0F0"/>
              </a:buClr>
              <a:buFont typeface="Calibri" panose="020F0502020204030204" pitchFamily="34" charset="0"/>
              <a:buChar char="&gt;"/>
            </a:pPr>
            <a:r>
              <a:rPr lang="en-US" sz="1200" dirty="0">
                <a:solidFill>
                  <a:schemeClr val="tx1">
                    <a:lumMod val="75000"/>
                    <a:lumOff val="25000"/>
                  </a:schemeClr>
                </a:solidFill>
              </a:rPr>
              <a:t>Wealthcare’s approach subjects your goals and investments strategy to a sophisticated “</a:t>
            </a:r>
            <a:r>
              <a:rPr lang="en-US" sz="1200" b="1" dirty="0">
                <a:solidFill>
                  <a:schemeClr val="tx1">
                    <a:lumMod val="75000"/>
                    <a:lumOff val="25000"/>
                  </a:schemeClr>
                </a:solidFill>
              </a:rPr>
              <a:t>stress testing” </a:t>
            </a:r>
            <a:r>
              <a:rPr lang="en-US" sz="1200" dirty="0">
                <a:solidFill>
                  <a:schemeClr val="tx1">
                    <a:lumMod val="75000"/>
                    <a:lumOff val="25000"/>
                  </a:schemeClr>
                </a:solidFill>
              </a:rPr>
              <a:t>process which </a:t>
            </a:r>
            <a:r>
              <a:rPr lang="en-US" sz="1200" b="1" dirty="0">
                <a:solidFill>
                  <a:schemeClr val="tx1">
                    <a:lumMod val="75000"/>
                    <a:lumOff val="25000"/>
                  </a:schemeClr>
                </a:solidFill>
              </a:rPr>
              <a:t>simulates 1,000 market environments, </a:t>
            </a:r>
            <a:r>
              <a:rPr lang="en-US" sz="1200" dirty="0">
                <a:solidFill>
                  <a:schemeClr val="tx1">
                    <a:lumMod val="75000"/>
                    <a:lumOff val="25000"/>
                  </a:schemeClr>
                </a:solidFill>
              </a:rPr>
              <a:t>both good and bad. Your confidence (comfort) is the percentage of the 1,000 simulations that exceed your goals.</a:t>
            </a:r>
          </a:p>
          <a:p>
            <a:pPr marL="174625" indent="-174625">
              <a:buClr>
                <a:srgbClr val="00B0F0"/>
              </a:buClr>
              <a:buFont typeface="Calibri" panose="020F0502020204030204" pitchFamily="34" charset="0"/>
              <a:buChar char="&gt;"/>
            </a:pPr>
            <a:endParaRPr lang="en-US" sz="1200" dirty="0">
              <a:solidFill>
                <a:schemeClr val="tx1">
                  <a:lumMod val="75000"/>
                  <a:lumOff val="25000"/>
                </a:schemeClr>
              </a:solidFill>
            </a:endParaRPr>
          </a:p>
          <a:p>
            <a:pPr marL="174625" indent="-174625">
              <a:buClr>
                <a:srgbClr val="00B0F0"/>
              </a:buClr>
              <a:buFont typeface="Calibri" panose="020F0502020204030204" pitchFamily="34" charset="0"/>
              <a:buChar char="&gt;"/>
            </a:pPr>
            <a:r>
              <a:rPr lang="en-US" sz="1200" dirty="0">
                <a:solidFill>
                  <a:schemeClr val="tx1">
                    <a:lumMod val="75000"/>
                    <a:lumOff val="25000"/>
                  </a:schemeClr>
                </a:solidFill>
              </a:rPr>
              <a:t>For example, if you </a:t>
            </a:r>
            <a:r>
              <a:rPr lang="en-US" sz="1200" b="1" dirty="0">
                <a:solidFill>
                  <a:schemeClr val="tx1">
                    <a:lumMod val="75000"/>
                    <a:lumOff val="25000"/>
                  </a:schemeClr>
                </a:solidFill>
              </a:rPr>
              <a:t>exceeded your goals </a:t>
            </a:r>
            <a:r>
              <a:rPr lang="en-US" sz="1200" dirty="0">
                <a:solidFill>
                  <a:schemeClr val="tx1">
                    <a:lumMod val="75000"/>
                    <a:lumOff val="25000"/>
                  </a:schemeClr>
                </a:solidFill>
              </a:rPr>
              <a:t>in 830 of 1,000 tests, your confidence level is </a:t>
            </a:r>
            <a:r>
              <a:rPr lang="en-US" sz="1200" b="1" dirty="0">
                <a:solidFill>
                  <a:schemeClr val="tx1">
                    <a:lumMod val="75000"/>
                    <a:lumOff val="25000"/>
                  </a:schemeClr>
                </a:solidFill>
              </a:rPr>
              <a:t>83%</a:t>
            </a:r>
            <a:r>
              <a:rPr lang="en-US" sz="1200" dirty="0">
                <a:solidFill>
                  <a:schemeClr val="tx1">
                    <a:lumMod val="75000"/>
                    <a:lumOff val="25000"/>
                  </a:schemeClr>
                </a:solidFill>
              </a:rPr>
              <a:t>.</a:t>
            </a:r>
            <a:r>
              <a:rPr lang="en-US" sz="1200" b="1" dirty="0">
                <a:solidFill>
                  <a:schemeClr val="tx1">
                    <a:lumMod val="75000"/>
                    <a:lumOff val="25000"/>
                  </a:schemeClr>
                </a:solidFill>
              </a:rPr>
              <a:t> </a:t>
            </a:r>
            <a:r>
              <a:rPr lang="en-US" sz="1200" dirty="0">
                <a:solidFill>
                  <a:schemeClr val="tx1">
                    <a:lumMod val="75000"/>
                    <a:lumOff val="25000"/>
                  </a:schemeClr>
                </a:solidFill>
              </a:rPr>
              <a:t>Said another way, there would be an </a:t>
            </a:r>
            <a:r>
              <a:rPr lang="en-US" sz="1200" b="1" dirty="0">
                <a:solidFill>
                  <a:schemeClr val="tx1">
                    <a:lumMod val="75000"/>
                    <a:lumOff val="25000"/>
                  </a:schemeClr>
                </a:solidFill>
              </a:rPr>
              <a:t>83% probability that the goals of your financial plan would not only be met, but would be exceeded</a:t>
            </a:r>
            <a:r>
              <a:rPr lang="en-US" sz="1200" dirty="0">
                <a:solidFill>
                  <a:schemeClr val="tx1">
                    <a:lumMod val="75000"/>
                    <a:lumOff val="25000"/>
                  </a:schemeClr>
                </a:solidFill>
              </a:rPr>
              <a:t>.</a:t>
            </a:r>
          </a:p>
        </p:txBody>
      </p:sp>
      <p:pic>
        <p:nvPicPr>
          <p:cNvPr id="12" name="Picture 11">
            <a:extLst>
              <a:ext uri="{FF2B5EF4-FFF2-40B4-BE49-F238E27FC236}">
                <a16:creationId xmlns:a16="http://schemas.microsoft.com/office/drawing/2014/main" id="{A4A39CF9-26E2-284E-BBE6-B186D72CE3DD}"/>
              </a:ext>
            </a:extLst>
          </p:cNvPr>
          <p:cNvPicPr>
            <a:picLocks noChangeAspect="1"/>
          </p:cNvPicPr>
          <p:nvPr/>
        </p:nvPicPr>
        <p:blipFill>
          <a:blip r:embed="rId3"/>
          <a:stretch>
            <a:fillRect/>
          </a:stretch>
        </p:blipFill>
        <p:spPr>
          <a:xfrm>
            <a:off x="1490831" y="4894926"/>
            <a:ext cx="7768281" cy="1084191"/>
          </a:xfrm>
          <a:prstGeom prst="rect">
            <a:avLst/>
          </a:prstGeom>
        </p:spPr>
      </p:pic>
      <p:pic>
        <p:nvPicPr>
          <p:cNvPr id="7" name="Picture 6">
            <a:extLst>
              <a:ext uri="{FF2B5EF4-FFF2-40B4-BE49-F238E27FC236}">
                <a16:creationId xmlns:a16="http://schemas.microsoft.com/office/drawing/2014/main" id="{0E3AC878-4DC6-9045-AC1D-BDFBCC2F23F6}"/>
              </a:ext>
            </a:extLst>
          </p:cNvPr>
          <p:cNvPicPr>
            <a:picLocks noChangeAspect="1"/>
          </p:cNvPicPr>
          <p:nvPr/>
        </p:nvPicPr>
        <p:blipFill>
          <a:blip r:embed="rId4"/>
          <a:stretch>
            <a:fillRect/>
          </a:stretch>
        </p:blipFill>
        <p:spPr>
          <a:xfrm>
            <a:off x="921124" y="4982135"/>
            <a:ext cx="705971" cy="705971"/>
          </a:xfrm>
          <a:prstGeom prst="rect">
            <a:avLst/>
          </a:prstGeom>
        </p:spPr>
      </p:pic>
      <p:pic>
        <p:nvPicPr>
          <p:cNvPr id="6" name="Picture 5">
            <a:extLst>
              <a:ext uri="{FF2B5EF4-FFF2-40B4-BE49-F238E27FC236}">
                <a16:creationId xmlns:a16="http://schemas.microsoft.com/office/drawing/2014/main" id="{A29B53D3-C544-4B81-B6A5-D0A967E8E652}"/>
              </a:ext>
            </a:extLst>
          </p:cNvPr>
          <p:cNvPicPr>
            <a:picLocks noChangeAspect="1"/>
          </p:cNvPicPr>
          <p:nvPr/>
        </p:nvPicPr>
        <p:blipFill>
          <a:blip r:embed="rId5"/>
          <a:stretch>
            <a:fillRect/>
          </a:stretch>
        </p:blipFill>
        <p:spPr>
          <a:xfrm>
            <a:off x="381000" y="1648232"/>
            <a:ext cx="8382000" cy="11715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18236043"/>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02920" y="283464"/>
            <a:ext cx="9004300" cy="1100138"/>
          </a:xfrm>
        </p:spPr>
        <p:txBody>
          <a:bodyPr anchor="t" anchorCtr="0">
            <a:normAutofit/>
          </a:bodyPr>
          <a:lstStyle/>
          <a:p>
            <a:r>
              <a:rPr lang="en-US" sz="3200" dirty="0">
                <a:latin typeface="+mn-lt"/>
              </a:rPr>
              <a:t> Stress testing for </a:t>
            </a:r>
            <a:r>
              <a:rPr lang="en-US" sz="3200" b="1" dirty="0">
                <a:solidFill>
                  <a:srgbClr val="77C043"/>
                </a:solidFill>
                <a:latin typeface="+mn-lt"/>
              </a:rPr>
              <a:t>sacrifice</a:t>
            </a:r>
          </a:p>
        </p:txBody>
      </p:sp>
      <p:sp>
        <p:nvSpPr>
          <p:cNvPr id="5" name="Rectangle 4"/>
          <p:cNvSpPr/>
          <p:nvPr/>
        </p:nvSpPr>
        <p:spPr>
          <a:xfrm>
            <a:off x="2011512" y="3330113"/>
            <a:ext cx="6260069" cy="584775"/>
          </a:xfrm>
          <a:prstGeom prst="rect">
            <a:avLst/>
          </a:prstGeom>
        </p:spPr>
        <p:txBody>
          <a:bodyPr wrap="square">
            <a:spAutoFit/>
          </a:bodyPr>
          <a:lstStyle/>
          <a:p>
            <a:pPr algn="r">
              <a:defRPr/>
            </a:pPr>
            <a:r>
              <a:rPr lang="en-US" altLang="en-US" sz="3200" b="1" dirty="0">
                <a:solidFill>
                  <a:srgbClr val="005EA4"/>
                </a:solidFill>
                <a:ea typeface="ＭＳ Ｐゴシック" charset="-128"/>
                <a:cs typeface="Arial Narrow"/>
              </a:rPr>
              <a:t>Overfunded </a:t>
            </a:r>
            <a:r>
              <a:rPr lang="en-US" altLang="en-US" sz="3200" b="1" dirty="0">
                <a:solidFill>
                  <a:srgbClr val="77C043"/>
                </a:solidFill>
                <a:ea typeface="ＭＳ Ｐゴシック" charset="-128"/>
                <a:cs typeface="Arial Narrow"/>
              </a:rPr>
              <a:t>&gt;</a:t>
            </a:r>
            <a:r>
              <a:rPr lang="en-US" altLang="en-US" sz="3200" b="1" dirty="0">
                <a:solidFill>
                  <a:srgbClr val="005EA4"/>
                </a:solidFill>
                <a:ea typeface="ＭＳ Ｐゴシック" charset="-128"/>
                <a:cs typeface="Arial Narrow"/>
              </a:rPr>
              <a:t> 90%...Sacrifice</a:t>
            </a:r>
          </a:p>
        </p:txBody>
      </p:sp>
      <p:sp>
        <p:nvSpPr>
          <p:cNvPr id="7" name="Rectangle 6"/>
          <p:cNvSpPr/>
          <p:nvPr/>
        </p:nvSpPr>
        <p:spPr>
          <a:xfrm>
            <a:off x="3291912" y="3921793"/>
            <a:ext cx="5053018" cy="830997"/>
          </a:xfrm>
          <a:prstGeom prst="rect">
            <a:avLst/>
          </a:prstGeom>
        </p:spPr>
        <p:txBody>
          <a:bodyPr wrap="square">
            <a:spAutoFit/>
          </a:bodyPr>
          <a:lstStyle/>
          <a:p>
            <a:pPr>
              <a:defRPr/>
            </a:pPr>
            <a:r>
              <a:rPr lang="en-US" sz="1600" dirty="0">
                <a:solidFill>
                  <a:prstClr val="black">
                    <a:lumMod val="65000"/>
                    <a:lumOff val="35000"/>
                  </a:prstClr>
                </a:solidFill>
              </a:rPr>
              <a:t>You are </a:t>
            </a:r>
            <a:r>
              <a:rPr lang="en-US" sz="1600" b="1" dirty="0">
                <a:solidFill>
                  <a:prstClr val="black">
                    <a:lumMod val="65000"/>
                    <a:lumOff val="35000"/>
                  </a:prstClr>
                </a:solidFill>
              </a:rPr>
              <a:t>needlessly</a:t>
            </a:r>
            <a:r>
              <a:rPr lang="en-US" sz="1600" b="1" cap="all" spc="-100" dirty="0">
                <a:solidFill>
                  <a:prstClr val="black">
                    <a:lumMod val="65000"/>
                    <a:lumOff val="35000"/>
                  </a:prstClr>
                </a:solidFill>
              </a:rPr>
              <a:t> </a:t>
            </a:r>
            <a:r>
              <a:rPr lang="en-US" sz="1600" b="1" dirty="0">
                <a:solidFill>
                  <a:prstClr val="black">
                    <a:lumMod val="65000"/>
                    <a:lumOff val="35000"/>
                  </a:prstClr>
                </a:solidFill>
              </a:rPr>
              <a:t>sacrificing your lifestyle</a:t>
            </a:r>
            <a:r>
              <a:rPr lang="en-US" sz="1600" dirty="0">
                <a:solidFill>
                  <a:prstClr val="black">
                    <a:lumMod val="65000"/>
                    <a:lumOff val="35000"/>
                  </a:prstClr>
                </a:solidFill>
              </a:rPr>
              <a:t>. You could take </a:t>
            </a:r>
            <a:r>
              <a:rPr lang="en-US" sz="1600" b="1" dirty="0">
                <a:solidFill>
                  <a:prstClr val="black">
                    <a:lumMod val="65000"/>
                    <a:lumOff val="35000"/>
                  </a:prstClr>
                </a:solidFill>
              </a:rPr>
              <a:t>less investment risk</a:t>
            </a:r>
            <a:r>
              <a:rPr lang="en-US" sz="1600" dirty="0">
                <a:solidFill>
                  <a:prstClr val="black">
                    <a:lumMod val="65000"/>
                    <a:lumOff val="35000"/>
                  </a:prstClr>
                </a:solidFill>
              </a:rPr>
              <a:t>, </a:t>
            </a:r>
            <a:r>
              <a:rPr lang="en-US" sz="1600" b="1" dirty="0">
                <a:solidFill>
                  <a:prstClr val="black">
                    <a:lumMod val="65000"/>
                    <a:lumOff val="35000"/>
                  </a:prstClr>
                </a:solidFill>
              </a:rPr>
              <a:t>achieve</a:t>
            </a:r>
            <a:r>
              <a:rPr lang="en-US" sz="1600" dirty="0">
                <a:solidFill>
                  <a:prstClr val="black">
                    <a:lumMod val="65000"/>
                    <a:lumOff val="35000"/>
                  </a:prstClr>
                </a:solidFill>
              </a:rPr>
              <a:t> </a:t>
            </a:r>
            <a:r>
              <a:rPr lang="en-US" sz="1600" b="1" dirty="0">
                <a:solidFill>
                  <a:prstClr val="black">
                    <a:lumMod val="65000"/>
                    <a:lumOff val="35000"/>
                  </a:prstClr>
                </a:solidFill>
              </a:rPr>
              <a:t>larger or more goals sooner</a:t>
            </a:r>
            <a:r>
              <a:rPr lang="en-US" sz="1600" dirty="0">
                <a:solidFill>
                  <a:prstClr val="black">
                    <a:lumMod val="65000"/>
                    <a:lumOff val="35000"/>
                  </a:prstClr>
                </a:solidFill>
              </a:rPr>
              <a:t> and still maintain confidence in your financial future.</a:t>
            </a:r>
          </a:p>
        </p:txBody>
      </p:sp>
      <p:pic>
        <p:nvPicPr>
          <p:cNvPr id="11" name="Picture 10">
            <a:extLst>
              <a:ext uri="{FF2B5EF4-FFF2-40B4-BE49-F238E27FC236}">
                <a16:creationId xmlns:a16="http://schemas.microsoft.com/office/drawing/2014/main" id="{142F426A-F917-0B46-B293-7B0B412DCB44}"/>
              </a:ext>
            </a:extLst>
          </p:cNvPr>
          <p:cNvPicPr>
            <a:picLocks noChangeAspect="1"/>
          </p:cNvPicPr>
          <p:nvPr/>
        </p:nvPicPr>
        <p:blipFill>
          <a:blip r:embed="rId3"/>
          <a:stretch>
            <a:fillRect/>
          </a:stretch>
        </p:blipFill>
        <p:spPr>
          <a:xfrm>
            <a:off x="578186" y="2024721"/>
            <a:ext cx="3160529" cy="3561159"/>
          </a:xfrm>
          <a:prstGeom prst="rect">
            <a:avLst/>
          </a:prstGeom>
        </p:spPr>
      </p:pic>
      <p:pic>
        <p:nvPicPr>
          <p:cNvPr id="12" name="Picture 11">
            <a:extLst>
              <a:ext uri="{FF2B5EF4-FFF2-40B4-BE49-F238E27FC236}">
                <a16:creationId xmlns:a16="http://schemas.microsoft.com/office/drawing/2014/main" id="{ADCDE8A7-BF91-4756-9BB2-C4A3001C3007}"/>
              </a:ext>
            </a:extLst>
          </p:cNvPr>
          <p:cNvPicPr>
            <a:picLocks noChangeAspect="1"/>
          </p:cNvPicPr>
          <p:nvPr/>
        </p:nvPicPr>
        <p:blipFill>
          <a:blip r:embed="rId4"/>
          <a:stretch>
            <a:fillRect/>
          </a:stretch>
        </p:blipFill>
        <p:spPr>
          <a:xfrm>
            <a:off x="502920" y="1403476"/>
            <a:ext cx="8382000" cy="1171575"/>
          </a:xfrm>
          <a:prstGeom prst="rect">
            <a:avLst/>
          </a:prstGeom>
          <a:ln>
            <a:noFill/>
          </a:ln>
          <a:effectLst>
            <a:outerShdw blurRad="292100" dist="139700" dir="2700000" algn="tl" rotWithShape="0">
              <a:srgbClr val="333333">
                <a:alpha val="65000"/>
              </a:srgbClr>
            </a:outerShdw>
          </a:effectLst>
        </p:spPr>
      </p:pic>
      <p:sp>
        <p:nvSpPr>
          <p:cNvPr id="4" name="Left Brace 3"/>
          <p:cNvSpPr/>
          <p:nvPr/>
        </p:nvSpPr>
        <p:spPr bwMode="auto">
          <a:xfrm rot="16200000">
            <a:off x="7284182" y="1939618"/>
            <a:ext cx="664469" cy="1898797"/>
          </a:xfrm>
          <a:prstGeom prst="leftBrace">
            <a:avLst>
              <a:gd name="adj1" fmla="val 43910"/>
              <a:gd name="adj2" fmla="val 59424"/>
            </a:avLst>
          </a:prstGeom>
          <a:noFill/>
          <a:ln w="38100" cap="flat" cmpd="sng" algn="ctr">
            <a:solidFill>
              <a:srgbClr val="005EA4"/>
            </a:solidFill>
            <a:prstDash val="solid"/>
            <a:round/>
            <a:headEnd type="none" w="med" len="med"/>
            <a:tailEnd type="none" w="med" len="med"/>
          </a:ln>
          <a:effectLst/>
        </p:spPr>
        <p:txBody>
          <a:bodyPr/>
          <a:lstStyle/>
          <a:p>
            <a:pPr algn="ctr" eaLnBrk="0" hangingPunct="0">
              <a:spcBef>
                <a:spcPct val="20000"/>
              </a:spcBef>
              <a:buSzPct val="85000"/>
              <a:defRPr/>
            </a:pPr>
            <a:endParaRPr lang="en-US" sz="1400" dirty="0">
              <a:solidFill>
                <a:prstClr val="black"/>
              </a:solidFill>
            </a:endParaRPr>
          </a:p>
        </p:txBody>
      </p:sp>
    </p:spTree>
    <p:extLst>
      <p:ext uri="{BB962C8B-B14F-4D97-AF65-F5344CB8AC3E}">
        <p14:creationId xmlns:p14="http://schemas.microsoft.com/office/powerpoint/2010/main" val="2744569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itle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onference17">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onference17-Market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Conference17-WM&amp;BKG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Conference17-W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DBCEF4911487B4194EEDB330B39F4E4" ma:contentTypeVersion="10" ma:contentTypeDescription="Create a new document." ma:contentTypeScope="" ma:versionID="1bd3ac392927f3782b2b80a1aa3da8f0">
  <xsd:schema xmlns:xsd="http://www.w3.org/2001/XMLSchema" xmlns:xs="http://www.w3.org/2001/XMLSchema" xmlns:p="http://schemas.microsoft.com/office/2006/metadata/properties" xmlns:ns2="99d3a1a8-2c0f-4418-82f5-37072e7681fe" targetNamespace="http://schemas.microsoft.com/office/2006/metadata/properties" ma:root="true" ma:fieldsID="4332a8ae84a76e2e5750330a7aed4dff" ns2:_="">
    <xsd:import namespace="99d3a1a8-2c0f-4418-82f5-37072e7681f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d3a1a8-2c0f-4418-82f5-37072e7681f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AC12798-64C1-43FF-AD29-3E2522E19371}">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8B38E492-AC15-4FC4-B245-55E7AA217E44}">
  <ds:schemaRefs>
    <ds:schemaRef ds:uri="http://schemas.microsoft.com/sharepoint/v3/contenttype/forms"/>
  </ds:schemaRefs>
</ds:datastoreItem>
</file>

<file path=customXml/itemProps3.xml><?xml version="1.0" encoding="utf-8"?>
<ds:datastoreItem xmlns:ds="http://schemas.openxmlformats.org/officeDocument/2006/customXml" ds:itemID="{FC4F0BD3-0562-403C-9655-9D6DE1DF4D7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9d3a1a8-2c0f-4418-82f5-37072e7681f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4656</TotalTime>
  <Words>5671</Words>
  <Application>Microsoft Office PowerPoint</Application>
  <PresentationFormat>On-screen Show (4:3)</PresentationFormat>
  <Paragraphs>270</Paragraphs>
  <Slides>21</Slides>
  <Notes>19</Notes>
  <HiddenSlides>0</HiddenSlides>
  <MMClips>0</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21</vt:i4>
      </vt:variant>
    </vt:vector>
  </HeadingPairs>
  <TitlesOfParts>
    <vt:vector size="31" baseType="lpstr">
      <vt:lpstr>Arial</vt:lpstr>
      <vt:lpstr>Arial Black</vt:lpstr>
      <vt:lpstr>Calibri</vt:lpstr>
      <vt:lpstr>Courier New</vt:lpstr>
      <vt:lpstr>Wingdings</vt:lpstr>
      <vt:lpstr>Title Slide</vt:lpstr>
      <vt:lpstr>Conference17</vt:lpstr>
      <vt:lpstr>Conference17-Marketing</vt:lpstr>
      <vt:lpstr>Conference17-WM&amp;BKGD</vt:lpstr>
      <vt:lpstr>Conference17-WM</vt:lpstr>
      <vt:lpstr>Introducing the Wealthcare Experience to Clients (Advisor Name/Title)</vt:lpstr>
      <vt:lpstr>PowerPoint Presentation</vt:lpstr>
      <vt:lpstr>PowerPoint Presentation</vt:lpstr>
      <vt:lpstr>PowerPoint Presentation</vt:lpstr>
      <vt:lpstr> The WEALTHCAREGDX® approach</vt:lpstr>
      <vt:lpstr> Goals are not data points </vt:lpstr>
      <vt:lpstr> How does stress testing work?</vt:lpstr>
      <vt:lpstr> How does stress testing work?</vt:lpstr>
      <vt:lpstr> Stress testing for sacrifice</vt:lpstr>
      <vt:lpstr> Stress testing for uncertainty</vt:lpstr>
      <vt:lpstr>     </vt:lpstr>
      <vt:lpstr> Sample client recommendation</vt:lpstr>
      <vt:lpstr> Monitoring progress toward goals</vt:lpstr>
      <vt:lpstr> Knowing what to do…and when</vt:lpstr>
      <vt:lpstr> Simple process combining life goals and investing</vt:lpstr>
      <vt:lpstr>Controlling the controllable </vt:lpstr>
      <vt:lpstr>PowerPoint Presentation</vt:lpstr>
      <vt:lpstr>Controlling the controllable</vt:lpstr>
      <vt:lpstr>Managing investing behavior &amp; goals through  Comfort Zone monitoring</vt:lpstr>
      <vt:lpstr>PowerPoint Presentation</vt:lpstr>
      <vt:lpstr>PowerPoint Presentation</vt:lpstr>
    </vt:vector>
  </TitlesOfParts>
  <Company>Wealthcare Capital Management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Shree Naidoo</dc:creator>
  <cp:lastModifiedBy>Alicia Lugg</cp:lastModifiedBy>
  <cp:revision>153</cp:revision>
  <dcterms:created xsi:type="dcterms:W3CDTF">2017-09-14T18:18:54Z</dcterms:created>
  <dcterms:modified xsi:type="dcterms:W3CDTF">2020-09-30T15:23:03Z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0x0101009DBCEF4911487B4194EEDB330B39F4E4</vt:lpwstr>
  </property>
</Properties>
</file>