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7" r:id="rId4"/>
    <p:sldId id="268" r:id="rId5"/>
    <p:sldId id="260" r:id="rId6"/>
    <p:sldId id="263" r:id="rId7"/>
    <p:sldId id="258" r:id="rId8"/>
    <p:sldId id="264" r:id="rId9"/>
    <p:sldId id="265"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95B"/>
    <a:srgbClr val="77C043"/>
    <a:srgbClr val="71B843"/>
    <a:srgbClr val="005892"/>
    <a:srgbClr val="248EC2"/>
    <a:srgbClr val="0063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3"/>
    <p:restoredTop sz="96327"/>
  </p:normalViewPr>
  <p:slideViewPr>
    <p:cSldViewPr snapToGrid="0" snapToObjects="1">
      <p:cViewPr varScale="1">
        <p:scale>
          <a:sx n="112" d="100"/>
          <a:sy n="112" d="100"/>
        </p:scale>
        <p:origin x="738" y="108"/>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100000">
              <a:srgbClr val="00B0F0">
                <a:alpha val="20057"/>
              </a:srgbClr>
            </a:gs>
            <a:gs pos="0">
              <a:schemeClr val="bg1">
                <a:alpha val="0"/>
              </a:schemeClr>
            </a:gs>
          </a:gsLst>
          <a:lin ang="5400000" scaled="0"/>
        </a:gradFill>
        <a:effectLst/>
      </p:bgPr>
    </p:bg>
    <p:spTree>
      <p:nvGrpSpPr>
        <p:cNvPr id="1" name=""/>
        <p:cNvGrpSpPr/>
        <p:nvPr/>
      </p:nvGrpSpPr>
      <p:grpSpPr>
        <a:xfrm>
          <a:off x="0" y="0"/>
          <a:ext cx="0" cy="0"/>
          <a:chOff x="0" y="0"/>
          <a:chExt cx="0" cy="0"/>
        </a:xfrm>
      </p:grpSpPr>
      <p:pic>
        <p:nvPicPr>
          <p:cNvPr id="8" name="Picture 7" descr="A picture containing text, clock, dark&#10;&#10;Description automatically generated">
            <a:extLst>
              <a:ext uri="{FF2B5EF4-FFF2-40B4-BE49-F238E27FC236}">
                <a16:creationId xmlns:a16="http://schemas.microsoft.com/office/drawing/2014/main" id="{F5F00BA5-A664-DFE0-0F36-86F3CC1FC397}"/>
              </a:ext>
            </a:extLst>
          </p:cNvPr>
          <p:cNvPicPr>
            <a:picLocks noChangeAspect="1"/>
          </p:cNvPicPr>
          <p:nvPr userDrawn="1"/>
        </p:nvPicPr>
        <p:blipFill>
          <a:blip r:embed="rId2">
            <a:alphaModFix amt="48000"/>
          </a:blip>
          <a:stretch>
            <a:fillRect/>
          </a:stretch>
        </p:blipFill>
        <p:spPr>
          <a:xfrm>
            <a:off x="0" y="-17390"/>
            <a:ext cx="12192000" cy="6892780"/>
          </a:xfrm>
          <a:prstGeom prst="rect">
            <a:avLst/>
          </a:prstGeom>
        </p:spPr>
      </p:pic>
      <p:sp>
        <p:nvSpPr>
          <p:cNvPr id="2" name="Title 1">
            <a:extLst>
              <a:ext uri="{FF2B5EF4-FFF2-40B4-BE49-F238E27FC236}">
                <a16:creationId xmlns:a16="http://schemas.microsoft.com/office/drawing/2014/main" id="{F94BA1C1-5E2F-6C10-FC94-591E8B253A18}"/>
              </a:ext>
            </a:extLst>
          </p:cNvPr>
          <p:cNvSpPr>
            <a:spLocks noGrp="1"/>
          </p:cNvSpPr>
          <p:nvPr>
            <p:ph type="ctrTitle"/>
          </p:nvPr>
        </p:nvSpPr>
        <p:spPr>
          <a:xfrm>
            <a:off x="4699000" y="2486757"/>
            <a:ext cx="6908800" cy="2387600"/>
          </a:xfrm>
        </p:spPr>
        <p:txBody>
          <a:bodyPr anchor="b" anchorCtr="0">
            <a:normAutofit/>
          </a:bodyPr>
          <a:lstStyle>
            <a:lvl1pPr algn="l">
              <a:defRPr sz="5000"/>
            </a:lvl1pPr>
          </a:lstStyle>
          <a:p>
            <a:r>
              <a:rPr lang="en-US" dirty="0"/>
              <a:t>Click to edit Master title style</a:t>
            </a:r>
          </a:p>
        </p:txBody>
      </p:sp>
      <p:sp>
        <p:nvSpPr>
          <p:cNvPr id="3" name="Subtitle 2">
            <a:extLst>
              <a:ext uri="{FF2B5EF4-FFF2-40B4-BE49-F238E27FC236}">
                <a16:creationId xmlns:a16="http://schemas.microsoft.com/office/drawing/2014/main" id="{FBEB5D8C-C181-A05E-3F85-755D8E4ED9ED}"/>
              </a:ext>
            </a:extLst>
          </p:cNvPr>
          <p:cNvSpPr>
            <a:spLocks noGrp="1"/>
          </p:cNvSpPr>
          <p:nvPr>
            <p:ph type="subTitle" idx="1"/>
          </p:nvPr>
        </p:nvSpPr>
        <p:spPr>
          <a:xfrm>
            <a:off x="4699000" y="4966432"/>
            <a:ext cx="6908800" cy="1655762"/>
          </a:xfrm>
        </p:spPr>
        <p:txBody>
          <a:bodyPr/>
          <a:lstStyle>
            <a:lvl1pPr marL="0" indent="0" algn="l">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96BD697-0D60-4F99-1331-7D34451F8BDA}"/>
              </a:ext>
            </a:extLst>
          </p:cNvPr>
          <p:cNvSpPr>
            <a:spLocks noGrp="1"/>
          </p:cNvSpPr>
          <p:nvPr>
            <p:ph type="dt" sz="half" idx="10"/>
          </p:nvPr>
        </p:nvSpPr>
        <p:spPr/>
        <p:txBody>
          <a:bodyPr/>
          <a:lstStyle/>
          <a:p>
            <a:fld id="{A0A1FBF1-8B2B-E543-9D29-1A40721B5EB5}" type="datetimeFigureOut">
              <a:rPr lang="en-US" smtClean="0"/>
              <a:t>5/5/2022</a:t>
            </a:fld>
            <a:endParaRPr lang="en-US"/>
          </a:p>
        </p:txBody>
      </p:sp>
      <p:sp>
        <p:nvSpPr>
          <p:cNvPr id="5" name="Footer Placeholder 4">
            <a:extLst>
              <a:ext uri="{FF2B5EF4-FFF2-40B4-BE49-F238E27FC236}">
                <a16:creationId xmlns:a16="http://schemas.microsoft.com/office/drawing/2014/main" id="{8BE34B4D-CC22-3CA9-6A53-2F8571839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923F14-B861-EB77-A907-35E5C89D11F9}"/>
              </a:ext>
            </a:extLst>
          </p:cNvPr>
          <p:cNvSpPr>
            <a:spLocks noGrp="1"/>
          </p:cNvSpPr>
          <p:nvPr>
            <p:ph type="sldNum" sz="quarter" idx="12"/>
          </p:nvPr>
        </p:nvSpPr>
        <p:spPr/>
        <p:txBody>
          <a:bodyPr/>
          <a:lstStyle/>
          <a:p>
            <a:fld id="{C3D26430-5B05-C746-8E3D-26793E134F7A}" type="slidenum">
              <a:rPr lang="en-US" smtClean="0"/>
              <a:t>‹#›</a:t>
            </a:fld>
            <a:endParaRPr lang="en-US"/>
          </a:p>
        </p:txBody>
      </p:sp>
      <p:pic>
        <p:nvPicPr>
          <p:cNvPr id="9" name="Picture 8" descr="Shape&#10;&#10;Description automatically generated with low confidence">
            <a:extLst>
              <a:ext uri="{FF2B5EF4-FFF2-40B4-BE49-F238E27FC236}">
                <a16:creationId xmlns:a16="http://schemas.microsoft.com/office/drawing/2014/main" id="{CEC6F6F7-094E-5786-A9A3-8D049B3AD27A}"/>
              </a:ext>
            </a:extLst>
          </p:cNvPr>
          <p:cNvPicPr>
            <a:picLocks noChangeAspect="1"/>
          </p:cNvPicPr>
          <p:nvPr userDrawn="1"/>
        </p:nvPicPr>
        <p:blipFill>
          <a:blip r:embed="rId3"/>
          <a:stretch>
            <a:fillRect/>
          </a:stretch>
        </p:blipFill>
        <p:spPr>
          <a:xfrm>
            <a:off x="708660" y="585788"/>
            <a:ext cx="2565400" cy="1917700"/>
          </a:xfrm>
          <a:prstGeom prst="rect">
            <a:avLst/>
          </a:prstGeom>
        </p:spPr>
      </p:pic>
      <p:pic>
        <p:nvPicPr>
          <p:cNvPr id="10" name="Picture 9" descr="Text, logo&#10;&#10;Description automatically generated">
            <a:extLst>
              <a:ext uri="{FF2B5EF4-FFF2-40B4-BE49-F238E27FC236}">
                <a16:creationId xmlns:a16="http://schemas.microsoft.com/office/drawing/2014/main" id="{511A61F5-D3B5-6EF6-826C-CF8899E4A22E}"/>
              </a:ext>
            </a:extLst>
          </p:cNvPr>
          <p:cNvPicPr>
            <a:picLocks noChangeAspect="1"/>
          </p:cNvPicPr>
          <p:nvPr userDrawn="1"/>
        </p:nvPicPr>
        <p:blipFill>
          <a:blip r:embed="rId4"/>
          <a:stretch>
            <a:fillRect/>
          </a:stretch>
        </p:blipFill>
        <p:spPr>
          <a:xfrm>
            <a:off x="10330541" y="6088671"/>
            <a:ext cx="1491343" cy="533523"/>
          </a:xfrm>
          <a:prstGeom prst="rect">
            <a:avLst/>
          </a:prstGeom>
        </p:spPr>
      </p:pic>
    </p:spTree>
    <p:extLst>
      <p:ext uri="{BB962C8B-B14F-4D97-AF65-F5344CB8AC3E}">
        <p14:creationId xmlns:p14="http://schemas.microsoft.com/office/powerpoint/2010/main" val="1803983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3FD0F6DC-5B67-5C8F-C80F-EC74919060AF}"/>
              </a:ext>
            </a:extLst>
          </p:cNvPr>
          <p:cNvGrpSpPr/>
          <p:nvPr userDrawn="1"/>
        </p:nvGrpSpPr>
        <p:grpSpPr>
          <a:xfrm>
            <a:off x="0" y="-166333"/>
            <a:ext cx="12192000" cy="1694739"/>
            <a:chOff x="0" y="-166333"/>
            <a:chExt cx="12192000" cy="1694739"/>
          </a:xfrm>
        </p:grpSpPr>
        <p:pic>
          <p:nvPicPr>
            <p:cNvPr id="11" name="Picture 10">
              <a:extLst>
                <a:ext uri="{FF2B5EF4-FFF2-40B4-BE49-F238E27FC236}">
                  <a16:creationId xmlns:a16="http://schemas.microsoft.com/office/drawing/2014/main" id="{DA17C04E-010F-106F-AFDE-2493AB23DD0A}"/>
                </a:ext>
              </a:extLst>
            </p:cNvPr>
            <p:cNvPicPr>
              <a:picLocks noChangeAspect="1"/>
            </p:cNvPicPr>
            <p:nvPr userDrawn="1"/>
          </p:nvPicPr>
          <p:blipFill>
            <a:blip r:embed="rId2">
              <a:alphaModFix amt="50000"/>
            </a:blip>
            <a:stretch>
              <a:fillRect/>
            </a:stretch>
          </p:blipFill>
          <p:spPr>
            <a:xfrm>
              <a:off x="0" y="-166333"/>
              <a:ext cx="12192000" cy="1694739"/>
            </a:xfrm>
            <a:prstGeom prst="rect">
              <a:avLst/>
            </a:prstGeom>
          </p:spPr>
        </p:pic>
        <p:sp>
          <p:nvSpPr>
            <p:cNvPr id="12" name="TextBox 11">
              <a:extLst>
                <a:ext uri="{FF2B5EF4-FFF2-40B4-BE49-F238E27FC236}">
                  <a16:creationId xmlns:a16="http://schemas.microsoft.com/office/drawing/2014/main" id="{34E91450-63E1-E202-ACE5-0B7E96238AB6}"/>
                </a:ext>
              </a:extLst>
            </p:cNvPr>
            <p:cNvSpPr txBox="1"/>
            <p:nvPr userDrawn="1"/>
          </p:nvSpPr>
          <p:spPr>
            <a:xfrm>
              <a:off x="0" y="-117514"/>
              <a:ext cx="12192000" cy="1645920"/>
            </a:xfrm>
            <a:prstGeom prst="rect">
              <a:avLst/>
            </a:prstGeom>
            <a:gradFill>
              <a:gsLst>
                <a:gs pos="100000">
                  <a:srgbClr val="00B0F0">
                    <a:alpha val="20057"/>
                  </a:srgbClr>
                </a:gs>
                <a:gs pos="0">
                  <a:schemeClr val="bg1">
                    <a:alpha val="0"/>
                  </a:schemeClr>
                </a:gs>
              </a:gsLst>
              <a:lin ang="5400000" scaled="0"/>
            </a:gradFill>
          </p:spPr>
          <p:txBody>
            <a:bodyPr wrap="square" rtlCol="0">
              <a:spAutoFit/>
            </a:bodyPr>
            <a:lstStyle/>
            <a:p>
              <a:endParaRPr lang="en-US" dirty="0"/>
            </a:p>
          </p:txBody>
        </p:sp>
      </p:grpSp>
      <p:sp>
        <p:nvSpPr>
          <p:cNvPr id="2" name="Title 1">
            <a:extLst>
              <a:ext uri="{FF2B5EF4-FFF2-40B4-BE49-F238E27FC236}">
                <a16:creationId xmlns:a16="http://schemas.microsoft.com/office/drawing/2014/main" id="{8783BF94-E584-B6F2-6AF8-E986FA61F54E}"/>
              </a:ext>
            </a:extLst>
          </p:cNvPr>
          <p:cNvSpPr>
            <a:spLocks noGrp="1"/>
          </p:cNvSpPr>
          <p:nvPr>
            <p:ph type="title"/>
          </p:nvPr>
        </p:nvSpPr>
        <p:spPr>
          <a:xfrm>
            <a:off x="533400" y="365125"/>
            <a:ext cx="9718040" cy="1163281"/>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BE6C086-4951-0046-0CE1-B4BABE9E03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C5897-7ACB-9707-607E-CAC1AE27F841}"/>
              </a:ext>
            </a:extLst>
          </p:cNvPr>
          <p:cNvSpPr>
            <a:spLocks noGrp="1"/>
          </p:cNvSpPr>
          <p:nvPr>
            <p:ph type="dt" sz="half" idx="10"/>
          </p:nvPr>
        </p:nvSpPr>
        <p:spPr/>
        <p:txBody>
          <a:bodyPr/>
          <a:lstStyle/>
          <a:p>
            <a:fld id="{A0A1FBF1-8B2B-E543-9D29-1A40721B5EB5}" type="datetimeFigureOut">
              <a:rPr lang="en-US" smtClean="0"/>
              <a:t>5/5/2022</a:t>
            </a:fld>
            <a:endParaRPr lang="en-US"/>
          </a:p>
        </p:txBody>
      </p:sp>
      <p:sp>
        <p:nvSpPr>
          <p:cNvPr id="5" name="Footer Placeholder 4">
            <a:extLst>
              <a:ext uri="{FF2B5EF4-FFF2-40B4-BE49-F238E27FC236}">
                <a16:creationId xmlns:a16="http://schemas.microsoft.com/office/drawing/2014/main" id="{9025D3C0-77EC-10D7-DC82-97B9D1C3D4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9E974-D3D3-B0BC-388A-868832B95D04}"/>
              </a:ext>
            </a:extLst>
          </p:cNvPr>
          <p:cNvSpPr>
            <a:spLocks noGrp="1"/>
          </p:cNvSpPr>
          <p:nvPr>
            <p:ph type="sldNum" sz="quarter" idx="12"/>
          </p:nvPr>
        </p:nvSpPr>
        <p:spPr/>
        <p:txBody>
          <a:bodyPr/>
          <a:lstStyle/>
          <a:p>
            <a:fld id="{C3D26430-5B05-C746-8E3D-26793E134F7A}" type="slidenum">
              <a:rPr lang="en-US" smtClean="0"/>
              <a:t>‹#›</a:t>
            </a:fld>
            <a:endParaRPr lang="en-US"/>
          </a:p>
        </p:txBody>
      </p:sp>
      <p:pic>
        <p:nvPicPr>
          <p:cNvPr id="7" name="Picture 6" descr="Shape&#10;&#10;Description automatically generated with low confidence">
            <a:extLst>
              <a:ext uri="{FF2B5EF4-FFF2-40B4-BE49-F238E27FC236}">
                <a16:creationId xmlns:a16="http://schemas.microsoft.com/office/drawing/2014/main" id="{1153B6F2-9258-36D4-6357-73008C0E0898}"/>
              </a:ext>
            </a:extLst>
          </p:cNvPr>
          <p:cNvPicPr>
            <a:picLocks noChangeAspect="1"/>
          </p:cNvPicPr>
          <p:nvPr userDrawn="1"/>
        </p:nvPicPr>
        <p:blipFill>
          <a:blip r:embed="rId3"/>
          <a:stretch>
            <a:fillRect/>
          </a:stretch>
        </p:blipFill>
        <p:spPr>
          <a:xfrm>
            <a:off x="10706100" y="365125"/>
            <a:ext cx="1079500" cy="806953"/>
          </a:xfrm>
          <a:prstGeom prst="rect">
            <a:avLst/>
          </a:prstGeom>
        </p:spPr>
      </p:pic>
    </p:spTree>
    <p:extLst>
      <p:ext uri="{BB962C8B-B14F-4D97-AF65-F5344CB8AC3E}">
        <p14:creationId xmlns:p14="http://schemas.microsoft.com/office/powerpoint/2010/main" val="22748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CD8DD87-E67C-A09D-42EC-10FEF009ECCD}"/>
              </a:ext>
            </a:extLst>
          </p:cNvPr>
          <p:cNvSpPr/>
          <p:nvPr userDrawn="1"/>
        </p:nvSpPr>
        <p:spPr>
          <a:xfrm>
            <a:off x="-5080" y="0"/>
            <a:ext cx="6101080" cy="6858000"/>
          </a:xfrm>
          <a:prstGeom prst="rect">
            <a:avLst/>
          </a:prstGeom>
          <a:solidFill>
            <a:srgbClr val="0063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A9BF85D7-5CB5-0A0B-5F5C-5668622ABAEC}"/>
              </a:ext>
            </a:extLst>
          </p:cNvPr>
          <p:cNvSpPr/>
          <p:nvPr userDrawn="1"/>
        </p:nvSpPr>
        <p:spPr>
          <a:xfrm>
            <a:off x="0" y="3637280"/>
            <a:ext cx="5984240" cy="3220720"/>
          </a:xfrm>
          <a:prstGeom prst="rtTriangle">
            <a:avLst/>
          </a:prstGeom>
          <a:solidFill>
            <a:srgbClr val="248EC2">
              <a:alpha val="169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491E94-A115-082E-BAB2-CD47A18C4B88}"/>
              </a:ext>
            </a:extLst>
          </p:cNvPr>
          <p:cNvSpPr>
            <a:spLocks noGrp="1"/>
          </p:cNvSpPr>
          <p:nvPr>
            <p:ph type="title"/>
          </p:nvPr>
        </p:nvSpPr>
        <p:spPr>
          <a:xfrm>
            <a:off x="533400" y="863600"/>
            <a:ext cx="4973320" cy="4968240"/>
          </a:xfrm>
        </p:spPr>
        <p:txBody>
          <a:bodyPr>
            <a:normAutofit/>
          </a:bodyPr>
          <a:lstStyle>
            <a:lvl1pPr>
              <a:defRPr sz="4000">
                <a:solidFill>
                  <a:srgbClr val="77C043"/>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DA6E80AF-5CDC-F33A-1FCB-3B66D49B3566}"/>
              </a:ext>
            </a:extLst>
          </p:cNvPr>
          <p:cNvSpPr>
            <a:spLocks noGrp="1"/>
          </p:cNvSpPr>
          <p:nvPr>
            <p:ph sz="half" idx="2"/>
          </p:nvPr>
        </p:nvSpPr>
        <p:spPr>
          <a:xfrm>
            <a:off x="6629400" y="1270000"/>
            <a:ext cx="5029200" cy="49498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5B1B005-625C-B680-29F2-3B8FE194211D}"/>
              </a:ext>
            </a:extLst>
          </p:cNvPr>
          <p:cNvSpPr>
            <a:spLocks noGrp="1"/>
          </p:cNvSpPr>
          <p:nvPr>
            <p:ph type="dt" sz="half" idx="10"/>
          </p:nvPr>
        </p:nvSpPr>
        <p:spPr/>
        <p:txBody>
          <a:bodyPr/>
          <a:lstStyle/>
          <a:p>
            <a:fld id="{A0A1FBF1-8B2B-E543-9D29-1A40721B5EB5}" type="datetimeFigureOut">
              <a:rPr lang="en-US" smtClean="0"/>
              <a:t>5/5/2022</a:t>
            </a:fld>
            <a:endParaRPr lang="en-US"/>
          </a:p>
        </p:txBody>
      </p:sp>
      <p:sp>
        <p:nvSpPr>
          <p:cNvPr id="6" name="Footer Placeholder 5">
            <a:extLst>
              <a:ext uri="{FF2B5EF4-FFF2-40B4-BE49-F238E27FC236}">
                <a16:creationId xmlns:a16="http://schemas.microsoft.com/office/drawing/2014/main" id="{4F349678-A1B2-B666-184A-9956C1A55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186DFB-0651-38C0-C552-9676159E423B}"/>
              </a:ext>
            </a:extLst>
          </p:cNvPr>
          <p:cNvSpPr>
            <a:spLocks noGrp="1"/>
          </p:cNvSpPr>
          <p:nvPr>
            <p:ph type="sldNum" sz="quarter" idx="12"/>
          </p:nvPr>
        </p:nvSpPr>
        <p:spPr/>
        <p:txBody>
          <a:bodyPr/>
          <a:lstStyle/>
          <a:p>
            <a:fld id="{C3D26430-5B05-C746-8E3D-26793E134F7A}" type="slidenum">
              <a:rPr lang="en-US" smtClean="0"/>
              <a:t>‹#›</a:t>
            </a:fld>
            <a:endParaRPr lang="en-US"/>
          </a:p>
        </p:txBody>
      </p:sp>
      <p:sp>
        <p:nvSpPr>
          <p:cNvPr id="14" name="Right Triangle 13">
            <a:extLst>
              <a:ext uri="{FF2B5EF4-FFF2-40B4-BE49-F238E27FC236}">
                <a16:creationId xmlns:a16="http://schemas.microsoft.com/office/drawing/2014/main" id="{BFFD211A-2D88-EC39-642D-2AA0A5467839}"/>
              </a:ext>
            </a:extLst>
          </p:cNvPr>
          <p:cNvSpPr/>
          <p:nvPr userDrawn="1"/>
        </p:nvSpPr>
        <p:spPr>
          <a:xfrm flipH="1">
            <a:off x="2594871" y="2926080"/>
            <a:ext cx="3501129" cy="3931920"/>
          </a:xfrm>
          <a:prstGeom prst="rtTriangle">
            <a:avLst/>
          </a:prstGeom>
          <a:solidFill>
            <a:srgbClr val="00B0F0">
              <a:alpha val="2987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342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C19DF-5F2E-217A-C457-A3B36F20FE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080249-7163-2694-8ABE-FF6FB6E8FF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0D223-D9B0-12B9-7807-44558E40A02A}"/>
              </a:ext>
            </a:extLst>
          </p:cNvPr>
          <p:cNvSpPr>
            <a:spLocks noGrp="1"/>
          </p:cNvSpPr>
          <p:nvPr>
            <p:ph type="dt" sz="half" idx="10"/>
          </p:nvPr>
        </p:nvSpPr>
        <p:spPr/>
        <p:txBody>
          <a:bodyPr/>
          <a:lstStyle/>
          <a:p>
            <a:fld id="{A0A1FBF1-8B2B-E543-9D29-1A40721B5EB5}" type="datetimeFigureOut">
              <a:rPr lang="en-US" smtClean="0"/>
              <a:t>5/5/2022</a:t>
            </a:fld>
            <a:endParaRPr lang="en-US"/>
          </a:p>
        </p:txBody>
      </p:sp>
      <p:sp>
        <p:nvSpPr>
          <p:cNvPr id="5" name="Footer Placeholder 4">
            <a:extLst>
              <a:ext uri="{FF2B5EF4-FFF2-40B4-BE49-F238E27FC236}">
                <a16:creationId xmlns:a16="http://schemas.microsoft.com/office/drawing/2014/main" id="{007CD721-4449-AB2A-BC42-1375EEF73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6831A-3BCB-C664-7A71-F093B844919D}"/>
              </a:ext>
            </a:extLst>
          </p:cNvPr>
          <p:cNvSpPr>
            <a:spLocks noGrp="1"/>
          </p:cNvSpPr>
          <p:nvPr>
            <p:ph type="sldNum" sz="quarter" idx="12"/>
          </p:nvPr>
        </p:nvSpPr>
        <p:spPr/>
        <p:txBody>
          <a:bodyPr/>
          <a:lstStyle/>
          <a:p>
            <a:fld id="{C3D26430-5B05-C746-8E3D-26793E134F7A}" type="slidenum">
              <a:rPr lang="en-US" smtClean="0"/>
              <a:t>‹#›</a:t>
            </a:fld>
            <a:endParaRPr lang="en-US"/>
          </a:p>
        </p:txBody>
      </p:sp>
    </p:spTree>
    <p:extLst>
      <p:ext uri="{BB962C8B-B14F-4D97-AF65-F5344CB8AC3E}">
        <p14:creationId xmlns:p14="http://schemas.microsoft.com/office/powerpoint/2010/main" val="333346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1E94-A115-082E-BAB2-CD47A18C4B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F5FAA9-3CA0-4B48-44F3-333BAE355A54}"/>
              </a:ext>
            </a:extLst>
          </p:cNvPr>
          <p:cNvSpPr>
            <a:spLocks noGrp="1"/>
          </p:cNvSpPr>
          <p:nvPr>
            <p:ph sz="half" idx="1"/>
          </p:nvPr>
        </p:nvSpPr>
        <p:spPr>
          <a:xfrm>
            <a:off x="5334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6E80AF-5CDC-F33A-1FCB-3B66D49B3566}"/>
              </a:ext>
            </a:extLst>
          </p:cNvPr>
          <p:cNvSpPr>
            <a:spLocks noGrp="1"/>
          </p:cNvSpPr>
          <p:nvPr>
            <p:ph sz="half" idx="2"/>
          </p:nvPr>
        </p:nvSpPr>
        <p:spPr>
          <a:xfrm>
            <a:off x="650748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B1B005-625C-B680-29F2-3B8FE194211D}"/>
              </a:ext>
            </a:extLst>
          </p:cNvPr>
          <p:cNvSpPr>
            <a:spLocks noGrp="1"/>
          </p:cNvSpPr>
          <p:nvPr>
            <p:ph type="dt" sz="half" idx="10"/>
          </p:nvPr>
        </p:nvSpPr>
        <p:spPr/>
        <p:txBody>
          <a:bodyPr/>
          <a:lstStyle/>
          <a:p>
            <a:fld id="{A0A1FBF1-8B2B-E543-9D29-1A40721B5EB5}" type="datetimeFigureOut">
              <a:rPr lang="en-US" smtClean="0"/>
              <a:t>5/5/2022</a:t>
            </a:fld>
            <a:endParaRPr lang="en-US"/>
          </a:p>
        </p:txBody>
      </p:sp>
      <p:sp>
        <p:nvSpPr>
          <p:cNvPr id="6" name="Footer Placeholder 5">
            <a:extLst>
              <a:ext uri="{FF2B5EF4-FFF2-40B4-BE49-F238E27FC236}">
                <a16:creationId xmlns:a16="http://schemas.microsoft.com/office/drawing/2014/main" id="{4F349678-A1B2-B666-184A-9956C1A55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186DFB-0651-38C0-C552-9676159E423B}"/>
              </a:ext>
            </a:extLst>
          </p:cNvPr>
          <p:cNvSpPr>
            <a:spLocks noGrp="1"/>
          </p:cNvSpPr>
          <p:nvPr>
            <p:ph type="sldNum" sz="quarter" idx="12"/>
          </p:nvPr>
        </p:nvSpPr>
        <p:spPr/>
        <p:txBody>
          <a:bodyPr/>
          <a:lstStyle/>
          <a:p>
            <a:fld id="{C3D26430-5B05-C746-8E3D-26793E134F7A}" type="slidenum">
              <a:rPr lang="en-US" smtClean="0"/>
              <a:t>‹#›</a:t>
            </a:fld>
            <a:endParaRPr lang="en-US"/>
          </a:p>
        </p:txBody>
      </p:sp>
    </p:spTree>
    <p:extLst>
      <p:ext uri="{BB962C8B-B14F-4D97-AF65-F5344CB8AC3E}">
        <p14:creationId xmlns:p14="http://schemas.microsoft.com/office/powerpoint/2010/main" val="128784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42CBF-DC25-BF60-1C0D-01CDE04C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D2E69E-E96D-E2EB-AE60-822DD068EC76}"/>
              </a:ext>
            </a:extLst>
          </p:cNvPr>
          <p:cNvSpPr>
            <a:spLocks noGrp="1"/>
          </p:cNvSpPr>
          <p:nvPr>
            <p:ph type="dt" sz="half" idx="10"/>
          </p:nvPr>
        </p:nvSpPr>
        <p:spPr/>
        <p:txBody>
          <a:bodyPr/>
          <a:lstStyle/>
          <a:p>
            <a:fld id="{A0A1FBF1-8B2B-E543-9D29-1A40721B5EB5}" type="datetimeFigureOut">
              <a:rPr lang="en-US" smtClean="0"/>
              <a:t>5/5/2022</a:t>
            </a:fld>
            <a:endParaRPr lang="en-US"/>
          </a:p>
        </p:txBody>
      </p:sp>
      <p:sp>
        <p:nvSpPr>
          <p:cNvPr id="4" name="Footer Placeholder 3">
            <a:extLst>
              <a:ext uri="{FF2B5EF4-FFF2-40B4-BE49-F238E27FC236}">
                <a16:creationId xmlns:a16="http://schemas.microsoft.com/office/drawing/2014/main" id="{75012294-509D-5B75-DA62-340D048C46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963618-5392-3D76-46B9-042FFF0B4357}"/>
              </a:ext>
            </a:extLst>
          </p:cNvPr>
          <p:cNvSpPr>
            <a:spLocks noGrp="1"/>
          </p:cNvSpPr>
          <p:nvPr>
            <p:ph type="sldNum" sz="quarter" idx="12"/>
          </p:nvPr>
        </p:nvSpPr>
        <p:spPr/>
        <p:txBody>
          <a:bodyPr/>
          <a:lstStyle/>
          <a:p>
            <a:fld id="{C3D26430-5B05-C746-8E3D-26793E134F7A}" type="slidenum">
              <a:rPr lang="en-US" smtClean="0"/>
              <a:t>‹#›</a:t>
            </a:fld>
            <a:endParaRPr lang="en-US"/>
          </a:p>
        </p:txBody>
      </p:sp>
    </p:spTree>
    <p:extLst>
      <p:ext uri="{BB962C8B-B14F-4D97-AF65-F5344CB8AC3E}">
        <p14:creationId xmlns:p14="http://schemas.microsoft.com/office/powerpoint/2010/main" val="3042063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AF7BF-ECD1-58B2-B597-E0CD0F4D3E61}"/>
              </a:ext>
            </a:extLst>
          </p:cNvPr>
          <p:cNvSpPr>
            <a:spLocks noGrp="1"/>
          </p:cNvSpPr>
          <p:nvPr>
            <p:ph type="dt" sz="half" idx="10"/>
          </p:nvPr>
        </p:nvSpPr>
        <p:spPr/>
        <p:txBody>
          <a:bodyPr/>
          <a:lstStyle/>
          <a:p>
            <a:fld id="{A0A1FBF1-8B2B-E543-9D29-1A40721B5EB5}" type="datetimeFigureOut">
              <a:rPr lang="en-US" smtClean="0"/>
              <a:t>5/5/2022</a:t>
            </a:fld>
            <a:endParaRPr lang="en-US"/>
          </a:p>
        </p:txBody>
      </p:sp>
      <p:sp>
        <p:nvSpPr>
          <p:cNvPr id="3" name="Footer Placeholder 2">
            <a:extLst>
              <a:ext uri="{FF2B5EF4-FFF2-40B4-BE49-F238E27FC236}">
                <a16:creationId xmlns:a16="http://schemas.microsoft.com/office/drawing/2014/main" id="{86E96497-5297-461A-A502-4F5F02AE43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E5825D-7E78-BE83-2382-F0C106FADAD2}"/>
              </a:ext>
            </a:extLst>
          </p:cNvPr>
          <p:cNvSpPr>
            <a:spLocks noGrp="1"/>
          </p:cNvSpPr>
          <p:nvPr>
            <p:ph type="sldNum" sz="quarter" idx="12"/>
          </p:nvPr>
        </p:nvSpPr>
        <p:spPr/>
        <p:txBody>
          <a:bodyPr/>
          <a:lstStyle/>
          <a:p>
            <a:fld id="{C3D26430-5B05-C746-8E3D-26793E134F7A}" type="slidenum">
              <a:rPr lang="en-US" smtClean="0"/>
              <a:t>‹#›</a:t>
            </a:fld>
            <a:endParaRPr lang="en-US"/>
          </a:p>
        </p:txBody>
      </p:sp>
    </p:spTree>
    <p:extLst>
      <p:ext uri="{BB962C8B-B14F-4D97-AF65-F5344CB8AC3E}">
        <p14:creationId xmlns:p14="http://schemas.microsoft.com/office/powerpoint/2010/main" val="7419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E36C80-BE67-D22F-7592-A0C024B9209B}"/>
              </a:ext>
            </a:extLst>
          </p:cNvPr>
          <p:cNvSpPr>
            <a:spLocks noGrp="1"/>
          </p:cNvSpPr>
          <p:nvPr>
            <p:ph type="title"/>
          </p:nvPr>
        </p:nvSpPr>
        <p:spPr>
          <a:xfrm>
            <a:off x="533400" y="365125"/>
            <a:ext cx="9718040" cy="1325563"/>
          </a:xfrm>
          <a:prstGeom prst="rect">
            <a:avLst/>
          </a:prstGeom>
        </p:spPr>
        <p:txBody>
          <a:bodyPr vert="horz" lIns="0" tIns="45720" rIns="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AE0657A-218E-EA90-96A0-5EC081774C4A}"/>
              </a:ext>
            </a:extLst>
          </p:cNvPr>
          <p:cNvSpPr>
            <a:spLocks noGrp="1"/>
          </p:cNvSpPr>
          <p:nvPr>
            <p:ph type="body" idx="1"/>
          </p:nvPr>
        </p:nvSpPr>
        <p:spPr>
          <a:xfrm>
            <a:off x="533400" y="1825625"/>
            <a:ext cx="9718040" cy="435133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C946E2-D722-4E4E-B11E-DADAD4A81CBC}"/>
              </a:ext>
            </a:extLst>
          </p:cNvPr>
          <p:cNvSpPr>
            <a:spLocks noGrp="1"/>
          </p:cNvSpPr>
          <p:nvPr>
            <p:ph type="dt" sz="half" idx="2"/>
          </p:nvPr>
        </p:nvSpPr>
        <p:spPr>
          <a:xfrm>
            <a:off x="5334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0A1FBF1-8B2B-E543-9D29-1A40721B5EB5}" type="datetimeFigureOut">
              <a:rPr lang="en-US" smtClean="0"/>
              <a:pPr/>
              <a:t>5/5/2022</a:t>
            </a:fld>
            <a:endParaRPr lang="en-US"/>
          </a:p>
        </p:txBody>
      </p:sp>
      <p:sp>
        <p:nvSpPr>
          <p:cNvPr id="5" name="Footer Placeholder 4">
            <a:extLst>
              <a:ext uri="{FF2B5EF4-FFF2-40B4-BE49-F238E27FC236}">
                <a16:creationId xmlns:a16="http://schemas.microsoft.com/office/drawing/2014/main" id="{2A146E0C-C18E-E264-0BF3-6C1902D63C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877902-7F6A-671D-5B39-C281F03F5DAE}"/>
              </a:ext>
            </a:extLst>
          </p:cNvPr>
          <p:cNvSpPr>
            <a:spLocks noGrp="1"/>
          </p:cNvSpPr>
          <p:nvPr>
            <p:ph type="sldNum" sz="quarter" idx="4"/>
          </p:nvPr>
        </p:nvSpPr>
        <p:spPr>
          <a:xfrm>
            <a:off x="909828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D26430-5B05-C746-8E3D-26793E134F7A}" type="slidenum">
              <a:rPr lang="en-US" smtClean="0"/>
              <a:pPr/>
              <a:t>‹#›</a:t>
            </a:fld>
            <a:endParaRPr lang="en-US"/>
          </a:p>
        </p:txBody>
      </p:sp>
    </p:spTree>
    <p:extLst>
      <p:ext uri="{BB962C8B-B14F-4D97-AF65-F5344CB8AC3E}">
        <p14:creationId xmlns:p14="http://schemas.microsoft.com/office/powerpoint/2010/main" val="404662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6" r:id="rId5"/>
    <p:sldLayoutId id="2147483654" r:id="rId6"/>
    <p:sldLayoutId id="2147483655" r:id="rId7"/>
  </p:sldLayoutIdLst>
  <p:txStyles>
    <p:titleStyle>
      <a:lvl1pPr algn="l" defTabSz="914400" rtl="0" eaLnBrk="1" latinLnBrk="0" hangingPunct="1">
        <a:lnSpc>
          <a:spcPct val="90000"/>
        </a:lnSpc>
        <a:spcBef>
          <a:spcPct val="0"/>
        </a:spcBef>
        <a:buNone/>
        <a:defRPr sz="3600" kern="1200">
          <a:solidFill>
            <a:srgbClr val="005892"/>
          </a:solidFill>
          <a:latin typeface="+mj-lt"/>
          <a:ea typeface="+mj-ea"/>
          <a:cs typeface="+mj-cs"/>
        </a:defRPr>
      </a:lvl1pPr>
    </p:titleStyle>
    <p:bodyStyle>
      <a:lvl1pPr marL="228600" indent="-137160" algn="l" defTabSz="914400" rtl="0" eaLnBrk="1" latinLnBrk="0" hangingPunct="1">
        <a:lnSpc>
          <a:spcPct val="100000"/>
        </a:lnSpc>
        <a:spcBef>
          <a:spcPts val="1000"/>
        </a:spcBef>
        <a:buFont typeface="Arial" panose="020B0604020202020204" pitchFamily="34" charset="0"/>
        <a:buChar char="•"/>
        <a:defRPr sz="1800" kern="1200">
          <a:solidFill>
            <a:schemeClr val="bg1">
              <a:lumMod val="50000"/>
            </a:schemeClr>
          </a:solidFill>
          <a:latin typeface="+mn-lt"/>
          <a:ea typeface="+mn-ea"/>
          <a:cs typeface="+mn-cs"/>
        </a:defRPr>
      </a:lvl1pPr>
      <a:lvl2pPr marL="685800" indent="-137160" algn="l" defTabSz="914400" rtl="0" eaLnBrk="1" latinLnBrk="0" hangingPunct="1">
        <a:lnSpc>
          <a:spcPct val="10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2pPr>
      <a:lvl3pPr marL="1143000" indent="-137160" algn="l" defTabSz="914400" rtl="0" eaLnBrk="1" latinLnBrk="0" hangingPunct="1">
        <a:lnSpc>
          <a:spcPct val="10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3pPr>
      <a:lvl4pPr marL="1600200" indent="-137160" algn="l" defTabSz="914400" rtl="0" eaLnBrk="1" latinLnBrk="0" hangingPunct="1">
        <a:lnSpc>
          <a:spcPct val="10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4pPr>
      <a:lvl5pPr marL="2057400" indent="-137160" algn="l" defTabSz="914400" rtl="0" eaLnBrk="1" latinLnBrk="0" hangingPunct="1">
        <a:lnSpc>
          <a:spcPct val="10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0B8E8-48DC-A672-756B-3E3CB8F43D0A}"/>
              </a:ext>
            </a:extLst>
          </p:cNvPr>
          <p:cNvSpPr>
            <a:spLocks noGrp="1"/>
          </p:cNvSpPr>
          <p:nvPr>
            <p:ph type="ctrTitle"/>
          </p:nvPr>
        </p:nvSpPr>
        <p:spPr/>
        <p:txBody>
          <a:bodyPr>
            <a:normAutofit/>
          </a:bodyPr>
          <a:lstStyle/>
          <a:p>
            <a:r>
              <a:rPr lang="en-US" dirty="0"/>
              <a:t>Foundations of </a:t>
            </a:r>
            <a:br>
              <a:rPr lang="en-US" dirty="0"/>
            </a:br>
            <a:r>
              <a:rPr lang="en-US" dirty="0"/>
              <a:t>Goals-Based Planning</a:t>
            </a:r>
          </a:p>
        </p:txBody>
      </p:sp>
      <p:sp>
        <p:nvSpPr>
          <p:cNvPr id="3" name="Subtitle 2">
            <a:extLst>
              <a:ext uri="{FF2B5EF4-FFF2-40B4-BE49-F238E27FC236}">
                <a16:creationId xmlns:a16="http://schemas.microsoft.com/office/drawing/2014/main" id="{CB28AE48-E844-B2D0-0DF4-524461366396}"/>
              </a:ext>
            </a:extLst>
          </p:cNvPr>
          <p:cNvSpPr>
            <a:spLocks noGrp="1"/>
          </p:cNvSpPr>
          <p:nvPr>
            <p:ph type="subTitle" idx="1"/>
          </p:nvPr>
        </p:nvSpPr>
        <p:spPr/>
        <p:txBody>
          <a:bodyPr/>
          <a:lstStyle/>
          <a:p>
            <a:r>
              <a:rPr lang="en-US" dirty="0"/>
              <a:t>Welcome to BIT #1</a:t>
            </a:r>
          </a:p>
        </p:txBody>
      </p:sp>
    </p:spTree>
    <p:extLst>
      <p:ext uri="{BB962C8B-B14F-4D97-AF65-F5344CB8AC3E}">
        <p14:creationId xmlns:p14="http://schemas.microsoft.com/office/powerpoint/2010/main" val="225828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B60D8-99D2-E1FA-5875-3FE1E83379B5}"/>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02C36AF4-4C27-6353-2F0B-640A4C2D16E1}"/>
              </a:ext>
            </a:extLst>
          </p:cNvPr>
          <p:cNvSpPr>
            <a:spLocks noGrp="1"/>
          </p:cNvSpPr>
          <p:nvPr>
            <p:ph idx="1"/>
          </p:nvPr>
        </p:nvSpPr>
        <p:spPr>
          <a:xfrm>
            <a:off x="568390" y="2413454"/>
            <a:ext cx="11055220" cy="2904996"/>
          </a:xfrm>
        </p:spPr>
        <p:txBody>
          <a:bodyPr>
            <a:normAutofit/>
          </a:bodyPr>
          <a:lstStyle/>
          <a:p>
            <a:pPr marL="91440" marR="5530" indent="0" algn="l">
              <a:buNone/>
            </a:pPr>
            <a:r>
              <a:rPr lang="en-US" sz="1050" b="0" i="0" u="none" strike="noStrike" baseline="0" dirty="0">
                <a:solidFill>
                  <a:srgbClr val="58595B"/>
                </a:solidFill>
                <a:latin typeface="Calibri" panose="020F0502020204030204" pitchFamily="34" charset="0"/>
              </a:rPr>
              <a:t>FOR FINANCIAL ADVISORS ONLY ©2022 Wealthcare Capital Management LLC and Wealthcare Advisory Partners LLC (collectively, “Wealthcare”) are registered investment advisors with the U.S. Securities and Exchange Commission (SEC) under the Investment Advisors Act of 1940. All Rights Reserved. </a:t>
            </a:r>
          </a:p>
          <a:p>
            <a:pPr marL="91440" marR="4830" indent="0" algn="l">
              <a:buNone/>
            </a:pPr>
            <a:r>
              <a:rPr lang="en-US" sz="1050" b="0" i="0" u="none" strike="noStrike" baseline="0" dirty="0">
                <a:solidFill>
                  <a:srgbClr val="58595B"/>
                </a:solidFill>
                <a:latin typeface="Calibri" panose="020F0502020204030204" pitchFamily="34" charset="0"/>
              </a:rPr>
              <a:t>This information is provided for educational and informational purposes only and is not to be considered advice. Information is derived from sources which are believed to be reliable, but are not independently audited. Views and opinions are subject to change at any time based on market and other conditions. It is not intended to offer or deliver investment advice in any way. Information regarding investment services is provided solely to gain an understanding of our investment philosophy, our strategies and to be able to contact us for further information.</a:t>
            </a:r>
          </a:p>
          <a:p>
            <a:pPr marL="91440" indent="0">
              <a:buNone/>
            </a:pPr>
            <a:r>
              <a:rPr lang="en-US" sz="1050" b="0" i="0" u="none" strike="noStrike" baseline="0" dirty="0">
                <a:solidFill>
                  <a:srgbClr val="58595B"/>
                </a:solidFill>
                <a:latin typeface="Calibri" panose="020F0502020204030204" pitchFamily="34" charset="0"/>
              </a:rPr>
              <a:t>To better understand the nature and scope of the advisory services and business practices, as well as the AUM breakdown of Wealthcare Capital Management LLC and Wealthcare Advisory Partners LLC, please review our SEC Form ADV Part 2A, which is available by contacting compliance@wealthcarecapital.com. Wealthcare’s GDX360® is a fiduciary process that integrates goals-based planning with investment implementation that includes cost and tax management services designed to put clients first. </a:t>
            </a:r>
            <a:r>
              <a:rPr lang="en-US" sz="1050" b="0" i="0" u="none" strike="noStrike" baseline="0" dirty="0" err="1">
                <a:solidFill>
                  <a:srgbClr val="58595B"/>
                </a:solidFill>
                <a:latin typeface="Calibri" panose="020F0502020204030204" pitchFamily="34" charset="0"/>
              </a:rPr>
              <a:t>WealthcareGDX</a:t>
            </a:r>
            <a:r>
              <a:rPr lang="en-US" sz="1050" b="0" i="0" u="none" strike="noStrike" baseline="0" dirty="0">
                <a:solidFill>
                  <a:srgbClr val="58595B"/>
                </a:solidFill>
                <a:latin typeface="Calibri" panose="020F0502020204030204" pitchFamily="34" charset="0"/>
              </a:rPr>
              <a:t>® and GDX360® are trademarks of Wealthcare Capital Management IP LLC. </a:t>
            </a:r>
          </a:p>
          <a:p>
            <a:pPr marL="91440" indent="0">
              <a:buNone/>
            </a:pPr>
            <a:r>
              <a:rPr lang="en-US" sz="1050" b="0" i="0" u="none" strike="noStrike" baseline="0" dirty="0">
                <a:solidFill>
                  <a:srgbClr val="58595B"/>
                </a:solidFill>
                <a:latin typeface="Calibri" panose="020F0502020204030204" pitchFamily="34" charset="0"/>
              </a:rPr>
              <a:t>Examples and concepts used in this presentation are for illustrative, educational purposes and are not a representation or guarantee of specific results for any one specific existing client of Wealthcare or any of its other DBAs. In addition, Wealthcare cannot guarantee any specific financial return results for any client or guarantee a client will in all circumstances of changing personal financial goals and market conditions be able to remain in a client's Wealthcare Comfort Zone®, as that term is illustrated in this presentation. Past performance is not a guide to future performance. Illustrative data used in the presentation regarding market, asset class or other investment returns or other investment statistics on exchange-traded funds and mutual funds, including average investor returns, is from sources believed reliable but not verified independently by Wealthcare. </a:t>
            </a:r>
          </a:p>
          <a:p>
            <a:pPr marL="91440" marR="41230" indent="0" algn="l">
              <a:buNone/>
            </a:pPr>
            <a:r>
              <a:rPr lang="en-US" sz="1050" b="0" i="0" u="none" strike="noStrike" baseline="0" dirty="0">
                <a:solidFill>
                  <a:srgbClr val="58595B"/>
                </a:solidFill>
                <a:latin typeface="Calibri" panose="020F0502020204030204" pitchFamily="34" charset="0"/>
              </a:rPr>
              <a:t>U.S. Patent Nos. 6,947,904, 7,562,040, 7,650,303, 7,765,138, and 7,991,675 </a:t>
            </a:r>
            <a:endParaRPr lang="en-US" sz="100" dirty="0">
              <a:solidFill>
                <a:srgbClr val="58595B"/>
              </a:solidFill>
            </a:endParaRPr>
          </a:p>
        </p:txBody>
      </p:sp>
    </p:spTree>
    <p:extLst>
      <p:ext uri="{BB962C8B-B14F-4D97-AF65-F5344CB8AC3E}">
        <p14:creationId xmlns:p14="http://schemas.microsoft.com/office/powerpoint/2010/main" val="677455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30E38-0150-652F-64B8-DB4548592218}"/>
              </a:ext>
            </a:extLst>
          </p:cNvPr>
          <p:cNvSpPr>
            <a:spLocks noGrp="1"/>
          </p:cNvSpPr>
          <p:nvPr>
            <p:ph type="title"/>
          </p:nvPr>
        </p:nvSpPr>
        <p:spPr/>
        <p:txBody>
          <a:bodyPr>
            <a:normAutofit/>
          </a:bodyPr>
          <a:lstStyle/>
          <a:p>
            <a:r>
              <a:rPr lang="en-US" sz="4500" dirty="0"/>
              <a:t>Goals-Based </a:t>
            </a:r>
            <a:br>
              <a:rPr lang="en-US" sz="4500" dirty="0"/>
            </a:br>
            <a:r>
              <a:rPr lang="en-US" sz="4500" dirty="0"/>
              <a:t>vs </a:t>
            </a:r>
            <a:br>
              <a:rPr lang="en-US" sz="4500" dirty="0"/>
            </a:br>
            <a:r>
              <a:rPr lang="en-US" sz="4500" dirty="0"/>
              <a:t>Cash-Flow-Based</a:t>
            </a:r>
          </a:p>
        </p:txBody>
      </p:sp>
      <p:sp>
        <p:nvSpPr>
          <p:cNvPr id="4" name="Content Placeholder 3">
            <a:extLst>
              <a:ext uri="{FF2B5EF4-FFF2-40B4-BE49-F238E27FC236}">
                <a16:creationId xmlns:a16="http://schemas.microsoft.com/office/drawing/2014/main" id="{8FF36B3A-EE1B-42F1-A91A-8EC0AADD01A8}"/>
              </a:ext>
            </a:extLst>
          </p:cNvPr>
          <p:cNvSpPr>
            <a:spLocks noGrp="1"/>
          </p:cNvSpPr>
          <p:nvPr>
            <p:ph sz="half" idx="2"/>
          </p:nvPr>
        </p:nvSpPr>
        <p:spPr>
          <a:xfrm>
            <a:off x="6629400" y="403412"/>
            <a:ext cx="5029200" cy="6069106"/>
          </a:xfrm>
        </p:spPr>
        <p:txBody>
          <a:bodyPr/>
          <a:lstStyle/>
          <a:p>
            <a:pPr marL="91440" indent="0">
              <a:buNone/>
            </a:pPr>
            <a:r>
              <a:rPr lang="en-US" sz="2600" dirty="0">
                <a:solidFill>
                  <a:srgbClr val="0063A7"/>
                </a:solidFill>
              </a:rPr>
              <a:t>WHY IS THIS IMPORTANT?</a:t>
            </a:r>
          </a:p>
          <a:p>
            <a:pPr marL="548640" indent="-457200">
              <a:buFont typeface="+mj-lt"/>
              <a:buAutoNum type="arabicPeriod"/>
            </a:pPr>
            <a:r>
              <a:rPr lang="en-US" sz="2000" dirty="0"/>
              <a:t>#1 burning question from advisors</a:t>
            </a:r>
          </a:p>
          <a:p>
            <a:pPr marL="548640" indent="-457200">
              <a:buFont typeface="+mj-lt"/>
              <a:buAutoNum type="arabicPeriod"/>
            </a:pPr>
            <a:r>
              <a:rPr lang="en-US" sz="2000" dirty="0"/>
              <a:t>Expand your understanding of “</a:t>
            </a:r>
            <a:r>
              <a:rPr lang="en-US" sz="2000" dirty="0" err="1"/>
              <a:t>Wealthcare</a:t>
            </a:r>
            <a:r>
              <a:rPr lang="en-US" sz="2000" dirty="0"/>
              <a:t> as a Service”</a:t>
            </a:r>
          </a:p>
          <a:p>
            <a:pPr marL="548640" indent="-457200">
              <a:buFont typeface="+mj-lt"/>
              <a:buAutoNum type="arabicPeriod"/>
            </a:pPr>
            <a:r>
              <a:rPr lang="en-US" sz="2000" dirty="0"/>
              <a:t>You need to have BOTH approaches</a:t>
            </a:r>
          </a:p>
          <a:p>
            <a:pPr marL="91440" indent="0">
              <a:buNone/>
            </a:pPr>
            <a:endParaRPr lang="en-US" dirty="0"/>
          </a:p>
          <a:p>
            <a:pPr marL="91440" indent="0">
              <a:buNone/>
            </a:pPr>
            <a:r>
              <a:rPr lang="en-US" sz="2600" dirty="0">
                <a:solidFill>
                  <a:srgbClr val="0063A7"/>
                </a:solidFill>
              </a:rPr>
              <a:t>WHAT YOU’LL LEARN:</a:t>
            </a:r>
          </a:p>
          <a:p>
            <a:pPr marL="548640" indent="-457200">
              <a:buFont typeface="+mj-lt"/>
              <a:buAutoNum type="arabicPeriod"/>
            </a:pPr>
            <a:r>
              <a:rPr lang="en-US" sz="2000" dirty="0"/>
              <a:t>How Goals-Based vs Cash-Flow-Based software operate</a:t>
            </a:r>
          </a:p>
          <a:p>
            <a:pPr marL="548640" indent="-457200">
              <a:buFont typeface="+mj-lt"/>
              <a:buAutoNum type="arabicPeriod"/>
            </a:pPr>
            <a:r>
              <a:rPr lang="en-US" sz="2000" dirty="0"/>
              <a:t>The use for each approach</a:t>
            </a:r>
          </a:p>
          <a:p>
            <a:pPr marL="548640" indent="-457200">
              <a:buFont typeface="+mj-lt"/>
              <a:buAutoNum type="arabicPeriod"/>
            </a:pPr>
            <a:r>
              <a:rPr lang="en-US" sz="2000" dirty="0"/>
              <a:t>Why Goals-Based is superior</a:t>
            </a:r>
          </a:p>
        </p:txBody>
      </p:sp>
    </p:spTree>
    <p:extLst>
      <p:ext uri="{BB962C8B-B14F-4D97-AF65-F5344CB8AC3E}">
        <p14:creationId xmlns:p14="http://schemas.microsoft.com/office/powerpoint/2010/main" val="194907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B1099-C830-01FA-05AE-4815168342FD}"/>
              </a:ext>
            </a:extLst>
          </p:cNvPr>
          <p:cNvSpPr>
            <a:spLocks noGrp="1"/>
          </p:cNvSpPr>
          <p:nvPr>
            <p:ph type="title"/>
          </p:nvPr>
        </p:nvSpPr>
        <p:spPr/>
        <p:txBody>
          <a:bodyPr/>
          <a:lstStyle/>
          <a:p>
            <a:r>
              <a:rPr lang="en-US" dirty="0"/>
              <a:t>How are they different?</a:t>
            </a:r>
          </a:p>
        </p:txBody>
      </p:sp>
      <p:sp>
        <p:nvSpPr>
          <p:cNvPr id="3" name="Content Placeholder 2">
            <a:extLst>
              <a:ext uri="{FF2B5EF4-FFF2-40B4-BE49-F238E27FC236}">
                <a16:creationId xmlns:a16="http://schemas.microsoft.com/office/drawing/2014/main" id="{E0BD6D50-6FC7-6C70-C085-1A1654DB106D}"/>
              </a:ext>
            </a:extLst>
          </p:cNvPr>
          <p:cNvSpPr>
            <a:spLocks noGrp="1"/>
          </p:cNvSpPr>
          <p:nvPr>
            <p:ph idx="1"/>
          </p:nvPr>
        </p:nvSpPr>
        <p:spPr>
          <a:xfrm>
            <a:off x="533400" y="2213296"/>
            <a:ext cx="11156576" cy="3963667"/>
          </a:xfrm>
        </p:spPr>
        <p:txBody>
          <a:bodyPr>
            <a:normAutofit fontScale="55000" lnSpcReduction="20000"/>
          </a:bodyPr>
          <a:lstStyle/>
          <a:p>
            <a:pPr marL="91440" indent="0">
              <a:buNone/>
            </a:pPr>
            <a:endParaRPr lang="en-US" sz="2000" dirty="0"/>
          </a:p>
          <a:p>
            <a:pPr>
              <a:lnSpc>
                <a:spcPct val="120000"/>
              </a:lnSpc>
            </a:pPr>
            <a:r>
              <a:rPr lang="en-US" sz="3200" dirty="0"/>
              <a:t>Clients always assumed to be living on their net income after savings throughout the accumulation phase. </a:t>
            </a:r>
          </a:p>
          <a:p>
            <a:pPr>
              <a:lnSpc>
                <a:spcPct val="120000"/>
              </a:lnSpc>
            </a:pPr>
            <a:r>
              <a:rPr lang="en-US" sz="3200" dirty="0"/>
              <a:t>Clients’ assets assumed to grow without withdrawals until retirement. </a:t>
            </a:r>
          </a:p>
          <a:p>
            <a:pPr lvl="1">
              <a:lnSpc>
                <a:spcPct val="120000"/>
              </a:lnSpc>
            </a:pPr>
            <a:r>
              <a:rPr lang="en-US" sz="3200" dirty="0"/>
              <a:t>Unless you enter a specific goal that requires access to assets.</a:t>
            </a:r>
          </a:p>
          <a:p>
            <a:pPr>
              <a:lnSpc>
                <a:spcPct val="120000"/>
              </a:lnSpc>
            </a:pPr>
            <a:r>
              <a:rPr lang="en-US" sz="3200" dirty="0"/>
              <a:t>Works best when you are asking the question, “Will this plan work?”</a:t>
            </a:r>
          </a:p>
          <a:p>
            <a:pPr>
              <a:lnSpc>
                <a:spcPct val="120000"/>
              </a:lnSpc>
            </a:pPr>
            <a:r>
              <a:rPr lang="en-US" sz="3200" dirty="0"/>
              <a:t>Limited by the precision of the inputs but great for modeling an uncertain future.</a:t>
            </a:r>
          </a:p>
          <a:p>
            <a:pPr>
              <a:lnSpc>
                <a:spcPct val="120000"/>
              </a:lnSpc>
            </a:pPr>
            <a:r>
              <a:rPr lang="en-US" sz="3200" dirty="0"/>
              <a:t>Great visual of this approach: “The Bucket Conversation” video by Russ Thornton.</a:t>
            </a:r>
          </a:p>
          <a:p>
            <a:endParaRPr lang="en-US" sz="2000" b="1" dirty="0"/>
          </a:p>
          <a:p>
            <a:endParaRPr lang="en-US" dirty="0"/>
          </a:p>
          <a:p>
            <a:pPr marL="91440" indent="0" algn="ctr">
              <a:buNone/>
            </a:pPr>
            <a:endParaRPr lang="en-US" sz="2400" i="1" dirty="0">
              <a:solidFill>
                <a:srgbClr val="005892"/>
              </a:solidFill>
            </a:endParaRPr>
          </a:p>
          <a:p>
            <a:pPr marL="91440" indent="0" algn="ctr">
              <a:buNone/>
            </a:pPr>
            <a:r>
              <a:rPr lang="en-US" sz="2600" i="1" dirty="0">
                <a:solidFill>
                  <a:srgbClr val="005892"/>
                </a:solidFill>
              </a:rPr>
              <a:t>*</a:t>
            </a:r>
            <a:endParaRPr lang="en-US" dirty="0"/>
          </a:p>
          <a:p>
            <a:endParaRPr lang="en-US" dirty="0"/>
          </a:p>
        </p:txBody>
      </p:sp>
      <p:sp>
        <p:nvSpPr>
          <p:cNvPr id="4" name="TextBox 3">
            <a:extLst>
              <a:ext uri="{FF2B5EF4-FFF2-40B4-BE49-F238E27FC236}">
                <a16:creationId xmlns:a16="http://schemas.microsoft.com/office/drawing/2014/main" id="{C5C16180-1FF2-4DED-B814-1982D944D865}"/>
              </a:ext>
            </a:extLst>
          </p:cNvPr>
          <p:cNvSpPr txBox="1"/>
          <p:nvPr/>
        </p:nvSpPr>
        <p:spPr>
          <a:xfrm>
            <a:off x="533400" y="1743535"/>
            <a:ext cx="4750163" cy="492443"/>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600" noProof="0" dirty="0">
                <a:solidFill>
                  <a:srgbClr val="71B843"/>
                </a:solidFill>
                <a:latin typeface="Arial" panose="020B0604020202020204" pitchFamily="34" charset="0"/>
                <a:cs typeface="Arial" panose="020B0604020202020204" pitchFamily="34" charset="0"/>
              </a:rPr>
              <a:t>Goals-Based Planning</a:t>
            </a:r>
            <a:endParaRPr kumimoji="0" lang="en-US" sz="2600" b="0" i="0" u="none" strike="noStrike" kern="1200" cap="none" spc="0" normalizeH="0" baseline="0" noProof="0" dirty="0">
              <a:ln>
                <a:noFill/>
              </a:ln>
              <a:solidFill>
                <a:srgbClr val="71B84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542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B1099-C830-01FA-05AE-4815168342FD}"/>
              </a:ext>
            </a:extLst>
          </p:cNvPr>
          <p:cNvSpPr>
            <a:spLocks noGrp="1"/>
          </p:cNvSpPr>
          <p:nvPr>
            <p:ph type="title"/>
          </p:nvPr>
        </p:nvSpPr>
        <p:spPr/>
        <p:txBody>
          <a:bodyPr/>
          <a:lstStyle/>
          <a:p>
            <a:r>
              <a:rPr lang="en-US" dirty="0"/>
              <a:t>How are they different?</a:t>
            </a:r>
          </a:p>
        </p:txBody>
      </p:sp>
      <p:sp>
        <p:nvSpPr>
          <p:cNvPr id="3" name="Content Placeholder 2">
            <a:extLst>
              <a:ext uri="{FF2B5EF4-FFF2-40B4-BE49-F238E27FC236}">
                <a16:creationId xmlns:a16="http://schemas.microsoft.com/office/drawing/2014/main" id="{E0BD6D50-6FC7-6C70-C085-1A1654DB106D}"/>
              </a:ext>
            </a:extLst>
          </p:cNvPr>
          <p:cNvSpPr>
            <a:spLocks noGrp="1"/>
          </p:cNvSpPr>
          <p:nvPr>
            <p:ph idx="1"/>
          </p:nvPr>
        </p:nvSpPr>
        <p:spPr>
          <a:xfrm>
            <a:off x="533400" y="2156358"/>
            <a:ext cx="11156576" cy="4336518"/>
          </a:xfrm>
        </p:spPr>
        <p:txBody>
          <a:bodyPr>
            <a:normAutofit fontScale="25000" lnSpcReduction="20000"/>
          </a:bodyPr>
          <a:lstStyle/>
          <a:p>
            <a:pPr marL="91440" indent="0">
              <a:buNone/>
            </a:pPr>
            <a:endParaRPr lang="en-US" sz="2000" dirty="0"/>
          </a:p>
          <a:p>
            <a:pPr>
              <a:lnSpc>
                <a:spcPct val="120000"/>
              </a:lnSpc>
            </a:pPr>
            <a:r>
              <a:rPr lang="en-US" sz="6400" dirty="0"/>
              <a:t>Every dollar of client cash flow must be identified and allocated with any unallocated dollars assumed to be saved. </a:t>
            </a:r>
          </a:p>
          <a:p>
            <a:pPr>
              <a:lnSpc>
                <a:spcPct val="120000"/>
              </a:lnSpc>
            </a:pPr>
            <a:r>
              <a:rPr lang="en-US" sz="6400" dirty="0"/>
              <a:t>Plans can model very sophisticated questions like:</a:t>
            </a:r>
          </a:p>
          <a:p>
            <a:pPr lvl="1">
              <a:lnSpc>
                <a:spcPct val="120000"/>
              </a:lnSpc>
            </a:pPr>
            <a:r>
              <a:rPr lang="en-US" sz="6400" dirty="0"/>
              <a:t>“When is the best year to exercise my stock options?” </a:t>
            </a:r>
          </a:p>
          <a:p>
            <a:pPr lvl="1">
              <a:lnSpc>
                <a:spcPct val="120000"/>
              </a:lnSpc>
            </a:pPr>
            <a:r>
              <a:rPr lang="en-US" sz="6400" dirty="0"/>
              <a:t>“What are the phantom tax implications of my post-retirement restricted stock vesting?”</a:t>
            </a:r>
          </a:p>
          <a:p>
            <a:pPr>
              <a:lnSpc>
                <a:spcPct val="120000"/>
              </a:lnSpc>
            </a:pPr>
            <a:r>
              <a:rPr lang="en-US" sz="6400" dirty="0"/>
              <a:t>Best to answer the question, “What kind of plan is possible?”</a:t>
            </a:r>
          </a:p>
          <a:p>
            <a:pPr>
              <a:lnSpc>
                <a:spcPct val="120000"/>
              </a:lnSpc>
            </a:pPr>
            <a:r>
              <a:rPr lang="en-US" sz="6400" dirty="0"/>
              <a:t>Challenging because the layers of inputs can lead to incorrect analysis and the sense of “false certainty” around an uncertain future.</a:t>
            </a:r>
          </a:p>
          <a:p>
            <a:pPr>
              <a:lnSpc>
                <a:spcPct val="120000"/>
              </a:lnSpc>
            </a:pPr>
            <a:r>
              <a:rPr lang="en-US" sz="6400" dirty="0"/>
              <a:t>Look at restricted stock example above:</a:t>
            </a:r>
          </a:p>
          <a:p>
            <a:pPr lvl="1">
              <a:lnSpc>
                <a:spcPct val="120000"/>
              </a:lnSpc>
            </a:pPr>
            <a:r>
              <a:rPr lang="en-US" sz="6400" dirty="0"/>
              <a:t>Tax calculations can be perfectly calculated (Right Capital can even generate a pro-forma tax return). </a:t>
            </a:r>
          </a:p>
          <a:p>
            <a:pPr lvl="1">
              <a:lnSpc>
                <a:spcPct val="120000"/>
              </a:lnSpc>
            </a:pPr>
            <a:r>
              <a:rPr lang="en-US" sz="6400" dirty="0"/>
              <a:t>BUT…the single biggest variable is the future stock price and that is an assumed input! </a:t>
            </a:r>
          </a:p>
          <a:p>
            <a:pPr lvl="1">
              <a:lnSpc>
                <a:spcPct val="120000"/>
              </a:lnSpc>
            </a:pPr>
            <a:r>
              <a:rPr lang="en-US" sz="6400" dirty="0"/>
              <a:t>It’s a formula for endless “what if” scenarios.</a:t>
            </a:r>
          </a:p>
          <a:p>
            <a:pPr>
              <a:lnSpc>
                <a:spcPct val="120000"/>
              </a:lnSpc>
            </a:pPr>
            <a:endParaRPr lang="en-US" sz="3200" dirty="0"/>
          </a:p>
          <a:p>
            <a:endParaRPr lang="en-US" sz="2000" b="1" dirty="0"/>
          </a:p>
          <a:p>
            <a:endParaRPr lang="en-US" dirty="0"/>
          </a:p>
          <a:p>
            <a:pPr marL="91440" indent="0" algn="ctr">
              <a:buNone/>
            </a:pPr>
            <a:endParaRPr lang="en-US" sz="2400" i="1" dirty="0">
              <a:solidFill>
                <a:srgbClr val="005892"/>
              </a:solidFill>
            </a:endParaRPr>
          </a:p>
          <a:p>
            <a:pPr marL="91440" indent="0" algn="ctr">
              <a:buNone/>
            </a:pPr>
            <a:r>
              <a:rPr lang="en-US" sz="2600" i="1" dirty="0">
                <a:solidFill>
                  <a:srgbClr val="005892"/>
                </a:solidFill>
              </a:rPr>
              <a:t>*</a:t>
            </a:r>
            <a:endParaRPr lang="en-US" dirty="0"/>
          </a:p>
          <a:p>
            <a:endParaRPr lang="en-US" dirty="0"/>
          </a:p>
        </p:txBody>
      </p:sp>
      <p:sp>
        <p:nvSpPr>
          <p:cNvPr id="4" name="TextBox 3">
            <a:extLst>
              <a:ext uri="{FF2B5EF4-FFF2-40B4-BE49-F238E27FC236}">
                <a16:creationId xmlns:a16="http://schemas.microsoft.com/office/drawing/2014/main" id="{042C8596-497F-4ECF-B2DD-95A8B785A9DD}"/>
              </a:ext>
            </a:extLst>
          </p:cNvPr>
          <p:cNvSpPr txBox="1"/>
          <p:nvPr/>
        </p:nvSpPr>
        <p:spPr>
          <a:xfrm>
            <a:off x="502024" y="1663915"/>
            <a:ext cx="4750163" cy="492443"/>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600" noProof="0" dirty="0">
                <a:solidFill>
                  <a:srgbClr val="71B843"/>
                </a:solidFill>
                <a:latin typeface="Arial" panose="020B0604020202020204" pitchFamily="34" charset="0"/>
                <a:cs typeface="Arial" panose="020B0604020202020204" pitchFamily="34" charset="0"/>
              </a:rPr>
              <a:t>Cash-Flow-Based Planning</a:t>
            </a:r>
            <a:endParaRPr kumimoji="0" lang="en-US" sz="2600" b="0" i="0" u="none" strike="noStrike" kern="1200" cap="none" spc="0" normalizeH="0" baseline="0" noProof="0" dirty="0">
              <a:ln>
                <a:noFill/>
              </a:ln>
              <a:solidFill>
                <a:srgbClr val="71B84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858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B1099-C830-01FA-05AE-4815168342FD}"/>
              </a:ext>
            </a:extLst>
          </p:cNvPr>
          <p:cNvSpPr>
            <a:spLocks noGrp="1"/>
          </p:cNvSpPr>
          <p:nvPr>
            <p:ph type="title"/>
          </p:nvPr>
        </p:nvSpPr>
        <p:spPr/>
        <p:txBody>
          <a:bodyPr/>
          <a:lstStyle/>
          <a:p>
            <a:r>
              <a:rPr lang="en-US" dirty="0"/>
              <a:t>Goals-Based Planning Accumulation</a:t>
            </a:r>
          </a:p>
        </p:txBody>
      </p:sp>
      <p:pic>
        <p:nvPicPr>
          <p:cNvPr id="7" name="Graphic 6" descr="Bar graph with upward trend outline">
            <a:extLst>
              <a:ext uri="{FF2B5EF4-FFF2-40B4-BE49-F238E27FC236}">
                <a16:creationId xmlns:a16="http://schemas.microsoft.com/office/drawing/2014/main" id="{704930CC-9344-AA2D-F1BC-F9B9578DF9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3524" y="2848510"/>
            <a:ext cx="591193" cy="591193"/>
          </a:xfrm>
          <a:prstGeom prst="rect">
            <a:avLst/>
          </a:prstGeom>
        </p:spPr>
      </p:pic>
      <p:pic>
        <p:nvPicPr>
          <p:cNvPr id="14" name="Graphic 13" descr="Bar graph with upward trend outline">
            <a:extLst>
              <a:ext uri="{FF2B5EF4-FFF2-40B4-BE49-F238E27FC236}">
                <a16:creationId xmlns:a16="http://schemas.microsoft.com/office/drawing/2014/main" id="{C19C8646-1AED-9DAF-015A-61E381C964B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837915" y="2848510"/>
            <a:ext cx="591193" cy="591193"/>
          </a:xfrm>
          <a:prstGeom prst="rect">
            <a:avLst/>
          </a:prstGeom>
        </p:spPr>
      </p:pic>
      <p:sp>
        <p:nvSpPr>
          <p:cNvPr id="16" name="Rounded Rectangle 6">
            <a:extLst>
              <a:ext uri="{FF2B5EF4-FFF2-40B4-BE49-F238E27FC236}">
                <a16:creationId xmlns:a16="http://schemas.microsoft.com/office/drawing/2014/main" id="{31A5600A-7F24-45AB-A3A7-D8F2CE4F8580}"/>
              </a:ext>
            </a:extLst>
          </p:cNvPr>
          <p:cNvSpPr/>
          <p:nvPr/>
        </p:nvSpPr>
        <p:spPr>
          <a:xfrm>
            <a:off x="4210940" y="1702333"/>
            <a:ext cx="3853240" cy="1648553"/>
          </a:xfrm>
          <a:prstGeom prst="roundRect">
            <a:avLst/>
          </a:prstGeom>
          <a:solidFill>
            <a:srgbClr val="77C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After-Tax</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chemeClr val="bg1"/>
                </a:solidFill>
                <a:latin typeface="Arial" panose="020B0604020202020204" pitchFamily="34" charset="0"/>
                <a:cs typeface="Arial" panose="020B0604020202020204" pitchFamily="34" charset="0"/>
              </a:rPr>
              <a:t>Current Income</a:t>
            </a:r>
          </a:p>
        </p:txBody>
      </p:sp>
      <p:sp>
        <p:nvSpPr>
          <p:cNvPr id="17" name="Rounded Rectangle 13">
            <a:extLst>
              <a:ext uri="{FF2B5EF4-FFF2-40B4-BE49-F238E27FC236}">
                <a16:creationId xmlns:a16="http://schemas.microsoft.com/office/drawing/2014/main" id="{DAE60A80-D3A5-4E89-8B99-1D65062BB81E}"/>
              </a:ext>
            </a:extLst>
          </p:cNvPr>
          <p:cNvSpPr/>
          <p:nvPr/>
        </p:nvSpPr>
        <p:spPr>
          <a:xfrm>
            <a:off x="1163331" y="4298595"/>
            <a:ext cx="2731677" cy="2377440"/>
          </a:xfrm>
          <a:prstGeom prst="roundRect">
            <a:avLst/>
          </a:prstGeom>
          <a:solidFill>
            <a:srgbClr val="005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Personal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Arial" panose="020B0604020202020204" pitchFamily="34" charset="0"/>
                <a:cs typeface="Arial" panose="020B0604020202020204" pitchFamily="34" charset="0"/>
              </a:rPr>
              <a:t>Assets</a:t>
            </a:r>
            <a:endParaRPr kumimoji="0" lang="en-US" sz="28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bg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Home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Cash Reserve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Personal Property</a:t>
            </a:r>
          </a:p>
        </p:txBody>
      </p:sp>
      <p:cxnSp>
        <p:nvCxnSpPr>
          <p:cNvPr id="18" name="Straight Arrow Connector 17">
            <a:extLst>
              <a:ext uri="{FF2B5EF4-FFF2-40B4-BE49-F238E27FC236}">
                <a16:creationId xmlns:a16="http://schemas.microsoft.com/office/drawing/2014/main" id="{0A727FF4-E67B-46B3-80F3-30F1132DC86B}"/>
              </a:ext>
            </a:extLst>
          </p:cNvPr>
          <p:cNvCxnSpPr>
            <a:cxnSpLocks/>
          </p:cNvCxnSpPr>
          <p:nvPr/>
        </p:nvCxnSpPr>
        <p:spPr>
          <a:xfrm>
            <a:off x="7471910" y="3574032"/>
            <a:ext cx="633830" cy="381642"/>
          </a:xfrm>
          <a:prstGeom prst="straightConnector1">
            <a:avLst/>
          </a:prstGeom>
          <a:ln w="285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2D3E5B4-6DD5-4E0F-9C5F-A7AAE30E779C}"/>
              </a:ext>
            </a:extLst>
          </p:cNvPr>
          <p:cNvCxnSpPr>
            <a:cxnSpLocks/>
          </p:cNvCxnSpPr>
          <p:nvPr/>
        </p:nvCxnSpPr>
        <p:spPr>
          <a:xfrm flipH="1">
            <a:off x="3974446" y="3580048"/>
            <a:ext cx="556795" cy="381642"/>
          </a:xfrm>
          <a:prstGeom prst="straightConnector1">
            <a:avLst/>
          </a:prstGeom>
          <a:ln w="285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3">
            <a:extLst>
              <a:ext uri="{FF2B5EF4-FFF2-40B4-BE49-F238E27FC236}">
                <a16:creationId xmlns:a16="http://schemas.microsoft.com/office/drawing/2014/main" id="{7BA54F6D-5C7F-4761-BD47-ABDE577F0EE5}"/>
              </a:ext>
            </a:extLst>
          </p:cNvPr>
          <p:cNvSpPr/>
          <p:nvPr/>
        </p:nvSpPr>
        <p:spPr>
          <a:xfrm>
            <a:off x="4782342" y="4299859"/>
            <a:ext cx="2731677" cy="2377440"/>
          </a:xfrm>
          <a:prstGeom prst="roundRect">
            <a:avLst/>
          </a:prstGeom>
          <a:solidFill>
            <a:srgbClr val="248E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Living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Arial" panose="020B0604020202020204" pitchFamily="34" charset="0"/>
                <a:cs typeface="Arial" panose="020B0604020202020204" pitchFamily="34" charset="0"/>
              </a:rPr>
              <a:t>Expenses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bg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Debt Service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Education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Capital Expenses</a:t>
            </a:r>
          </a:p>
        </p:txBody>
      </p:sp>
      <p:sp>
        <p:nvSpPr>
          <p:cNvPr id="21" name="Rounded Rectangle 13">
            <a:extLst>
              <a:ext uri="{FF2B5EF4-FFF2-40B4-BE49-F238E27FC236}">
                <a16:creationId xmlns:a16="http://schemas.microsoft.com/office/drawing/2014/main" id="{9DFBECCC-3C4E-422D-855A-5ADCFA67FB13}"/>
              </a:ext>
            </a:extLst>
          </p:cNvPr>
          <p:cNvSpPr/>
          <p:nvPr/>
        </p:nvSpPr>
        <p:spPr>
          <a:xfrm>
            <a:off x="8218320" y="4299859"/>
            <a:ext cx="2731677" cy="2377440"/>
          </a:xfrm>
          <a:prstGeom prst="roundRect">
            <a:avLst/>
          </a:prstGeom>
          <a:solidFill>
            <a:srgbClr val="0063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Savings</a:t>
            </a:r>
            <a:endParaRPr lang="en-US" sz="2000" dirty="0">
              <a:solidFill>
                <a:schemeClr val="bg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Financial Assets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Asset Appreciation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bg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Matching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Arial" panose="020B0604020202020204" pitchFamily="34" charset="0"/>
                <a:cs typeface="Arial" panose="020B0604020202020204" pitchFamily="34" charset="0"/>
              </a:rPr>
              <a:t>Reinvested Dividends</a:t>
            </a:r>
          </a:p>
        </p:txBody>
      </p:sp>
      <p:cxnSp>
        <p:nvCxnSpPr>
          <p:cNvPr id="22" name="Straight Arrow Connector 21">
            <a:extLst>
              <a:ext uri="{FF2B5EF4-FFF2-40B4-BE49-F238E27FC236}">
                <a16:creationId xmlns:a16="http://schemas.microsoft.com/office/drawing/2014/main" id="{BCE05733-4E02-4CE8-BA30-45C3E54A5296}"/>
              </a:ext>
            </a:extLst>
          </p:cNvPr>
          <p:cNvCxnSpPr>
            <a:cxnSpLocks/>
          </p:cNvCxnSpPr>
          <p:nvPr/>
        </p:nvCxnSpPr>
        <p:spPr>
          <a:xfrm>
            <a:off x="6178274" y="3632646"/>
            <a:ext cx="0" cy="381642"/>
          </a:xfrm>
          <a:prstGeom prst="straightConnector1">
            <a:avLst/>
          </a:prstGeom>
          <a:ln w="285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5C80B60-73C4-4319-AB61-1EBAD7915489}"/>
              </a:ext>
            </a:extLst>
          </p:cNvPr>
          <p:cNvCxnSpPr>
            <a:cxnSpLocks/>
          </p:cNvCxnSpPr>
          <p:nvPr/>
        </p:nvCxnSpPr>
        <p:spPr>
          <a:xfrm>
            <a:off x="7665459" y="5925938"/>
            <a:ext cx="398721" cy="0"/>
          </a:xfrm>
          <a:prstGeom prst="straightConnector1">
            <a:avLst/>
          </a:prstGeom>
          <a:ln w="28575">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5C80B60-73C4-4319-AB61-1EBAD7915489}"/>
              </a:ext>
            </a:extLst>
          </p:cNvPr>
          <p:cNvCxnSpPr>
            <a:cxnSpLocks/>
          </p:cNvCxnSpPr>
          <p:nvPr/>
        </p:nvCxnSpPr>
        <p:spPr>
          <a:xfrm>
            <a:off x="4132520" y="5869017"/>
            <a:ext cx="398721" cy="0"/>
          </a:xfrm>
          <a:prstGeom prst="straightConnector1">
            <a:avLst/>
          </a:prstGeom>
          <a:ln w="28575">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86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B1099-C830-01FA-05AE-4815168342FD}"/>
              </a:ext>
            </a:extLst>
          </p:cNvPr>
          <p:cNvSpPr>
            <a:spLocks noGrp="1"/>
          </p:cNvSpPr>
          <p:nvPr>
            <p:ph type="title"/>
          </p:nvPr>
        </p:nvSpPr>
        <p:spPr/>
        <p:txBody>
          <a:bodyPr/>
          <a:lstStyle/>
          <a:p>
            <a:r>
              <a:rPr lang="en-US" dirty="0"/>
              <a:t>Goals-Based Planning Decumulation</a:t>
            </a:r>
          </a:p>
        </p:txBody>
      </p:sp>
      <p:sp>
        <p:nvSpPr>
          <p:cNvPr id="13" name="Rounded Rectangle 6">
            <a:extLst>
              <a:ext uri="{FF2B5EF4-FFF2-40B4-BE49-F238E27FC236}">
                <a16:creationId xmlns:a16="http://schemas.microsoft.com/office/drawing/2014/main" id="{046BF03A-5468-4ABC-9606-A55AD5A66C9E}"/>
              </a:ext>
            </a:extLst>
          </p:cNvPr>
          <p:cNvSpPr/>
          <p:nvPr/>
        </p:nvSpPr>
        <p:spPr>
          <a:xfrm>
            <a:off x="4139477" y="1595784"/>
            <a:ext cx="3749040" cy="1371600"/>
          </a:xfrm>
          <a:prstGeom prst="roundRect">
            <a:avLst/>
          </a:prstGeom>
          <a:solidFill>
            <a:srgbClr val="005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All Post-Retirement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solidFill>
                  <a:schemeClr val="bg1"/>
                </a:solidFill>
                <a:latin typeface="Arial" panose="020B0604020202020204" pitchFamily="34" charset="0"/>
                <a:cs typeface="Arial" panose="020B0604020202020204" pitchFamily="34" charset="0"/>
              </a:rPr>
              <a:t>Income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SS, Pension, Rental, etc.</a:t>
            </a:r>
          </a:p>
        </p:txBody>
      </p:sp>
      <p:sp>
        <p:nvSpPr>
          <p:cNvPr id="15" name="Rounded Rectangle 13">
            <a:extLst>
              <a:ext uri="{FF2B5EF4-FFF2-40B4-BE49-F238E27FC236}">
                <a16:creationId xmlns:a16="http://schemas.microsoft.com/office/drawing/2014/main" id="{35DBC0CA-1B56-40F6-84C0-078782360E61}"/>
              </a:ext>
            </a:extLst>
          </p:cNvPr>
          <p:cNvSpPr/>
          <p:nvPr/>
        </p:nvSpPr>
        <p:spPr>
          <a:xfrm>
            <a:off x="1171508" y="3382567"/>
            <a:ext cx="2560320" cy="2286000"/>
          </a:xfrm>
          <a:prstGeom prst="roundRect">
            <a:avLst/>
          </a:prstGeom>
          <a:solidFill>
            <a:srgbClr val="71B8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Financial Assets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600" dirty="0">
              <a:solidFill>
                <a:schemeClr val="bg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Excess, Shortfall</a:t>
            </a:r>
          </a:p>
        </p:txBody>
      </p:sp>
      <p:sp>
        <p:nvSpPr>
          <p:cNvPr id="24" name="Rounded Rectangle 13">
            <a:extLst>
              <a:ext uri="{FF2B5EF4-FFF2-40B4-BE49-F238E27FC236}">
                <a16:creationId xmlns:a16="http://schemas.microsoft.com/office/drawing/2014/main" id="{C0A16C5E-34E8-4E43-92E1-D199E53D0D0D}"/>
              </a:ext>
            </a:extLst>
          </p:cNvPr>
          <p:cNvSpPr/>
          <p:nvPr/>
        </p:nvSpPr>
        <p:spPr>
          <a:xfrm>
            <a:off x="8229008" y="3382568"/>
            <a:ext cx="2560320" cy="2286000"/>
          </a:xfrm>
          <a:prstGeom prst="roundRect">
            <a:avLst/>
          </a:prstGeom>
          <a:solidFill>
            <a:srgbClr val="77C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Personal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solidFill>
                  <a:schemeClr val="bg1"/>
                </a:solidFill>
                <a:latin typeface="Arial" panose="020B0604020202020204" pitchFamily="34" charset="0"/>
                <a:cs typeface="Arial" panose="020B0604020202020204" pitchFamily="34" charset="0"/>
              </a:rPr>
              <a:t>Property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solidFill>
                  <a:schemeClr val="bg1"/>
                </a:solidFill>
                <a:latin typeface="Arial" panose="020B0604020202020204" pitchFamily="34" charset="0"/>
                <a:cs typeface="Arial" panose="020B0604020202020204" pitchFamily="34" charset="0"/>
              </a:rPr>
              <a:t>Reverse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Mortgage</a:t>
            </a:r>
          </a:p>
        </p:txBody>
      </p:sp>
      <p:sp>
        <p:nvSpPr>
          <p:cNvPr id="25" name="Oval 24">
            <a:extLst>
              <a:ext uri="{FF2B5EF4-FFF2-40B4-BE49-F238E27FC236}">
                <a16:creationId xmlns:a16="http://schemas.microsoft.com/office/drawing/2014/main" id="{2F5EE3ED-3E52-4872-8014-AED8624DE76A}"/>
              </a:ext>
            </a:extLst>
          </p:cNvPr>
          <p:cNvSpPr/>
          <p:nvPr/>
        </p:nvSpPr>
        <p:spPr>
          <a:xfrm>
            <a:off x="4941385" y="3508974"/>
            <a:ext cx="2249424" cy="2248794"/>
          </a:xfrm>
          <a:prstGeom prst="ellipse">
            <a:avLst/>
          </a:prstGeom>
          <a:solidFill>
            <a:srgbClr val="248E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Cash Reserve,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solidFill>
                  <a:schemeClr val="bg1"/>
                </a:solidFill>
                <a:latin typeface="Arial" panose="020B0604020202020204" pitchFamily="34" charset="0"/>
                <a:cs typeface="Arial" panose="020B0604020202020204" pitchFamily="34" charset="0"/>
              </a:rPr>
              <a:t>Checking Account</a:t>
            </a:r>
            <a:endParaRPr kumimoji="0" lang="en-US" sz="26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cxnSp>
        <p:nvCxnSpPr>
          <p:cNvPr id="26" name="Straight Arrow Connector 25">
            <a:extLst>
              <a:ext uri="{FF2B5EF4-FFF2-40B4-BE49-F238E27FC236}">
                <a16:creationId xmlns:a16="http://schemas.microsoft.com/office/drawing/2014/main" id="{3525B162-F159-4D83-A8E5-75AC67C8AB85}"/>
              </a:ext>
            </a:extLst>
          </p:cNvPr>
          <p:cNvCxnSpPr>
            <a:cxnSpLocks/>
          </p:cNvCxnSpPr>
          <p:nvPr/>
        </p:nvCxnSpPr>
        <p:spPr>
          <a:xfrm>
            <a:off x="3872798" y="4419019"/>
            <a:ext cx="797442" cy="0"/>
          </a:xfrm>
          <a:prstGeom prst="straightConnector1">
            <a:avLst/>
          </a:prstGeom>
          <a:ln w="28575">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1DE932A-9B3C-453E-8B37-6EB20394311F}"/>
              </a:ext>
            </a:extLst>
          </p:cNvPr>
          <p:cNvCxnSpPr>
            <a:cxnSpLocks/>
          </p:cNvCxnSpPr>
          <p:nvPr/>
        </p:nvCxnSpPr>
        <p:spPr>
          <a:xfrm>
            <a:off x="7273694" y="4419019"/>
            <a:ext cx="797442" cy="0"/>
          </a:xfrm>
          <a:prstGeom prst="straightConnector1">
            <a:avLst/>
          </a:prstGeom>
          <a:ln w="28575">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D864B8A-750B-439E-BC78-19A2B3D350C5}"/>
              </a:ext>
            </a:extLst>
          </p:cNvPr>
          <p:cNvCxnSpPr>
            <a:cxnSpLocks/>
          </p:cNvCxnSpPr>
          <p:nvPr/>
        </p:nvCxnSpPr>
        <p:spPr>
          <a:xfrm>
            <a:off x="6015318" y="3047358"/>
            <a:ext cx="0" cy="381642"/>
          </a:xfrm>
          <a:prstGeom prst="straightConnector1">
            <a:avLst/>
          </a:prstGeom>
          <a:ln w="285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2C80682-7410-4E34-A5F7-CE0971AE493D}"/>
              </a:ext>
            </a:extLst>
          </p:cNvPr>
          <p:cNvCxnSpPr>
            <a:cxnSpLocks/>
          </p:cNvCxnSpPr>
          <p:nvPr/>
        </p:nvCxnSpPr>
        <p:spPr>
          <a:xfrm>
            <a:off x="6066097" y="5834040"/>
            <a:ext cx="0" cy="381642"/>
          </a:xfrm>
          <a:prstGeom prst="straightConnector1">
            <a:avLst/>
          </a:prstGeom>
          <a:ln w="285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D5784361-2A5C-448C-A8BC-6CF63DFDE293}"/>
              </a:ext>
            </a:extLst>
          </p:cNvPr>
          <p:cNvSpPr txBox="1"/>
          <p:nvPr/>
        </p:nvSpPr>
        <p:spPr>
          <a:xfrm>
            <a:off x="3136825" y="6200487"/>
            <a:ext cx="6097772"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All Financial Goals</a:t>
            </a:r>
          </a:p>
        </p:txBody>
      </p:sp>
    </p:spTree>
    <p:extLst>
      <p:ext uri="{BB962C8B-B14F-4D97-AF65-F5344CB8AC3E}">
        <p14:creationId xmlns:p14="http://schemas.microsoft.com/office/powerpoint/2010/main" val="349570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24" grpId="0" animBg="1"/>
      <p:bldP spid="25" grpId="0" animBg="1"/>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BD6D50-6FC7-6C70-C085-1A1654DB106D}"/>
              </a:ext>
            </a:extLst>
          </p:cNvPr>
          <p:cNvSpPr>
            <a:spLocks noGrp="1"/>
          </p:cNvSpPr>
          <p:nvPr>
            <p:ph idx="1"/>
          </p:nvPr>
        </p:nvSpPr>
        <p:spPr>
          <a:xfrm>
            <a:off x="1125071" y="1825625"/>
            <a:ext cx="9718040" cy="4351338"/>
          </a:xfrm>
        </p:spPr>
        <p:txBody>
          <a:bodyPr>
            <a:normAutofit/>
          </a:bodyPr>
          <a:lstStyle/>
          <a:p>
            <a:endParaRPr lang="en-US" dirty="0"/>
          </a:p>
          <a:p>
            <a:pPr marL="91440" indent="0">
              <a:buNone/>
            </a:pPr>
            <a:endParaRPr lang="en-US" dirty="0"/>
          </a:p>
          <a:p>
            <a:pPr marL="91440" indent="0" algn="ctr">
              <a:buNone/>
            </a:pPr>
            <a:br>
              <a:rPr lang="en-US" sz="2600" i="1" dirty="0">
                <a:solidFill>
                  <a:srgbClr val="005892"/>
                </a:solidFill>
              </a:rPr>
            </a:br>
            <a:r>
              <a:rPr lang="en-US" sz="6000" dirty="0">
                <a:solidFill>
                  <a:srgbClr val="71B843"/>
                </a:solidFill>
              </a:rPr>
              <a:t>Questions?</a:t>
            </a:r>
          </a:p>
          <a:p>
            <a:pPr marL="91440" indent="0" algn="ctr">
              <a:buNone/>
            </a:pPr>
            <a:r>
              <a:rPr lang="en-US" sz="2200" i="1" dirty="0">
                <a:solidFill>
                  <a:srgbClr val="005892"/>
                </a:solidFill>
              </a:rPr>
              <a:t> </a:t>
            </a:r>
          </a:p>
          <a:p>
            <a:pPr marL="91440" indent="0" algn="ctr">
              <a:buNone/>
            </a:pPr>
            <a:endParaRPr lang="en-US" sz="2200" i="1" dirty="0">
              <a:solidFill>
                <a:srgbClr val="005892"/>
              </a:solidFill>
            </a:endParaRPr>
          </a:p>
          <a:p>
            <a:pPr marL="91440" indent="0" algn="ctr">
              <a:buNone/>
            </a:pPr>
            <a:endParaRPr lang="en-US" sz="2200" i="1" dirty="0">
              <a:solidFill>
                <a:srgbClr val="005892"/>
              </a:solidFill>
            </a:endParaRPr>
          </a:p>
          <a:p>
            <a:endParaRPr lang="en-US" dirty="0"/>
          </a:p>
          <a:p>
            <a:endParaRPr lang="en-US" dirty="0"/>
          </a:p>
        </p:txBody>
      </p:sp>
    </p:spTree>
    <p:extLst>
      <p:ext uri="{BB962C8B-B14F-4D97-AF65-F5344CB8AC3E}">
        <p14:creationId xmlns:p14="http://schemas.microsoft.com/office/powerpoint/2010/main" val="701221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B1099-C830-01FA-05AE-4815168342FD}"/>
              </a:ext>
            </a:extLst>
          </p:cNvPr>
          <p:cNvSpPr>
            <a:spLocks noGrp="1"/>
          </p:cNvSpPr>
          <p:nvPr>
            <p:ph type="title"/>
          </p:nvPr>
        </p:nvSpPr>
        <p:spPr/>
        <p:txBody>
          <a:bodyPr/>
          <a:lstStyle/>
          <a:p>
            <a:r>
              <a:rPr lang="en-US" dirty="0"/>
              <a:t>Resources for you</a:t>
            </a:r>
          </a:p>
        </p:txBody>
      </p:sp>
      <p:sp>
        <p:nvSpPr>
          <p:cNvPr id="3" name="Content Placeholder 2">
            <a:extLst>
              <a:ext uri="{FF2B5EF4-FFF2-40B4-BE49-F238E27FC236}">
                <a16:creationId xmlns:a16="http://schemas.microsoft.com/office/drawing/2014/main" id="{E0BD6D50-6FC7-6C70-C085-1A1654DB106D}"/>
              </a:ext>
            </a:extLst>
          </p:cNvPr>
          <p:cNvSpPr>
            <a:spLocks noGrp="1"/>
          </p:cNvSpPr>
          <p:nvPr>
            <p:ph idx="1"/>
          </p:nvPr>
        </p:nvSpPr>
        <p:spPr>
          <a:xfrm>
            <a:off x="533400" y="1825625"/>
            <a:ext cx="11156576" cy="4351338"/>
          </a:xfrm>
        </p:spPr>
        <p:txBody>
          <a:bodyPr>
            <a:normAutofit lnSpcReduction="10000"/>
          </a:bodyPr>
          <a:lstStyle/>
          <a:p>
            <a:r>
              <a:rPr lang="en-US" sz="2000" b="1" dirty="0"/>
              <a:t>BIT #1 recording + slides</a:t>
            </a:r>
          </a:p>
          <a:p>
            <a:r>
              <a:rPr lang="en-US" sz="2000" b="1" dirty="0"/>
              <a:t>1-pager: Goals-Based vs Cash-Flow-Based Planning</a:t>
            </a:r>
          </a:p>
          <a:p>
            <a:r>
              <a:rPr lang="en-US" sz="2000" b="1" dirty="0"/>
              <a:t>“The Bucket Conversation” materials:</a:t>
            </a:r>
          </a:p>
          <a:p>
            <a:pPr lvl="1"/>
            <a:r>
              <a:rPr lang="en-US" dirty="0"/>
              <a:t>Demo video from Russ Thornton</a:t>
            </a:r>
          </a:p>
          <a:p>
            <a:pPr lvl="1"/>
            <a:r>
              <a:rPr lang="en-US" dirty="0"/>
              <a:t>Quick Reference Guide</a:t>
            </a:r>
          </a:p>
          <a:p>
            <a:pPr lvl="1"/>
            <a:r>
              <a:rPr lang="en-US" dirty="0"/>
              <a:t>White Board video for your social media and website</a:t>
            </a:r>
          </a:p>
          <a:p>
            <a:r>
              <a:rPr lang="en-US" sz="2000" b="1" dirty="0"/>
              <a:t>BIT #1 FAQs</a:t>
            </a:r>
          </a:p>
          <a:p>
            <a:r>
              <a:rPr lang="en-US" sz="2000" b="1" dirty="0"/>
              <a:t>Goals-Driven Email Banner Ad</a:t>
            </a:r>
          </a:p>
          <a:p>
            <a:endParaRPr lang="en-US" dirty="0"/>
          </a:p>
          <a:p>
            <a:pPr marL="91440" indent="0" algn="ctr">
              <a:buNone/>
            </a:pPr>
            <a:endParaRPr lang="en-US" sz="2400" i="1" dirty="0">
              <a:solidFill>
                <a:srgbClr val="005892"/>
              </a:solidFill>
            </a:endParaRPr>
          </a:p>
          <a:p>
            <a:pPr marL="91440" indent="0" algn="ctr">
              <a:buNone/>
            </a:pPr>
            <a:r>
              <a:rPr lang="en-US" sz="2600" i="1" dirty="0">
                <a:solidFill>
                  <a:srgbClr val="005892"/>
                </a:solidFill>
              </a:rPr>
              <a:t>*All available in the GDX360 Resource Center!*</a:t>
            </a:r>
          </a:p>
          <a:p>
            <a:endParaRPr lang="en-US" dirty="0"/>
          </a:p>
          <a:p>
            <a:endParaRPr lang="en-US" dirty="0"/>
          </a:p>
        </p:txBody>
      </p:sp>
    </p:spTree>
    <p:extLst>
      <p:ext uri="{BB962C8B-B14F-4D97-AF65-F5344CB8AC3E}">
        <p14:creationId xmlns:p14="http://schemas.microsoft.com/office/powerpoint/2010/main" val="100146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B1099-C830-01FA-05AE-4815168342FD}"/>
              </a:ext>
            </a:extLst>
          </p:cNvPr>
          <p:cNvSpPr>
            <a:spLocks noGrp="1"/>
          </p:cNvSpPr>
          <p:nvPr>
            <p:ph type="title"/>
          </p:nvPr>
        </p:nvSpPr>
        <p:spPr/>
        <p:txBody>
          <a:bodyPr/>
          <a:lstStyle/>
          <a:p>
            <a:r>
              <a:rPr lang="en-US" dirty="0"/>
              <a:t>Micro Marketing Challenge</a:t>
            </a:r>
          </a:p>
        </p:txBody>
      </p:sp>
      <p:sp>
        <p:nvSpPr>
          <p:cNvPr id="3" name="Content Placeholder 2">
            <a:extLst>
              <a:ext uri="{FF2B5EF4-FFF2-40B4-BE49-F238E27FC236}">
                <a16:creationId xmlns:a16="http://schemas.microsoft.com/office/drawing/2014/main" id="{E0BD6D50-6FC7-6C70-C085-1A1654DB106D}"/>
              </a:ext>
            </a:extLst>
          </p:cNvPr>
          <p:cNvSpPr>
            <a:spLocks noGrp="1"/>
          </p:cNvSpPr>
          <p:nvPr>
            <p:ph idx="1"/>
          </p:nvPr>
        </p:nvSpPr>
        <p:spPr>
          <a:xfrm>
            <a:off x="516250" y="1862947"/>
            <a:ext cx="11084859" cy="4677812"/>
          </a:xfrm>
        </p:spPr>
        <p:txBody>
          <a:bodyPr>
            <a:normAutofit fontScale="92500" lnSpcReduction="10000"/>
          </a:bodyPr>
          <a:lstStyle/>
          <a:p>
            <a:endParaRPr lang="en-US" dirty="0"/>
          </a:p>
          <a:p>
            <a:pPr marL="91440" indent="0" algn="ctr">
              <a:buNone/>
            </a:pPr>
            <a:r>
              <a:rPr lang="en-US" sz="2600" i="1" dirty="0">
                <a:solidFill>
                  <a:srgbClr val="005892"/>
                </a:solidFill>
              </a:rPr>
              <a:t>Download &amp; Use  </a:t>
            </a:r>
            <a:br>
              <a:rPr lang="en-US" sz="2600" i="1" dirty="0">
                <a:solidFill>
                  <a:srgbClr val="005892"/>
                </a:solidFill>
              </a:rPr>
            </a:br>
            <a:r>
              <a:rPr lang="en-US" sz="4500" dirty="0">
                <a:solidFill>
                  <a:srgbClr val="71B843"/>
                </a:solidFill>
              </a:rPr>
              <a:t>Goals-Driven Email Banner Ad</a:t>
            </a:r>
          </a:p>
          <a:p>
            <a:pPr marL="91440" indent="0" algn="ctr">
              <a:buNone/>
            </a:pPr>
            <a:r>
              <a:rPr lang="en-US" sz="2200" i="1" dirty="0">
                <a:solidFill>
                  <a:srgbClr val="005892"/>
                </a:solidFill>
              </a:rPr>
              <a:t> </a:t>
            </a:r>
          </a:p>
          <a:p>
            <a:pPr marL="91440" indent="0" algn="ctr">
              <a:buNone/>
            </a:pPr>
            <a:endParaRPr lang="en-US" sz="2200" i="1" dirty="0">
              <a:solidFill>
                <a:srgbClr val="005892"/>
              </a:solidFill>
            </a:endParaRPr>
          </a:p>
          <a:p>
            <a:pPr marL="91440" indent="0" algn="ctr">
              <a:buNone/>
            </a:pPr>
            <a:endParaRPr lang="en-US" sz="2200" i="1" dirty="0">
              <a:solidFill>
                <a:srgbClr val="005892"/>
              </a:solidFill>
            </a:endParaRPr>
          </a:p>
          <a:p>
            <a:pPr marL="91440" indent="0" algn="ctr">
              <a:buNone/>
            </a:pPr>
            <a:endParaRPr lang="en-US" sz="2200" dirty="0">
              <a:solidFill>
                <a:srgbClr val="005892"/>
              </a:solidFill>
            </a:endParaRPr>
          </a:p>
          <a:p>
            <a:pPr marL="91440" indent="0" algn="ctr">
              <a:buNone/>
            </a:pPr>
            <a:endParaRPr lang="en-US" sz="2200" dirty="0">
              <a:solidFill>
                <a:srgbClr val="005892"/>
              </a:solidFill>
            </a:endParaRPr>
          </a:p>
          <a:p>
            <a:pPr marL="91440" indent="0" algn="ctr">
              <a:buNone/>
            </a:pPr>
            <a:r>
              <a:rPr lang="en-US" sz="2600" dirty="0">
                <a:solidFill>
                  <a:srgbClr val="005892"/>
                </a:solidFill>
              </a:rPr>
              <a:t>Wealthcare Marketing Landing Page       Banner Ads</a:t>
            </a:r>
          </a:p>
          <a:p>
            <a:pPr marL="91440" indent="0" algn="ctr">
              <a:buNone/>
            </a:pPr>
            <a:endParaRPr lang="en-US" sz="1100" dirty="0">
              <a:solidFill>
                <a:srgbClr val="005892"/>
              </a:solidFill>
            </a:endParaRPr>
          </a:p>
          <a:p>
            <a:pPr marL="91440" indent="0" algn="ctr">
              <a:buNone/>
            </a:pPr>
            <a:r>
              <a:rPr lang="en-US" sz="2600" dirty="0">
                <a:solidFill>
                  <a:srgbClr val="005892"/>
                </a:solidFill>
              </a:rPr>
              <a:t>Contact Shantese with questions</a:t>
            </a:r>
          </a:p>
          <a:p>
            <a:endParaRPr lang="en-US" sz="1900" dirty="0"/>
          </a:p>
          <a:p>
            <a:endParaRPr lang="en-US" dirty="0"/>
          </a:p>
        </p:txBody>
      </p:sp>
      <p:pic>
        <p:nvPicPr>
          <p:cNvPr id="1026" name="Picture 2">
            <a:extLst>
              <a:ext uri="{FF2B5EF4-FFF2-40B4-BE49-F238E27FC236}">
                <a16:creationId xmlns:a16="http://schemas.microsoft.com/office/drawing/2014/main" id="{ADB19C95-899C-FF84-FC8D-64B1C3163A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8227" y="3588487"/>
            <a:ext cx="5000625" cy="12858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8512A04-2AFA-562F-0942-1BE4FE8731E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930"/>
          <a:stretch/>
        </p:blipFill>
        <p:spPr bwMode="auto">
          <a:xfrm>
            <a:off x="6396675" y="3588487"/>
            <a:ext cx="5000625" cy="12858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496A6CE4-7EE3-706C-9658-6D95B3C9A689}"/>
              </a:ext>
            </a:extLst>
          </p:cNvPr>
          <p:cNvCxnSpPr/>
          <p:nvPr/>
        </p:nvCxnSpPr>
        <p:spPr>
          <a:xfrm>
            <a:off x="7624621" y="5467738"/>
            <a:ext cx="354563" cy="0"/>
          </a:xfrm>
          <a:prstGeom prst="straightConnector1">
            <a:avLst/>
          </a:prstGeom>
          <a:ln w="28575">
            <a:solidFill>
              <a:srgbClr val="77C04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1782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847</Words>
  <Application>Microsoft Office PowerPoint</Application>
  <PresentationFormat>Widescreen</PresentationFormat>
  <Paragraphs>114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Foundations of  Goals-Based Planning</vt:lpstr>
      <vt:lpstr>Goals-Based  vs  Cash-Flow-Based</vt:lpstr>
      <vt:lpstr>How are they different?</vt:lpstr>
      <vt:lpstr>How are they different?</vt:lpstr>
      <vt:lpstr>Goals-Based Planning Accumulation</vt:lpstr>
      <vt:lpstr>Goals-Based Planning Decumulation</vt:lpstr>
      <vt:lpstr>PowerPoint Presentation</vt:lpstr>
      <vt:lpstr>Resources for you</vt:lpstr>
      <vt:lpstr>Micro Marketing Challenge</vt:lpstr>
      <vt:lpstr>Disclosures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Lee</dc:creator>
  <cp:lastModifiedBy>Alicia Lugg</cp:lastModifiedBy>
  <cp:revision>25</cp:revision>
  <dcterms:created xsi:type="dcterms:W3CDTF">2022-05-03T17:26:16Z</dcterms:created>
  <dcterms:modified xsi:type="dcterms:W3CDTF">2022-05-05T14:37:43Z</dcterms:modified>
</cp:coreProperties>
</file>